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Lst>
  <p:notesMasterIdLst>
    <p:notesMasterId r:id="rId42"/>
  </p:notesMasterIdLst>
  <p:sldIdLst>
    <p:sldId id="29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7" r:id="rId24"/>
    <p:sldId id="299" r:id="rId25"/>
    <p:sldId id="296" r:id="rId26"/>
    <p:sldId id="298" r:id="rId27"/>
    <p:sldId id="295" r:id="rId28"/>
    <p:sldId id="300" r:id="rId29"/>
    <p:sldId id="276" r:id="rId30"/>
    <p:sldId id="277" r:id="rId31"/>
    <p:sldId id="279" r:id="rId32"/>
    <p:sldId id="280" r:id="rId33"/>
    <p:sldId id="281" r:id="rId34"/>
    <p:sldId id="282" r:id="rId35"/>
    <p:sldId id="291" r:id="rId36"/>
    <p:sldId id="292" r:id="rId37"/>
    <p:sldId id="293" r:id="rId38"/>
    <p:sldId id="286" r:id="rId39"/>
    <p:sldId id="287" r:id="rId40"/>
    <p:sldId id="28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45" autoAdjust="0"/>
  </p:normalViewPr>
  <p:slideViewPr>
    <p:cSldViewPr>
      <p:cViewPr varScale="1">
        <p:scale>
          <a:sx n="31" d="100"/>
          <a:sy n="31" d="100"/>
        </p:scale>
        <p:origin x="137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5EBE38-4A1B-4F63-9DF9-6D0B4705670D}" type="datetimeFigureOut">
              <a:rPr lang="en-US" smtClean="0"/>
              <a:t>1/22/2016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CADF86-D363-4454-B3A4-5714C8EF8D7E}" type="slidenum">
              <a:rPr lang="en-US" smtClean="0"/>
              <a:t>‹#›</a:t>
            </a:fld>
            <a:endParaRPr lang="en-US" dirty="0"/>
          </a:p>
        </p:txBody>
      </p:sp>
    </p:spTree>
    <p:extLst>
      <p:ext uri="{BB962C8B-B14F-4D97-AF65-F5344CB8AC3E}">
        <p14:creationId xmlns:p14="http://schemas.microsoft.com/office/powerpoint/2010/main" val="423906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2C0CD-24A6-4EF4-91DB-5CF16782D596}" type="slidenum">
              <a:rPr lang="en-US"/>
              <a:pPr/>
              <a:t>1</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788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2010/2011 Construction Seasons we had a considerable amount of work going on along I-55 near St. Louis.</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3445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these 4 jobs were</a:t>
            </a:r>
            <a:r>
              <a:rPr lang="en-US" baseline="0" dirty="0" smtClean="0"/>
              <a:t> on-going and a SWZ was not utilized.</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6676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a:t>
            </a:r>
            <a:r>
              <a:rPr lang="en-US" baseline="0" dirty="0" smtClean="0"/>
              <a:t> these 3 jobs were on-going but with a SWZ in place as described earlier.  Seemed like a great place to start was to compare the accident data between these 2 years for this route.</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10585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is what I</a:t>
            </a:r>
            <a:r>
              <a:rPr lang="en-US" baseline="0" dirty="0" smtClean="0"/>
              <a:t> did.  I summarized all rear end type accidents from our </a:t>
            </a:r>
            <a:r>
              <a:rPr lang="en-US" dirty="0" smtClean="0"/>
              <a:t>2010 and 2011 accident</a:t>
            </a:r>
            <a:r>
              <a:rPr lang="en-US" baseline="0" dirty="0" smtClean="0"/>
              <a:t> data to analyze.  Only looked at Rear End Accidents because those are what our system was set-up to reduce.</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35</a:t>
            </a:fld>
            <a:endParaRPr lang="en-US" dirty="0"/>
          </a:p>
        </p:txBody>
      </p:sp>
    </p:spTree>
    <p:extLst>
      <p:ext uri="{BB962C8B-B14F-4D97-AF65-F5344CB8AC3E}">
        <p14:creationId xmlns:p14="http://schemas.microsoft.com/office/powerpoint/2010/main" val="32520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Totaled</a:t>
            </a:r>
            <a:r>
              <a:rPr lang="en-US" baseline="0" dirty="0" smtClean="0"/>
              <a:t> statistics from each year.</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36</a:t>
            </a:fld>
            <a:endParaRPr lang="en-US" dirty="0"/>
          </a:p>
        </p:txBody>
      </p:sp>
    </p:spTree>
    <p:extLst>
      <p:ext uri="{BB962C8B-B14F-4D97-AF65-F5344CB8AC3E}">
        <p14:creationId xmlns:p14="http://schemas.microsoft.com/office/powerpoint/2010/main" val="381269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are the results.</a:t>
            </a:r>
          </a:p>
          <a:p>
            <a:r>
              <a:rPr lang="en-US" dirty="0" smtClean="0"/>
              <a:t>From 2010 to 2011 we had – go thru Comparison</a:t>
            </a:r>
            <a:r>
              <a:rPr lang="en-US" baseline="0" dirty="0" smtClean="0"/>
              <a:t> with following notes:</a:t>
            </a:r>
            <a:endParaRPr lang="en-US" dirty="0" smtClean="0"/>
          </a:p>
          <a:p>
            <a:endParaRPr lang="en-US" dirty="0" smtClean="0"/>
          </a:p>
          <a:p>
            <a:pPr defTabSz="914350">
              <a:defRPr/>
            </a:pPr>
            <a:r>
              <a:rPr lang="en-US" dirty="0" smtClean="0"/>
              <a:t>More lane closure days than in one year because</a:t>
            </a:r>
            <a:r>
              <a:rPr lang="en-US" baseline="0" dirty="0" smtClean="0"/>
              <a:t> a lane restriction was counted for each new set up through each work zone.</a:t>
            </a:r>
          </a:p>
          <a:p>
            <a:endParaRPr lang="en-US" dirty="0" smtClean="0"/>
          </a:p>
          <a:p>
            <a:r>
              <a:rPr lang="en-US" dirty="0" smtClean="0"/>
              <a:t>I decided</a:t>
            </a:r>
            <a:r>
              <a:rPr lang="en-US" baseline="0" dirty="0" smtClean="0"/>
              <a:t> to use Total Vehicle Exposure (ADT x Lane Closure Days) as a way to get closer to comparing apples to apples.</a:t>
            </a:r>
          </a:p>
          <a:p>
            <a:endParaRPr lang="en-US" baseline="0" dirty="0" smtClean="0"/>
          </a:p>
          <a:p>
            <a:r>
              <a:rPr lang="en-US" baseline="0" dirty="0" smtClean="0"/>
              <a:t>So in summary with over 25% more vehicle exposure rear end type accidents were reduced by nearly 14%</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37</a:t>
            </a:fld>
            <a:endParaRPr lang="en-US" dirty="0"/>
          </a:p>
        </p:txBody>
      </p:sp>
    </p:spTree>
    <p:extLst>
      <p:ext uri="{BB962C8B-B14F-4D97-AF65-F5344CB8AC3E}">
        <p14:creationId xmlns:p14="http://schemas.microsoft.com/office/powerpoint/2010/main" val="268246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ADF86-D363-4454-B3A4-5714C8EF8D7E}" type="slidenum">
              <a:rPr lang="en-US" smtClean="0"/>
              <a:t>23</a:t>
            </a:fld>
            <a:endParaRPr lang="en-US" dirty="0"/>
          </a:p>
        </p:txBody>
      </p:sp>
    </p:spTree>
    <p:extLst>
      <p:ext uri="{BB962C8B-B14F-4D97-AF65-F5344CB8AC3E}">
        <p14:creationId xmlns:p14="http://schemas.microsoft.com/office/powerpoint/2010/main" val="139741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CADF86-D363-4454-B3A4-5714C8EF8D7E}" type="slidenum">
              <a:rPr lang="en-US" smtClean="0"/>
              <a:t>25</a:t>
            </a:fld>
            <a:endParaRPr lang="en-US" dirty="0"/>
          </a:p>
        </p:txBody>
      </p:sp>
    </p:spTree>
    <p:extLst>
      <p:ext uri="{BB962C8B-B14F-4D97-AF65-F5344CB8AC3E}">
        <p14:creationId xmlns:p14="http://schemas.microsoft.com/office/powerpoint/2010/main" val="48700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26</a:t>
            </a:fld>
            <a:endParaRPr lang="en-US" dirty="0"/>
          </a:p>
        </p:txBody>
      </p:sp>
    </p:spTree>
    <p:extLst>
      <p:ext uri="{BB962C8B-B14F-4D97-AF65-F5344CB8AC3E}">
        <p14:creationId xmlns:p14="http://schemas.microsoft.com/office/powerpoint/2010/main" val="10523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not in a</a:t>
            </a:r>
            <a:r>
              <a:rPr lang="en-US" baseline="0" dirty="0" smtClean="0"/>
              <a:t> good way.  Not a very good headline.  </a:t>
            </a:r>
            <a:r>
              <a:rPr lang="en-US" dirty="0" smtClean="0"/>
              <a:t>Seven vehicle multiple (2)</a:t>
            </a:r>
            <a:r>
              <a:rPr lang="en-US" baseline="0" dirty="0" smtClean="0"/>
              <a:t> fatality accident involving 4 semitrailers with 2 of the trucks carrying asphalt to the project that caused the queue.  It was a section of rural interstate with numerous sags and crests.</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27</a:t>
            </a:fld>
            <a:endParaRPr lang="en-US" dirty="0"/>
          </a:p>
        </p:txBody>
      </p:sp>
    </p:spTree>
    <p:extLst>
      <p:ext uri="{BB962C8B-B14F-4D97-AF65-F5344CB8AC3E}">
        <p14:creationId xmlns:p14="http://schemas.microsoft.com/office/powerpoint/2010/main" val="181922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include some logic and with such a number of decisions need to be made when setting up a system.</a:t>
            </a:r>
            <a:endParaRPr lang="en-US" dirty="0" smtClean="0"/>
          </a:p>
          <a:p>
            <a:r>
              <a:rPr lang="en-US" dirty="0" smtClean="0"/>
              <a:t>Priority</a:t>
            </a:r>
            <a:r>
              <a:rPr lang="en-US" baseline="0" dirty="0" smtClean="0"/>
              <a:t> Order of messages</a:t>
            </a:r>
            <a:endParaRPr lang="en-US" dirty="0" smtClean="0"/>
          </a:p>
          <a:p>
            <a:r>
              <a:rPr lang="en-US" dirty="0" smtClean="0"/>
              <a:t>Special Provision  required</a:t>
            </a:r>
            <a:r>
              <a:rPr lang="en-US" baseline="0" dirty="0" smtClean="0"/>
              <a:t> to notify traffic of stopped conditions (&lt;30mph) .  Our system was set with </a:t>
            </a:r>
            <a:r>
              <a:rPr lang="en-US" dirty="0" smtClean="0"/>
              <a:t>40 mph trigger.</a:t>
            </a:r>
          </a:p>
          <a:p>
            <a:r>
              <a:rPr lang="en-US" dirty="0" smtClean="0"/>
              <a:t>When you want to have it suggest an alternate route</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28</a:t>
            </a:fld>
            <a:endParaRPr lang="en-US" dirty="0"/>
          </a:p>
        </p:txBody>
      </p:sp>
    </p:spTree>
    <p:extLst>
      <p:ext uri="{BB962C8B-B14F-4D97-AF65-F5344CB8AC3E}">
        <p14:creationId xmlns:p14="http://schemas.microsoft.com/office/powerpoint/2010/main" val="69673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software is capable</a:t>
            </a:r>
            <a:r>
              <a:rPr lang="en-US" baseline="0" dirty="0" smtClean="0"/>
              <a:t> of providing a considerable amount of data analysis of the system functions  (e.g. Prepare to Stop)</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29</a:t>
            </a:fld>
            <a:endParaRPr lang="en-US" dirty="0"/>
          </a:p>
        </p:txBody>
      </p:sp>
    </p:spTree>
    <p:extLst>
      <p:ext uri="{BB962C8B-B14F-4D97-AF65-F5344CB8AC3E}">
        <p14:creationId xmlns:p14="http://schemas.microsoft.com/office/powerpoint/2010/main" val="286889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costs associated with the SWZ’s for each</a:t>
            </a:r>
            <a:r>
              <a:rPr lang="en-US" baseline="0" dirty="0" smtClean="0"/>
              <a:t> of the 4 projects we had going the past couple of years.  It varies from 1.4% to 3.6% but average around 2.6% of total contract costs.  </a:t>
            </a:r>
            <a:r>
              <a:rPr lang="en-US" dirty="0" smtClean="0"/>
              <a:t>We knew</a:t>
            </a:r>
            <a:r>
              <a:rPr lang="en-US" baseline="0" dirty="0" smtClean="0"/>
              <a:t> that the delay times seemed to provide the information we were looking for but as Engineers we must analyze to find out if it was worth this cost.  It is difficult to put a price on what value motorist put on delay times but I figured we could look to see if the system accomplished its primary directive of reducing accidents.  </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30</a:t>
            </a:fld>
            <a:endParaRPr lang="en-US" dirty="0"/>
          </a:p>
        </p:txBody>
      </p:sp>
    </p:spTree>
    <p:extLst>
      <p:ext uri="{BB962C8B-B14F-4D97-AF65-F5344CB8AC3E}">
        <p14:creationId xmlns:p14="http://schemas.microsoft.com/office/powerpoint/2010/main" val="73550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quote I like to remember whenever I am looking at statistics.  I think it servers to try to keep me objective when analyzing such realizing as Mark Twain did that it is human nature to try to prove your point with statistics.</a:t>
            </a:r>
            <a:endParaRPr lang="en-US" dirty="0"/>
          </a:p>
        </p:txBody>
      </p:sp>
      <p:sp>
        <p:nvSpPr>
          <p:cNvPr id="4" name="Slide Number Placeholder 3"/>
          <p:cNvSpPr>
            <a:spLocks noGrp="1"/>
          </p:cNvSpPr>
          <p:nvPr>
            <p:ph type="sldNum" sz="quarter" idx="10"/>
          </p:nvPr>
        </p:nvSpPr>
        <p:spPr/>
        <p:txBody>
          <a:bodyPr/>
          <a:lstStyle/>
          <a:p>
            <a:fld id="{0C847F70-F0B5-45A7-9393-3767F789DBBE}" type="slidenum">
              <a:rPr lang="en-US" smtClean="0"/>
              <a:pPr/>
              <a:t>31</a:t>
            </a:fld>
            <a:endParaRPr lang="en-US" dirty="0"/>
          </a:p>
        </p:txBody>
      </p:sp>
    </p:spTree>
    <p:extLst>
      <p:ext uri="{BB962C8B-B14F-4D97-AF65-F5344CB8AC3E}">
        <p14:creationId xmlns:p14="http://schemas.microsoft.com/office/powerpoint/2010/main" val="686292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2450" name="Group 2"/>
          <p:cNvGrpSpPr>
            <a:grpSpLocks/>
          </p:cNvGrpSpPr>
          <p:nvPr/>
        </p:nvGrpSpPr>
        <p:grpSpPr bwMode="auto">
          <a:xfrm>
            <a:off x="0" y="0"/>
            <a:ext cx="9144000" cy="6858000"/>
            <a:chOff x="0" y="0"/>
            <a:chExt cx="5760" cy="4320"/>
          </a:xfrm>
        </p:grpSpPr>
        <p:sp>
          <p:nvSpPr>
            <p:cNvPr id="2324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dirty="0">
                <a:latin typeface="Times New Roman" pitchFamily="18" charset="0"/>
              </a:endParaRPr>
            </a:p>
          </p:txBody>
        </p:sp>
        <p:sp>
          <p:nvSpPr>
            <p:cNvPr id="2324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dirty="0">
                <a:latin typeface="Times New Roman" pitchFamily="18" charset="0"/>
              </a:endParaRPr>
            </a:p>
          </p:txBody>
        </p:sp>
        <p:grpSp>
          <p:nvGrpSpPr>
            <p:cNvPr id="232453" name="Group 5"/>
            <p:cNvGrpSpPr>
              <a:grpSpLocks/>
            </p:cNvGrpSpPr>
            <p:nvPr/>
          </p:nvGrpSpPr>
          <p:grpSpPr bwMode="auto">
            <a:xfrm>
              <a:off x="0" y="672"/>
              <a:ext cx="1806" cy="1989"/>
              <a:chOff x="0" y="672"/>
              <a:chExt cx="1806" cy="1989"/>
            </a:xfrm>
          </p:grpSpPr>
          <p:sp>
            <p:nvSpPr>
              <p:cNvPr id="2324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dirty="0">
                  <a:latin typeface="Times New Roman" pitchFamily="18" charset="0"/>
                </a:endParaRPr>
              </a:p>
            </p:txBody>
          </p:sp>
          <p:sp>
            <p:nvSpPr>
              <p:cNvPr id="2324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dirty="0">
                  <a:latin typeface="Times New Roman" pitchFamily="18" charset="0"/>
                </a:endParaRPr>
              </a:p>
            </p:txBody>
          </p:sp>
          <p:sp>
            <p:nvSpPr>
              <p:cNvPr id="2324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dirty="0">
                  <a:latin typeface="Times New Roman" pitchFamily="18" charset="0"/>
                </a:endParaRPr>
              </a:p>
            </p:txBody>
          </p:sp>
          <p:sp>
            <p:nvSpPr>
              <p:cNvPr id="2324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dirty="0">
                  <a:latin typeface="Times New Roman" pitchFamily="18" charset="0"/>
                </a:endParaRPr>
              </a:p>
            </p:txBody>
          </p:sp>
          <p:sp>
            <p:nvSpPr>
              <p:cNvPr id="2324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dirty="0">
                  <a:latin typeface="Times New Roman" pitchFamily="18" charset="0"/>
                </a:endParaRPr>
              </a:p>
            </p:txBody>
          </p:sp>
          <p:sp>
            <p:nvSpPr>
              <p:cNvPr id="2324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dirty="0">
                  <a:latin typeface="Times New Roman" pitchFamily="18" charset="0"/>
                </a:endParaRPr>
              </a:p>
            </p:txBody>
          </p:sp>
          <p:sp>
            <p:nvSpPr>
              <p:cNvPr id="2324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dirty="0">
                  <a:latin typeface="Times New Roman" pitchFamily="18" charset="0"/>
                </a:endParaRPr>
              </a:p>
            </p:txBody>
          </p:sp>
          <p:sp>
            <p:nvSpPr>
              <p:cNvPr id="2324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dirty="0">
                  <a:latin typeface="Times New Roman" pitchFamily="18" charset="0"/>
                </a:endParaRPr>
              </a:p>
            </p:txBody>
          </p:sp>
          <p:sp>
            <p:nvSpPr>
              <p:cNvPr id="2324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dirty="0">
                  <a:latin typeface="Times New Roman" pitchFamily="18" charset="0"/>
                </a:endParaRPr>
              </a:p>
            </p:txBody>
          </p:sp>
          <p:sp>
            <p:nvSpPr>
              <p:cNvPr id="2324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dirty="0">
                  <a:latin typeface="Times New Roman" pitchFamily="18" charset="0"/>
                </a:endParaRPr>
              </a:p>
            </p:txBody>
          </p:sp>
        </p:grpSp>
      </p:grpSp>
      <p:sp>
        <p:nvSpPr>
          <p:cNvPr id="232464" name="Rectangle 16"/>
          <p:cNvSpPr>
            <a:spLocks noGrp="1" noChangeArrowheads="1"/>
          </p:cNvSpPr>
          <p:nvPr>
            <p:ph type="dt" sz="half" idx="2"/>
          </p:nvPr>
        </p:nvSpPr>
        <p:spPr>
          <a:xfrm>
            <a:off x="457200" y="6248400"/>
            <a:ext cx="2133600" cy="457200"/>
          </a:xfrm>
        </p:spPr>
        <p:txBody>
          <a:bodyPr/>
          <a:lstStyle>
            <a:lvl1pPr>
              <a:defRPr/>
            </a:lvl1pPr>
          </a:lstStyle>
          <a:p>
            <a:fld id="{C7560E91-EB5A-4CB0-927E-E5966F79921F}" type="datetimeFigureOut">
              <a:rPr lang="en-US" smtClean="0"/>
              <a:t>1/22/2016</a:t>
            </a:fld>
            <a:endParaRPr lang="en-US" dirty="0"/>
          </a:p>
        </p:txBody>
      </p:sp>
      <p:sp>
        <p:nvSpPr>
          <p:cNvPr id="232465" name="Rectangle 17"/>
          <p:cNvSpPr>
            <a:spLocks noGrp="1" noChangeArrowheads="1"/>
          </p:cNvSpPr>
          <p:nvPr>
            <p:ph type="ftr" sz="quarter" idx="3"/>
          </p:nvPr>
        </p:nvSpPr>
        <p:spPr/>
        <p:txBody>
          <a:bodyPr/>
          <a:lstStyle>
            <a:lvl1pPr>
              <a:defRPr/>
            </a:lvl1pPr>
          </a:lstStyle>
          <a:p>
            <a:endParaRPr lang="en-US" dirty="0"/>
          </a:p>
        </p:txBody>
      </p:sp>
      <p:sp>
        <p:nvSpPr>
          <p:cNvPr id="232466" name="Rectangle 18"/>
          <p:cNvSpPr>
            <a:spLocks noGrp="1" noChangeArrowheads="1"/>
          </p:cNvSpPr>
          <p:nvPr>
            <p:ph type="sldNum" sz="quarter" idx="4"/>
          </p:nvPr>
        </p:nvSpPr>
        <p:spPr/>
        <p:txBody>
          <a:bodyPr/>
          <a:lstStyle>
            <a:lvl1pPr>
              <a:defRPr>
                <a:latin typeface="Arial Black" pitchFamily="34" charset="0"/>
              </a:defRPr>
            </a:lvl1pPr>
          </a:lstStyle>
          <a:p>
            <a:fld id="{DBD63B12-DD0A-4E3B-B03A-DB9CFB30A062}" type="slidenum">
              <a:rPr lang="en-US" smtClean="0"/>
              <a:t>‹#›</a:t>
            </a:fld>
            <a:endParaRPr lang="en-US" dirty="0"/>
          </a:p>
        </p:txBody>
      </p:sp>
      <p:sp>
        <p:nvSpPr>
          <p:cNvPr id="232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232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0"/>
            <a:ext cx="8229600" cy="4114800"/>
          </a:xfrm>
        </p:spPr>
        <p:txBody>
          <a:bodyPr/>
          <a:lstStyle/>
          <a:p>
            <a:r>
              <a:rPr lang="en-US" dirty="0" smtClean="0"/>
              <a:t>Click icon to add table</a:t>
            </a:r>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DBD63B12-DD0A-4E3B-B03A-DB9CFB30A062}" type="slidenum">
              <a:rPr lang="en-US" smtClean="0"/>
              <a:t>‹#›</a:t>
            </a:fld>
            <a:endParaRPr lang="en-US" dirty="0"/>
          </a:p>
        </p:txBody>
      </p:sp>
      <p:sp>
        <p:nvSpPr>
          <p:cNvPr id="6" name="Date Placeholder 5"/>
          <p:cNvSpPr>
            <a:spLocks noGrp="1"/>
          </p:cNvSpPr>
          <p:nvPr>
            <p:ph type="dt" sz="half" idx="12"/>
          </p:nvPr>
        </p:nvSpPr>
        <p:spPr>
          <a:xfrm>
            <a:off x="457200" y="6245225"/>
            <a:ext cx="2133600" cy="476250"/>
          </a:xfrm>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0"/>
            <a:ext cx="8610600" cy="914400"/>
          </a:xfrm>
        </p:spPr>
        <p:txBody>
          <a:bodyPr/>
          <a:lstStyle/>
          <a:p>
            <a:r>
              <a:rPr lang="en-US" smtClean="0"/>
              <a:t>Click to edit Master title style</a:t>
            </a:r>
            <a:endParaRPr lang="en-US"/>
          </a:p>
        </p:txBody>
      </p:sp>
      <p:sp>
        <p:nvSpPr>
          <p:cNvPr id="3" name="Text Placeholder 2"/>
          <p:cNvSpPr>
            <a:spLocks noGrp="1"/>
          </p:cNvSpPr>
          <p:nvPr>
            <p:ph type="body" sz="half" idx="1"/>
            <p:custDataLst>
              <p:tags r:id="rId2"/>
            </p:custDataLst>
          </p:nvPr>
        </p:nvSpPr>
        <p:spPr>
          <a:xfrm>
            <a:off x="609600" y="1143000"/>
            <a:ext cx="4114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custDataLst>
              <p:tags r:id="rId3"/>
            </p:custDataLst>
          </p:nvPr>
        </p:nvSpPr>
        <p:spPr>
          <a:xfrm>
            <a:off x="4876800" y="11430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custDataLst>
              <p:tags r:id="rId4"/>
            </p:custDataLst>
          </p:nvPr>
        </p:nvSpPr>
        <p:spPr>
          <a:xfrm>
            <a:off x="4876800" y="38481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99CEE2-810C-4DBA-8687-F4A7938615C2}" type="datetimeFigureOut">
              <a:rPr lang="en-US" smtClean="0"/>
              <a:pPr/>
              <a:t>1/22/2016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9F8F7C-BEFF-4D9E-AEA7-E0F8898679EC}" type="slidenum">
              <a:rPr lang="en-US" smtClean="0"/>
              <a:pPr/>
              <a:t>‹#›</a:t>
            </a:fld>
            <a:endParaRPr lang="en-US" dirty="0"/>
          </a:p>
        </p:txBody>
      </p:sp>
    </p:spTree>
    <p:extLst>
      <p:ext uri="{BB962C8B-B14F-4D97-AF65-F5344CB8AC3E}">
        <p14:creationId xmlns:p14="http://schemas.microsoft.com/office/powerpoint/2010/main" val="240777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7727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17445441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1744799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798031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410646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048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796898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9F8F7C-BEFF-4D9E-AEA7-E0F8898679EC}"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73187733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3982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4936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99CEE2-810C-4DBA-8687-F4A7938615C2}" type="datetimeFigureOut">
              <a:rPr lang="en-US" smtClean="0"/>
              <a:pPr/>
              <a:t>1/22/2016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9F8F7C-BEFF-4D9E-AEA7-E0F8898679EC}" type="slidenum">
              <a:rPr lang="en-US" smtClean="0"/>
              <a:pPr/>
              <a:t>‹#›</a:t>
            </a:fld>
            <a:endParaRPr lang="en-US" dirty="0"/>
          </a:p>
        </p:txBody>
      </p:sp>
    </p:spTree>
    <p:extLst>
      <p:ext uri="{BB962C8B-B14F-4D97-AF65-F5344CB8AC3E}">
        <p14:creationId xmlns:p14="http://schemas.microsoft.com/office/powerpoint/2010/main" val="2106223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23317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181737300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432229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70460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6" name="Date Placeholder 5"/>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8249185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6550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457821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9F8F7C-BEFF-4D9E-AEA7-E0F8898679EC}"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14478296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7906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68285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99CEE2-810C-4DBA-8687-F4A7938615C2}" type="datetimeFigureOut">
              <a:rPr lang="en-US" smtClean="0"/>
              <a:pPr/>
              <a:t>1/22/2016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9F8F7C-BEFF-4D9E-AEA7-E0F8898679EC}" type="slidenum">
              <a:rPr lang="en-US" smtClean="0"/>
              <a:pPr/>
              <a:t>‹#›</a:t>
            </a:fld>
            <a:endParaRPr lang="en-US" dirty="0"/>
          </a:p>
        </p:txBody>
      </p:sp>
    </p:spTree>
    <p:extLst>
      <p:ext uri="{BB962C8B-B14F-4D97-AF65-F5344CB8AC3E}">
        <p14:creationId xmlns:p14="http://schemas.microsoft.com/office/powerpoint/2010/main" val="1092079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74202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161909226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506829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7" name="Date Placeholder 6"/>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439068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109F8F7C-BEFF-4D9E-AEA7-E0F8898679EC}"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5180068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60015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89427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99CEE2-810C-4DBA-8687-F4A7938615C2}" type="datetimeFigureOut">
              <a:rPr lang="en-US" smtClean="0">
                <a:solidFill>
                  <a:prstClr val="white"/>
                </a:solidFill>
              </a:rPr>
              <a:pPr/>
              <a:t>1/22/2016</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9F8F7C-BEFF-4D9E-AEA7-E0F8898679EC}"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46274996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9176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957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9" name="Date Placeholder 8"/>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5" name="Date Placeholder 4"/>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4" name="Date Placeholder 3"/>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7" name="Date Placeholder 6"/>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DBD63B12-DD0A-4E3B-B03A-DB9CFB30A062}" type="slidenum">
              <a:rPr lang="en-US" smtClean="0"/>
              <a:t>‹#›</a:t>
            </a:fld>
            <a:endParaRPr lang="en-US" dirty="0"/>
          </a:p>
        </p:txBody>
      </p:sp>
      <p:sp>
        <p:nvSpPr>
          <p:cNvPr id="7" name="Date Placeholder 6"/>
          <p:cNvSpPr>
            <a:spLocks noGrp="1"/>
          </p:cNvSpPr>
          <p:nvPr>
            <p:ph type="dt" sz="half" idx="12"/>
          </p:nvPr>
        </p:nvSpPr>
        <p:spPr/>
        <p:txBody>
          <a:bodyPr/>
          <a:lstStyle>
            <a:lvl1pPr>
              <a:defRPr/>
            </a:lvl1pPr>
          </a:lstStyle>
          <a:p>
            <a:fld id="{C7560E91-EB5A-4CB0-927E-E5966F79921F}" type="datetimeFigureOut">
              <a:rPr lang="en-US" smtClean="0"/>
              <a:t>1/22/2016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p>
        </p:txBody>
      </p:sp>
      <p:sp>
        <p:nvSpPr>
          <p:cNvPr id="2314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BD63B12-DD0A-4E3B-B03A-DB9CFB30A062}" type="slidenum">
              <a:rPr lang="en-US" smtClean="0"/>
              <a:t>‹#›</a:t>
            </a:fld>
            <a:endParaRPr lang="en-US" dirty="0"/>
          </a:p>
        </p:txBody>
      </p:sp>
      <p:grpSp>
        <p:nvGrpSpPr>
          <p:cNvPr id="231428" name="Group 4"/>
          <p:cNvGrpSpPr>
            <a:grpSpLocks/>
          </p:cNvGrpSpPr>
          <p:nvPr/>
        </p:nvGrpSpPr>
        <p:grpSpPr bwMode="auto">
          <a:xfrm>
            <a:off x="0" y="0"/>
            <a:ext cx="9144000" cy="546100"/>
            <a:chOff x="0" y="0"/>
            <a:chExt cx="5760" cy="344"/>
          </a:xfrm>
        </p:grpSpPr>
        <p:sp>
          <p:nvSpPr>
            <p:cNvPr id="2314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dirty="0">
                <a:latin typeface="Times New Roman" pitchFamily="18" charset="0"/>
              </a:endParaRPr>
            </a:p>
          </p:txBody>
        </p:sp>
        <p:sp>
          <p:nvSpPr>
            <p:cNvPr id="2314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dirty="0">
                <a:latin typeface="Times New Roman" pitchFamily="18" charset="0"/>
              </a:endParaRPr>
            </a:p>
          </p:txBody>
        </p:sp>
        <p:sp>
          <p:nvSpPr>
            <p:cNvPr id="2314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dirty="0">
                <a:solidFill>
                  <a:schemeClr val="hlink"/>
                </a:solidFill>
              </a:endParaRPr>
            </a:p>
          </p:txBody>
        </p:sp>
        <p:sp>
          <p:nvSpPr>
            <p:cNvPr id="2314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dirty="0">
                <a:solidFill>
                  <a:schemeClr val="hlink"/>
                </a:solidFill>
              </a:endParaRPr>
            </a:p>
          </p:txBody>
        </p:sp>
        <p:sp>
          <p:nvSpPr>
            <p:cNvPr id="2314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dirty="0">
                <a:solidFill>
                  <a:schemeClr val="accent2"/>
                </a:solidFill>
              </a:endParaRPr>
            </a:p>
          </p:txBody>
        </p:sp>
        <p:sp>
          <p:nvSpPr>
            <p:cNvPr id="2314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dirty="0">
                <a:solidFill>
                  <a:schemeClr val="hlink"/>
                </a:solidFill>
              </a:endParaRPr>
            </a:p>
          </p:txBody>
        </p:sp>
        <p:sp>
          <p:nvSpPr>
            <p:cNvPr id="2314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dirty="0">
                <a:latin typeface="Times New Roman" pitchFamily="18" charset="0"/>
              </a:endParaRPr>
            </a:p>
          </p:txBody>
        </p:sp>
        <p:sp>
          <p:nvSpPr>
            <p:cNvPr id="2314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dirty="0">
                <a:solidFill>
                  <a:schemeClr val="accent2"/>
                </a:solidFill>
              </a:endParaRPr>
            </a:p>
          </p:txBody>
        </p:sp>
        <p:sp>
          <p:nvSpPr>
            <p:cNvPr id="2314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dirty="0">
                <a:solidFill>
                  <a:schemeClr val="accent2"/>
                </a:solidFill>
              </a:endParaRPr>
            </a:p>
          </p:txBody>
        </p:sp>
      </p:grpSp>
      <p:sp>
        <p:nvSpPr>
          <p:cNvPr id="231438"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1439" name="Rectangle 15"/>
          <p:cNvSpPr>
            <a:spLocks noGrp="1" noChangeArrowheads="1"/>
          </p:cNvSpPr>
          <p:nvPr>
            <p:ph type="body" idx="1"/>
          </p:nvPr>
        </p:nvSpPr>
        <p:spPr bwMode="auto">
          <a:xfrm>
            <a:off x="457200" y="1752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4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C7560E91-EB5A-4CB0-927E-E5966F79921F}" type="datetimeFigureOut">
              <a:rPr lang="en-US" smtClean="0"/>
              <a:t>1/22/2016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22825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21293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99CEE2-810C-4DBA-8687-F4A7938615C2}" type="datetimeFigureOut">
              <a:rPr lang="en-US" smtClean="0">
                <a:solidFill>
                  <a:prstClr val="black"/>
                </a:solidFill>
              </a:rPr>
              <a:pPr/>
              <a:t>1/22/2016</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9F8F7C-BEFF-4D9E-AEA7-E0F8898679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4892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thesouthern.com/news/local/article_d2ba9b7a-9090-11df-b22a-001cc4c002e0.html?mode=imag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Grp="1" noChangeArrowheads="1"/>
          </p:cNvSpPr>
          <p:nvPr>
            <p:ph type="ctrTitle"/>
          </p:nvPr>
        </p:nvSpPr>
        <p:spPr>
          <a:xfrm>
            <a:off x="2895600" y="1905000"/>
            <a:ext cx="6019800" cy="2308225"/>
          </a:xfrm>
        </p:spPr>
        <p:txBody>
          <a:bodyPr/>
          <a:lstStyle/>
          <a:p>
            <a:r>
              <a:rPr lang="en-US" sz="4800" dirty="0" smtClean="0"/>
              <a:t>Work Zone ITS</a:t>
            </a:r>
            <a:r>
              <a:rPr lang="en-US" dirty="0"/>
              <a:t/>
            </a:r>
            <a:br>
              <a:rPr lang="en-US" dirty="0"/>
            </a:br>
            <a:endParaRPr lang="en-US" dirty="0"/>
          </a:p>
        </p:txBody>
      </p:sp>
      <p:sp>
        <p:nvSpPr>
          <p:cNvPr id="6155" name="Rectangle 11"/>
          <p:cNvSpPr>
            <a:spLocks noGrp="1" noChangeArrowheads="1"/>
          </p:cNvSpPr>
          <p:nvPr>
            <p:ph type="subTitle" idx="1"/>
          </p:nvPr>
        </p:nvSpPr>
        <p:spPr>
          <a:xfrm>
            <a:off x="4267200" y="4419600"/>
            <a:ext cx="2362200" cy="685800"/>
          </a:xfrm>
        </p:spPr>
        <p:txBody>
          <a:bodyPr/>
          <a:lstStyle/>
          <a:p>
            <a:r>
              <a:rPr lang="en-US" dirty="0">
                <a:solidFill>
                  <a:schemeClr val="hlink"/>
                </a:solidFill>
              </a:rPr>
              <a:t>Module </a:t>
            </a:r>
            <a:r>
              <a:rPr lang="en-US" dirty="0" smtClean="0">
                <a:solidFill>
                  <a:schemeClr val="hlink"/>
                </a:solidFill>
              </a:rPr>
              <a:t>8</a:t>
            </a:r>
            <a:endParaRPr lang="en-US" dirty="0">
              <a:solidFill>
                <a:schemeClr val="hlink"/>
              </a:solidFill>
            </a:endParaRPr>
          </a:p>
        </p:txBody>
      </p:sp>
      <p:pic>
        <p:nvPicPr>
          <p:cNvPr id="6158" name="Picture 14" descr="FHWA bkgd revised"/>
          <p:cNvPicPr>
            <a:picLocks noChangeAspect="1" noChangeArrowheads="1"/>
          </p:cNvPicPr>
          <p:nvPr/>
        </p:nvPicPr>
        <p:blipFill>
          <a:blip r:embed="rId3" cstate="print"/>
          <a:srcRect r="81400" b="7539"/>
          <a:stretch>
            <a:fillRect/>
          </a:stretch>
        </p:blipFill>
        <p:spPr bwMode="auto">
          <a:xfrm>
            <a:off x="0" y="0"/>
            <a:ext cx="1828800" cy="6858000"/>
          </a:xfrm>
          <a:prstGeom prst="rect">
            <a:avLst/>
          </a:prstGeom>
          <a:noFill/>
        </p:spPr>
      </p:pic>
      <p:pic>
        <p:nvPicPr>
          <p:cNvPr id="6159" name="Picture 15" descr="fhwalogo"/>
          <p:cNvPicPr>
            <a:picLocks noChangeAspect="1" noChangeArrowheads="1"/>
          </p:cNvPicPr>
          <p:nvPr/>
        </p:nvPicPr>
        <p:blipFill>
          <a:blip r:embed="rId4" cstate="print"/>
          <a:srcRect/>
          <a:stretch>
            <a:fillRect/>
          </a:stretch>
        </p:blipFill>
        <p:spPr bwMode="auto">
          <a:xfrm>
            <a:off x="7515225" y="6305550"/>
            <a:ext cx="1628775" cy="552450"/>
          </a:xfrm>
          <a:prstGeom prst="rect">
            <a:avLst/>
          </a:prstGeom>
          <a:noFill/>
        </p:spPr>
      </p:pic>
    </p:spTree>
    <p:extLst>
      <p:ext uri="{BB962C8B-B14F-4D97-AF65-F5344CB8AC3E}">
        <p14:creationId xmlns:p14="http://schemas.microsoft.com/office/powerpoint/2010/main" val="1768638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of Work Zone ITS Solutions</a:t>
            </a:r>
            <a:endParaRPr lang="en-US" dirty="0"/>
          </a:p>
        </p:txBody>
      </p:sp>
      <p:sp>
        <p:nvSpPr>
          <p:cNvPr id="3" name="Content Placeholder 2"/>
          <p:cNvSpPr>
            <a:spLocks noGrp="1"/>
          </p:cNvSpPr>
          <p:nvPr>
            <p:ph idx="1"/>
          </p:nvPr>
        </p:nvSpPr>
        <p:spPr>
          <a:xfrm>
            <a:off x="457200" y="1600200"/>
            <a:ext cx="4778829" cy="4525963"/>
          </a:xfrm>
        </p:spPr>
        <p:txBody>
          <a:bodyPr/>
          <a:lstStyle/>
          <a:p>
            <a:r>
              <a:rPr lang="en-US" dirty="0" smtClean="0"/>
              <a:t>Commercial off-the-shelf (COTS) systems</a:t>
            </a:r>
          </a:p>
          <a:p>
            <a:pPr marL="0" indent="0">
              <a:buNone/>
            </a:pPr>
            <a:endParaRPr lang="en-US" dirty="0" smtClean="0"/>
          </a:p>
          <a:p>
            <a:r>
              <a:rPr lang="en-US" dirty="0" smtClean="0"/>
              <a:t>Customized work zone ITS </a:t>
            </a:r>
          </a:p>
          <a:p>
            <a:pPr marL="0" indent="0">
              <a:buNone/>
            </a:pPr>
            <a:endParaRPr lang="en-US" dirty="0" smtClean="0"/>
          </a:p>
          <a:p>
            <a:r>
              <a:rPr lang="en-US" dirty="0" smtClean="0"/>
              <a:t>Procurement and use of work zone ITS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0113" y="3048000"/>
            <a:ext cx="2084798" cy="13950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0009" y="1502230"/>
            <a:ext cx="1417559" cy="106316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9038"/>
          <a:stretch/>
        </p:blipFill>
        <p:spPr>
          <a:xfrm>
            <a:off x="5655225" y="1524000"/>
            <a:ext cx="1142998" cy="106316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40928" y="1635126"/>
            <a:ext cx="1063169" cy="797376"/>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6992" t="26890" r="36762" b="-32353"/>
          <a:stretch/>
        </p:blipFill>
        <p:spPr>
          <a:xfrm>
            <a:off x="6473276" y="4724400"/>
            <a:ext cx="1893465" cy="2057400"/>
          </a:xfrm>
          <a:prstGeom prst="rect">
            <a:avLst/>
          </a:prstGeom>
        </p:spPr>
      </p:pic>
    </p:spTree>
    <p:extLst>
      <p:ext uri="{BB962C8B-B14F-4D97-AF65-F5344CB8AC3E}">
        <p14:creationId xmlns:p14="http://schemas.microsoft.com/office/powerpoint/2010/main" val="168238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r>
              <a:rPr lang="en-US" dirty="0" smtClean="0"/>
              <a:t>Not all ITS deployments need to be complicated and expensive</a:t>
            </a:r>
          </a:p>
          <a:p>
            <a:r>
              <a:rPr lang="en-US" dirty="0" smtClean="0"/>
              <a:t>Engage ITS staff expertise within the agency</a:t>
            </a:r>
          </a:p>
          <a:p>
            <a:r>
              <a:rPr lang="en-US" dirty="0" smtClean="0"/>
              <a:t>Consensus-building within and across agencies is critical</a:t>
            </a:r>
            <a:endParaRPr lang="en-US" dirty="0"/>
          </a:p>
        </p:txBody>
      </p:sp>
    </p:spTree>
    <p:extLst>
      <p:ext uri="{BB962C8B-B14F-4D97-AF65-F5344CB8AC3E}">
        <p14:creationId xmlns:p14="http://schemas.microsoft.com/office/powerpoint/2010/main" val="156482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 y="726041"/>
            <a:ext cx="8229600" cy="1011666"/>
          </a:xfrm>
        </p:spPr>
        <p:txBody>
          <a:bodyPr>
            <a:normAutofit fontScale="90000"/>
          </a:bodyPr>
          <a:lstStyle/>
          <a:p>
            <a:r>
              <a:rPr lang="en-US" dirty="0" smtClean="0"/>
              <a:t>Step 3.  Detailed System </a:t>
            </a:r>
            <a:br>
              <a:rPr lang="en-US" dirty="0" smtClean="0"/>
            </a:br>
            <a:r>
              <a:rPr lang="en-US" dirty="0" smtClean="0"/>
              <a:t>Planning and Design</a:t>
            </a:r>
            <a:endParaRPr lang="en-US" dirty="0"/>
          </a:p>
        </p:txBody>
      </p:sp>
      <p:grpSp>
        <p:nvGrpSpPr>
          <p:cNvPr id="11" name="Group 10"/>
          <p:cNvGrpSpPr/>
          <p:nvPr/>
        </p:nvGrpSpPr>
        <p:grpSpPr>
          <a:xfrm>
            <a:off x="282348" y="1660996"/>
            <a:ext cx="8796338" cy="4443847"/>
            <a:chOff x="282348" y="1660996"/>
            <a:chExt cx="8796338" cy="4443847"/>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48" y="1844495"/>
              <a:ext cx="8143875" cy="21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86" y="3941878"/>
              <a:ext cx="8534400" cy="216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sosceles Triangle 6"/>
            <p:cNvSpPr/>
            <p:nvPr/>
          </p:nvSpPr>
          <p:spPr>
            <a:xfrm rot="5400000">
              <a:off x="53192" y="4523780"/>
              <a:ext cx="2063966" cy="10817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2472272">
              <a:off x="7321010" y="1660996"/>
              <a:ext cx="1624054" cy="8544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8209038">
              <a:off x="7347931" y="3217654"/>
              <a:ext cx="1624054" cy="8544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1334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Procurement</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0" y="1387450"/>
            <a:ext cx="9045575" cy="210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65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936171"/>
            <a:ext cx="8389074" cy="430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39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Tips and Takeaways</a:t>
            </a:r>
            <a:endParaRPr lang="en-US" dirty="0"/>
          </a:p>
        </p:txBody>
      </p:sp>
      <p:sp>
        <p:nvSpPr>
          <p:cNvPr id="3" name="Content Placeholder 2"/>
          <p:cNvSpPr>
            <a:spLocks noGrp="1"/>
          </p:cNvSpPr>
          <p:nvPr>
            <p:ph idx="1"/>
          </p:nvPr>
        </p:nvSpPr>
        <p:spPr/>
        <p:txBody>
          <a:bodyPr>
            <a:noAutofit/>
          </a:bodyPr>
          <a:lstStyle/>
          <a:p>
            <a:r>
              <a:rPr lang="en-US" sz="2400" dirty="0" smtClean="0"/>
              <a:t>Work zone ITS need not conform to a traditional procurement approach; hybrid approaches are possible</a:t>
            </a:r>
          </a:p>
          <a:p>
            <a:r>
              <a:rPr lang="en-US" sz="2400" dirty="0" smtClean="0"/>
              <a:t>Agency personnel experiences and capabilities with work zone ITS should be consulted before selecting procurement method</a:t>
            </a:r>
          </a:p>
          <a:p>
            <a:r>
              <a:rPr lang="en-US" sz="2400" dirty="0" smtClean="0"/>
              <a:t>Including ITS procurement as part of initial contracting process is usually preferable to change-order additions</a:t>
            </a:r>
          </a:p>
          <a:p>
            <a:r>
              <a:rPr lang="en-US" sz="2400" dirty="0" smtClean="0"/>
              <a:t>Procuring private-sector mobility data may be the simplest approach in certain cases, but the type of data procured should match overall system goals and objectives</a:t>
            </a:r>
          </a:p>
        </p:txBody>
      </p:sp>
    </p:spTree>
    <p:extLst>
      <p:ext uri="{BB962C8B-B14F-4D97-AF65-F5344CB8AC3E}">
        <p14:creationId xmlns:p14="http://schemas.microsoft.com/office/powerpoint/2010/main" val="287607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System Deployment</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273300"/>
            <a:ext cx="8509000" cy="231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55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Tips and Takeaways</a:t>
            </a:r>
            <a:endParaRPr lang="en-US" dirty="0"/>
          </a:p>
        </p:txBody>
      </p:sp>
      <p:sp>
        <p:nvSpPr>
          <p:cNvPr id="3" name="Content Placeholder 2"/>
          <p:cNvSpPr>
            <a:spLocks noGrp="1"/>
          </p:cNvSpPr>
          <p:nvPr>
            <p:ph idx="1"/>
          </p:nvPr>
        </p:nvSpPr>
        <p:spPr/>
        <p:txBody>
          <a:bodyPr/>
          <a:lstStyle/>
          <a:p>
            <a:r>
              <a:rPr lang="en-US" dirty="0" smtClean="0"/>
              <a:t>Allow for adequate start-up  and calibration time</a:t>
            </a:r>
          </a:p>
          <a:p>
            <a:r>
              <a:rPr lang="en-US" dirty="0" smtClean="0"/>
              <a:t>Significant resources may be required to remain on schedule; consider the potential for the unexpected to occur</a:t>
            </a:r>
          </a:p>
          <a:p>
            <a:r>
              <a:rPr lang="en-US" dirty="0" smtClean="0"/>
              <a:t>New technologies may require longer testing times to achieve acceptable performance levels</a:t>
            </a:r>
            <a:endParaRPr lang="en-US" dirty="0"/>
          </a:p>
        </p:txBody>
      </p:sp>
    </p:spTree>
    <p:extLst>
      <p:ext uri="{BB962C8B-B14F-4D97-AF65-F5344CB8AC3E}">
        <p14:creationId xmlns:p14="http://schemas.microsoft.com/office/powerpoint/2010/main" val="234012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6.  System Operation, Maintenance, and Evaluation</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0" y="2235201"/>
            <a:ext cx="8893629" cy="206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47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Tips and Takeaways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Flexibility is important; field conditions may differ significantly from what was expected in system planning and design</a:t>
            </a:r>
          </a:p>
          <a:p>
            <a:r>
              <a:rPr lang="en-US" dirty="0" smtClean="0"/>
              <a:t>Managing expectations for the system continues to be important</a:t>
            </a:r>
          </a:p>
          <a:p>
            <a:r>
              <a:rPr lang="en-US" dirty="0" smtClean="0"/>
              <a:t>Verification of information being disseminated to the public is critical</a:t>
            </a:r>
          </a:p>
          <a:p>
            <a:r>
              <a:rPr lang="en-US" dirty="0" smtClean="0"/>
              <a:t>A final evaluation that identifies and documents key findings, lessons learned, etc. is a valuable learning tool for future efforts</a:t>
            </a:r>
            <a:endParaRPr lang="en-US" dirty="0"/>
          </a:p>
        </p:txBody>
      </p:sp>
    </p:spTree>
    <p:extLst>
      <p:ext uri="{BB962C8B-B14F-4D97-AF65-F5344CB8AC3E}">
        <p14:creationId xmlns:p14="http://schemas.microsoft.com/office/powerpoint/2010/main" val="14344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WZ ITS Implementation Guide</a:t>
            </a:r>
            <a:endParaRPr lang="en-US" dirty="0"/>
          </a:p>
        </p:txBody>
      </p:sp>
      <p:sp>
        <p:nvSpPr>
          <p:cNvPr id="3" name="Subtitle 2"/>
          <p:cNvSpPr>
            <a:spLocks noGrp="1"/>
          </p:cNvSpPr>
          <p:nvPr>
            <p:ph idx="1"/>
          </p:nvPr>
        </p:nvSpPr>
        <p:spPr>
          <a:xfrm>
            <a:off x="457200" y="1752600"/>
            <a:ext cx="3886200" cy="4114800"/>
          </a:xfrm>
        </p:spPr>
        <p:txBody>
          <a:bodyPr>
            <a:normAutofit/>
          </a:bodyPr>
          <a:lstStyle/>
          <a:p>
            <a:pPr algn="l"/>
            <a:r>
              <a:rPr lang="en-US" sz="2800" dirty="0" smtClean="0">
                <a:solidFill>
                  <a:schemeClr val="tx1"/>
                </a:solidFill>
              </a:rPr>
              <a:t>Recent guidance published by FHWA</a:t>
            </a:r>
          </a:p>
          <a:p>
            <a:pPr algn="l"/>
            <a:r>
              <a:rPr lang="en-US" sz="2800" dirty="0" smtClean="0"/>
              <a:t>Step by step process to improve results from the use of ITS</a:t>
            </a:r>
            <a:endParaRPr lang="en-US" sz="2800" dirty="0"/>
          </a:p>
          <a:p>
            <a:pPr algn="l"/>
            <a:endParaRPr lang="en-US" sz="2400" dirty="0" smtClean="0">
              <a:solidFill>
                <a:schemeClr val="tx1"/>
              </a:solidFill>
            </a:endParaRPr>
          </a:p>
          <a:p>
            <a:pPr marL="0" indent="0" algn="l">
              <a:buNone/>
            </a:pPr>
            <a:endParaRPr lang="en-US" sz="2400" dirty="0"/>
          </a:p>
          <a:p>
            <a:pPr algn="l"/>
            <a:r>
              <a:rPr lang="en-US" sz="2400" dirty="0" smtClean="0">
                <a:solidFill>
                  <a:schemeClr val="tx1"/>
                </a:solidFill>
              </a:rPr>
              <a:t>FHWA-HOP-014-008</a:t>
            </a:r>
            <a:endParaRPr lang="en-US" sz="24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78429"/>
            <a:ext cx="4038600" cy="50839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368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13264"/>
            <a:ext cx="8610600" cy="914400"/>
          </a:xfrm>
        </p:spPr>
        <p:txBody>
          <a:bodyPr/>
          <a:lstStyle/>
          <a:p>
            <a:r>
              <a:rPr lang="en-US" dirty="0" smtClean="0"/>
              <a:t>VT Project – I91 Brattleboro</a:t>
            </a:r>
            <a:endParaRPr lang="en-US" dirty="0"/>
          </a:p>
        </p:txBody>
      </p:sp>
      <p:pic>
        <p:nvPicPr>
          <p:cNvPr id="8" name="Picture 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533400" y="1510576"/>
            <a:ext cx="4038600" cy="5147646"/>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886200" y="2590800"/>
            <a:ext cx="4865341" cy="3196115"/>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926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I91 Brattleboro</a:t>
            </a:r>
            <a:endParaRPr lang="en-US" dirty="0"/>
          </a:p>
        </p:txBody>
      </p:sp>
      <p:sp>
        <p:nvSpPr>
          <p:cNvPr id="7" name="Content Placeholder 6"/>
          <p:cNvSpPr>
            <a:spLocks noGrp="1"/>
          </p:cNvSpPr>
          <p:nvPr>
            <p:ph idx="1"/>
          </p:nvPr>
        </p:nvSpPr>
        <p:spPr>
          <a:xfrm>
            <a:off x="457200" y="1495168"/>
            <a:ext cx="8229600" cy="4114800"/>
          </a:xfrm>
        </p:spPr>
        <p:txBody>
          <a:bodyPr/>
          <a:lstStyle/>
          <a:p>
            <a:r>
              <a:rPr lang="en-US" sz="2800" dirty="0"/>
              <a:t>ASTI Transportation  System - Contractor </a:t>
            </a:r>
            <a:r>
              <a:rPr lang="en-US" sz="2800" dirty="0" smtClean="0"/>
              <a:t>Controlled and Managed</a:t>
            </a:r>
            <a:endParaRPr lang="en-US" sz="2800" dirty="0"/>
          </a:p>
          <a:p>
            <a:r>
              <a:rPr lang="en-US" sz="2800" dirty="0"/>
              <a:t>SWZ equipment </a:t>
            </a:r>
            <a:r>
              <a:rPr lang="en-US" sz="2800" dirty="0" smtClean="0"/>
              <a:t>was used </a:t>
            </a:r>
            <a:r>
              <a:rPr lang="en-US" sz="2800" dirty="0"/>
              <a:t>to determine traffic queues and delays, as well as, </a:t>
            </a:r>
            <a:r>
              <a:rPr lang="en-US" sz="2800" dirty="0" smtClean="0"/>
              <a:t>to gather </a:t>
            </a:r>
            <a:r>
              <a:rPr lang="en-US" sz="2800" dirty="0"/>
              <a:t>data to predict traffic flow to decide to close the interstate ramp and detour </a:t>
            </a:r>
            <a:r>
              <a:rPr lang="en-US" sz="2800" dirty="0" smtClean="0"/>
              <a:t>traffic. </a:t>
            </a:r>
          </a:p>
          <a:p>
            <a:r>
              <a:rPr lang="en-US" sz="2800" dirty="0" smtClean="0"/>
              <a:t>Especially useful data for ski holidays to determine how many vehicles would be exiting the highway.</a:t>
            </a:r>
            <a:endParaRPr lang="en-US" sz="2800" dirty="0"/>
          </a:p>
          <a:p>
            <a:endParaRPr lang="en-US" sz="2800" dirty="0"/>
          </a:p>
        </p:txBody>
      </p:sp>
    </p:spTree>
    <p:extLst>
      <p:ext uri="{BB962C8B-B14F-4D97-AF65-F5344CB8AC3E}">
        <p14:creationId xmlns:p14="http://schemas.microsoft.com/office/powerpoint/2010/main" val="102095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1522"/>
            <a:ext cx="8610600" cy="914400"/>
          </a:xfrm>
        </p:spPr>
        <p:txBody>
          <a:bodyPr/>
          <a:lstStyle/>
          <a:p>
            <a:r>
              <a:rPr lang="en-US" dirty="0" smtClean="0"/>
              <a:t>VT Project – I91 Hartford</a:t>
            </a:r>
            <a:endParaRPr lang="en-US" dirty="0"/>
          </a:p>
        </p:txBody>
      </p:sp>
      <p:pic>
        <p:nvPicPr>
          <p:cNvPr id="11" name="Picture 5"/>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85922"/>
            <a:ext cx="6759242" cy="40386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495800" y="3810000"/>
            <a:ext cx="4343400" cy="2849638"/>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8408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I91 Hartford</a:t>
            </a:r>
            <a:endParaRPr lang="en-US" dirty="0"/>
          </a:p>
        </p:txBody>
      </p:sp>
      <p:sp>
        <p:nvSpPr>
          <p:cNvPr id="7" name="Content Placeholder 6"/>
          <p:cNvSpPr>
            <a:spLocks noGrp="1"/>
          </p:cNvSpPr>
          <p:nvPr>
            <p:ph idx="1"/>
          </p:nvPr>
        </p:nvSpPr>
        <p:spPr>
          <a:xfrm>
            <a:off x="457200" y="1495168"/>
            <a:ext cx="8229600" cy="4114800"/>
          </a:xfrm>
        </p:spPr>
        <p:txBody>
          <a:bodyPr/>
          <a:lstStyle/>
          <a:p>
            <a:r>
              <a:rPr lang="en-US" sz="2800" dirty="0"/>
              <a:t>ASTI Transportation  System - Contractor </a:t>
            </a:r>
            <a:r>
              <a:rPr lang="en-US" sz="2800" dirty="0" smtClean="0"/>
              <a:t>Control and Agency </a:t>
            </a:r>
            <a:r>
              <a:rPr lang="en-US" sz="2800" dirty="0" err="1" smtClean="0"/>
              <a:t>Mananged</a:t>
            </a:r>
            <a:endParaRPr lang="en-US" sz="2800" dirty="0" smtClean="0"/>
          </a:p>
          <a:p>
            <a:r>
              <a:rPr lang="en-US" sz="2800" dirty="0"/>
              <a:t>SWZ equipment was used </a:t>
            </a:r>
            <a:r>
              <a:rPr lang="en-US" sz="2800" dirty="0" smtClean="0"/>
              <a:t>to communicate information to the traveling public when work activities changed on the construction site.</a:t>
            </a:r>
          </a:p>
          <a:p>
            <a:r>
              <a:rPr lang="en-US" sz="2800" dirty="0" smtClean="0"/>
              <a:t>The system would trigger an alternate route to bypass the construction site when ramp traffic back-up, when setting the bridge girders, and during the closure itself.</a:t>
            </a:r>
          </a:p>
          <a:p>
            <a:r>
              <a:rPr lang="en-US" sz="2800" dirty="0" smtClean="0"/>
              <a:t>Cameras were used to monitor work activity from afar by the public, legislators and VTrans.</a:t>
            </a:r>
          </a:p>
          <a:p>
            <a:pPr marL="0" indent="0">
              <a:buNone/>
            </a:pPr>
            <a:endParaRPr lang="en-US" sz="2800" dirty="0"/>
          </a:p>
          <a:p>
            <a:endParaRPr lang="en-US" sz="2800" dirty="0"/>
          </a:p>
        </p:txBody>
      </p:sp>
    </p:spTree>
    <p:extLst>
      <p:ext uri="{BB962C8B-B14F-4D97-AF65-F5344CB8AC3E}">
        <p14:creationId xmlns:p14="http://schemas.microsoft.com/office/powerpoint/2010/main" val="216299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610600" cy="914400"/>
          </a:xfrm>
        </p:spPr>
        <p:txBody>
          <a:bodyPr/>
          <a:lstStyle/>
          <a:p>
            <a:r>
              <a:rPr lang="en-US" dirty="0" smtClean="0"/>
              <a:t>VT Project – I89 Waterbury</a:t>
            </a:r>
            <a:endParaRPr lang="en-US" dirty="0"/>
          </a:p>
        </p:txBody>
      </p:sp>
      <p:pic>
        <p:nvPicPr>
          <p:cNvPr id="9" name="Content Placeholder 8"/>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332150"/>
            <a:ext cx="5776783" cy="4234333"/>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45989" y="3647386"/>
            <a:ext cx="4003589" cy="3206495"/>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3527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I89 Waterbury</a:t>
            </a:r>
            <a:endParaRPr lang="en-US" dirty="0"/>
          </a:p>
        </p:txBody>
      </p:sp>
      <p:sp>
        <p:nvSpPr>
          <p:cNvPr id="7" name="Content Placeholder 6"/>
          <p:cNvSpPr>
            <a:spLocks noGrp="1"/>
          </p:cNvSpPr>
          <p:nvPr>
            <p:ph idx="1"/>
          </p:nvPr>
        </p:nvSpPr>
        <p:spPr>
          <a:xfrm>
            <a:off x="457200" y="1524000"/>
            <a:ext cx="8229600" cy="4114800"/>
          </a:xfrm>
        </p:spPr>
        <p:txBody>
          <a:bodyPr/>
          <a:lstStyle/>
          <a:p>
            <a:r>
              <a:rPr lang="en-US" sz="2400" dirty="0"/>
              <a:t>VER-MAC/ Jam Logic System -  Agency </a:t>
            </a:r>
            <a:r>
              <a:rPr lang="en-US" sz="2400" dirty="0" smtClean="0"/>
              <a:t>Controlled and managed</a:t>
            </a:r>
            <a:endParaRPr lang="en-US" sz="2400" dirty="0"/>
          </a:p>
          <a:p>
            <a:r>
              <a:rPr lang="en-US" sz="2400" dirty="0"/>
              <a:t>SWZ equipment used to determine traffic queues and </a:t>
            </a:r>
            <a:r>
              <a:rPr lang="en-US" sz="2400" dirty="0" smtClean="0"/>
              <a:t>delays</a:t>
            </a:r>
          </a:p>
          <a:p>
            <a:r>
              <a:rPr lang="en-US" sz="2400" dirty="0" smtClean="0"/>
              <a:t>Heat maps were developed from the collected data to develop useful traffic counts, average speeds and volume. This information was passed onto local law enforcement agencies.</a:t>
            </a:r>
          </a:p>
          <a:p>
            <a:r>
              <a:rPr lang="en-US" sz="2400" dirty="0" smtClean="0"/>
              <a:t>Hotel/motel occupancy rates from bordering towns for large events and major weekend activities to aide in determining traffic control strategies for influxes of traffic.</a:t>
            </a:r>
          </a:p>
          <a:p>
            <a:r>
              <a:rPr lang="en-US" sz="2400" dirty="0" smtClean="0"/>
              <a:t>Cameras aided in reviewing area of back-up from queuing traffic and incidents within the work zone.</a:t>
            </a:r>
            <a:endParaRPr lang="en-US" sz="2400" dirty="0"/>
          </a:p>
          <a:p>
            <a:endParaRPr lang="en-US" sz="2400" dirty="0"/>
          </a:p>
        </p:txBody>
      </p:sp>
    </p:spTree>
    <p:extLst>
      <p:ext uri="{BB962C8B-B14F-4D97-AF65-F5344CB8AC3E}">
        <p14:creationId xmlns:p14="http://schemas.microsoft.com/office/powerpoint/2010/main" val="2514232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Tiff.jpg"/>
          <p:cNvPicPr>
            <a:picLocks noChangeAspect="1"/>
          </p:cNvPicPr>
          <p:nvPr/>
        </p:nvPicPr>
        <p:blipFill>
          <a:blip r:embed="rId3" cstate="print">
            <a:lum bright="-10000" contrast="10000"/>
          </a:blip>
          <a:srcRect/>
          <a:stretch>
            <a:fillRect/>
          </a:stretch>
        </p:blipFill>
        <p:spPr bwMode="auto">
          <a:xfrm>
            <a:off x="6350" y="0"/>
            <a:ext cx="9131300" cy="6858000"/>
          </a:xfrm>
          <a:prstGeom prst="rect">
            <a:avLst/>
          </a:prstGeom>
          <a:noFill/>
          <a:ln w="9525">
            <a:noFill/>
            <a:miter lim="800000"/>
            <a:headEnd/>
            <a:tailEnd/>
          </a:ln>
        </p:spPr>
      </p:pic>
      <p:sp>
        <p:nvSpPr>
          <p:cNvPr id="4" name="Title 3"/>
          <p:cNvSpPr>
            <a:spLocks noGrp="1"/>
          </p:cNvSpPr>
          <p:nvPr>
            <p:ph type="ctrTitle"/>
          </p:nvPr>
        </p:nvSpPr>
        <p:spPr>
          <a:xfrm>
            <a:off x="838200" y="3886200"/>
            <a:ext cx="7772400" cy="1470025"/>
          </a:xfrm>
        </p:spPr>
        <p:txBody>
          <a:bodyPr rtlCol="0">
            <a:normAutofit fontScale="90000"/>
          </a:bodyPr>
          <a:lstStyle/>
          <a:p>
            <a:pPr eaLnBrk="1" fontAlgn="auto" hangingPunct="1">
              <a:spcAft>
                <a:spcPts val="0"/>
              </a:spcAft>
              <a:defRPr/>
            </a:pPr>
            <a:r>
              <a:rPr lang="en-US" dirty="0" smtClean="0">
                <a:solidFill>
                  <a:schemeClr val="accent3">
                    <a:lumMod val="20000"/>
                    <a:lumOff val="80000"/>
                  </a:schemeClr>
                </a:solidFill>
              </a:rPr>
              <a:t>Ted P. Nemsky, P.E.</a:t>
            </a:r>
            <a:br>
              <a:rPr lang="en-US" dirty="0" smtClean="0">
                <a:solidFill>
                  <a:schemeClr val="accent3">
                    <a:lumMod val="20000"/>
                    <a:lumOff val="80000"/>
                  </a:schemeClr>
                </a:solidFill>
              </a:rPr>
            </a:br>
            <a:r>
              <a:rPr lang="en-US" dirty="0" smtClean="0">
                <a:solidFill>
                  <a:schemeClr val="accent3">
                    <a:lumMod val="20000"/>
                    <a:lumOff val="80000"/>
                  </a:schemeClr>
                </a:solidFill>
              </a:rPr>
              <a:t>Illinois Department of Transportation</a:t>
            </a:r>
            <a:endParaRPr lang="en-US" dirty="0">
              <a:solidFill>
                <a:schemeClr val="accent3">
                  <a:lumMod val="20000"/>
                  <a:lumOff val="80000"/>
                </a:schemeClr>
              </a:solidFill>
            </a:endParaRPr>
          </a:p>
        </p:txBody>
      </p:sp>
      <p:sp>
        <p:nvSpPr>
          <p:cNvPr id="5" name="Subtitle 4"/>
          <p:cNvSpPr>
            <a:spLocks noGrp="1"/>
          </p:cNvSpPr>
          <p:nvPr>
            <p:ph type="subTitle" idx="1"/>
          </p:nvPr>
        </p:nvSpPr>
        <p:spPr>
          <a:xfrm>
            <a:off x="2286000" y="5562600"/>
            <a:ext cx="6400800" cy="762000"/>
          </a:xfrm>
        </p:spPr>
        <p:txBody>
          <a:bodyPr rtlCol="0">
            <a:normAutofit/>
          </a:bodyPr>
          <a:lstStyle/>
          <a:p>
            <a:pPr eaLnBrk="1" fontAlgn="auto" hangingPunct="1">
              <a:spcAft>
                <a:spcPts val="0"/>
              </a:spcAft>
              <a:buFont typeface="Arial" pitchFamily="34" charset="0"/>
              <a:buNone/>
              <a:defRPr/>
            </a:pPr>
            <a:r>
              <a:rPr lang="en-US" dirty="0" smtClean="0">
                <a:solidFill>
                  <a:schemeClr val="accent3">
                    <a:lumMod val="20000"/>
                    <a:lumOff val="80000"/>
                  </a:schemeClr>
                </a:solidFill>
              </a:rPr>
              <a:t>District 8 Construction Engineer</a:t>
            </a:r>
            <a:endParaRPr lang="en-US" dirty="0"/>
          </a:p>
        </p:txBody>
      </p:sp>
      <p:sp>
        <p:nvSpPr>
          <p:cNvPr id="6" name="TextBox 5"/>
          <p:cNvSpPr txBox="1"/>
          <p:nvPr/>
        </p:nvSpPr>
        <p:spPr>
          <a:xfrm>
            <a:off x="685800" y="533400"/>
            <a:ext cx="7856638" cy="1846659"/>
          </a:xfrm>
          <a:prstGeom prst="rect">
            <a:avLst/>
          </a:prstGeom>
          <a:noFill/>
        </p:spPr>
        <p:txBody>
          <a:bodyPr wrap="none" rtlCol="0">
            <a:spAutoFit/>
          </a:bodyPr>
          <a:lstStyle/>
          <a:p>
            <a:r>
              <a:rPr lang="en-US" sz="4800" dirty="0" smtClean="0">
                <a:solidFill>
                  <a:schemeClr val="accent3">
                    <a:lumMod val="20000"/>
                    <a:lumOff val="80000"/>
                  </a:schemeClr>
                </a:solidFill>
                <a:latin typeface="Arial" pitchFamily="34" charset="0"/>
                <a:cs typeface="Arial" pitchFamily="34" charset="0"/>
              </a:rPr>
              <a:t>ITS Work Zone Analysis </a:t>
            </a:r>
          </a:p>
          <a:p>
            <a:r>
              <a:rPr lang="en-US" sz="4800" dirty="0" smtClean="0">
                <a:solidFill>
                  <a:schemeClr val="accent3">
                    <a:lumMod val="20000"/>
                    <a:lumOff val="80000"/>
                  </a:schemeClr>
                </a:solidFill>
                <a:latin typeface="Arial" pitchFamily="34" charset="0"/>
                <a:cs typeface="Arial" pitchFamily="34" charset="0"/>
              </a:rPr>
              <a:t>for Southern Illinois Projects</a:t>
            </a:r>
          </a:p>
          <a:p>
            <a:endParaRPr lang="en-US" dirty="0"/>
          </a:p>
        </p:txBody>
      </p:sp>
    </p:spTree>
    <p:extLst>
      <p:ext uri="{BB962C8B-B14F-4D97-AF65-F5344CB8AC3E}">
        <p14:creationId xmlns:p14="http://schemas.microsoft.com/office/powerpoint/2010/main" val="176756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24359" t="23077" r="42915" b="24099"/>
          <a:stretch>
            <a:fillRect/>
          </a:stretch>
        </p:blipFill>
        <p:spPr bwMode="auto">
          <a:xfrm>
            <a:off x="1600200" y="0"/>
            <a:ext cx="6172200" cy="6096000"/>
          </a:xfrm>
          <a:prstGeom prst="rect">
            <a:avLst/>
          </a:prstGeom>
          <a:noFill/>
          <a:ln w="9525">
            <a:noFill/>
            <a:miter lim="800000"/>
            <a:headEnd/>
            <a:tailEnd/>
          </a:ln>
        </p:spPr>
      </p:pic>
      <p:sp>
        <p:nvSpPr>
          <p:cNvPr id="3" name="TextBox 2"/>
          <p:cNvSpPr txBox="1"/>
          <p:nvPr/>
        </p:nvSpPr>
        <p:spPr>
          <a:xfrm rot="16200000">
            <a:off x="-1085746" y="3143146"/>
            <a:ext cx="5559535" cy="492443"/>
          </a:xfrm>
          <a:prstGeom prst="rect">
            <a:avLst/>
          </a:prstGeom>
          <a:noFill/>
        </p:spPr>
        <p:txBody>
          <a:bodyPr wrap="none" rtlCol="0">
            <a:spAutoFit/>
          </a:bodyPr>
          <a:lstStyle/>
          <a:p>
            <a:r>
              <a:rPr lang="en-US" sz="800" u="sng" dirty="0" smtClean="0">
                <a:hlinkClick r:id="rId4"/>
              </a:rPr>
              <a:t>http://thesouthern.com/news/local/article_d2ba9b7a-9090-11df-b22a-001cc4c002e0.html?mode=image</a:t>
            </a:r>
            <a:endParaRPr lang="en-US" sz="800" dirty="0" smtClean="0"/>
          </a:p>
          <a:p>
            <a:endParaRPr lang="en-US" dirty="0"/>
          </a:p>
        </p:txBody>
      </p:sp>
    </p:spTree>
    <p:extLst>
      <p:ext uri="{BB962C8B-B14F-4D97-AF65-F5344CB8AC3E}">
        <p14:creationId xmlns:p14="http://schemas.microsoft.com/office/powerpoint/2010/main" val="3264261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25626" r="54425" b="41400"/>
          <a:stretch>
            <a:fillRect/>
          </a:stretch>
        </p:blipFill>
        <p:spPr bwMode="auto">
          <a:xfrm>
            <a:off x="152400" y="1219200"/>
            <a:ext cx="8800012" cy="3581400"/>
          </a:xfrm>
          <a:prstGeom prst="rect">
            <a:avLst/>
          </a:prstGeom>
          <a:noFill/>
          <a:ln w="9525">
            <a:noFill/>
            <a:miter lim="800000"/>
            <a:headEnd/>
            <a:tailEnd/>
          </a:ln>
        </p:spPr>
      </p:pic>
      <p:sp>
        <p:nvSpPr>
          <p:cNvPr id="3" name="TextBox 2"/>
          <p:cNvSpPr txBox="1"/>
          <p:nvPr/>
        </p:nvSpPr>
        <p:spPr>
          <a:xfrm>
            <a:off x="3352800" y="5029200"/>
            <a:ext cx="2459328" cy="369332"/>
          </a:xfrm>
          <a:prstGeom prst="rect">
            <a:avLst/>
          </a:prstGeom>
          <a:noFill/>
        </p:spPr>
        <p:txBody>
          <a:bodyPr wrap="none" rtlCol="0">
            <a:spAutoFit/>
          </a:bodyPr>
          <a:lstStyle/>
          <a:p>
            <a:r>
              <a:rPr lang="en-US" dirty="0" smtClean="0"/>
              <a:t>Screen Shot of Logic</a:t>
            </a:r>
            <a:endParaRPr lang="en-US" dirty="0"/>
          </a:p>
        </p:txBody>
      </p:sp>
      <p:sp>
        <p:nvSpPr>
          <p:cNvPr id="4" name="TextBox 3"/>
          <p:cNvSpPr txBox="1"/>
          <p:nvPr/>
        </p:nvSpPr>
        <p:spPr>
          <a:xfrm>
            <a:off x="533400" y="4800600"/>
            <a:ext cx="1130438" cy="215444"/>
          </a:xfrm>
          <a:prstGeom prst="rect">
            <a:avLst/>
          </a:prstGeom>
          <a:noFill/>
        </p:spPr>
        <p:txBody>
          <a:bodyPr wrap="none" rtlCol="0">
            <a:spAutoFit/>
          </a:bodyPr>
          <a:lstStyle/>
          <a:p>
            <a:r>
              <a:rPr lang="en-US" sz="800" dirty="0" smtClean="0"/>
              <a:t>*Courtesy Ver-Mac</a:t>
            </a:r>
            <a:endParaRPr lang="en-US" sz="800" dirty="0"/>
          </a:p>
        </p:txBody>
      </p:sp>
    </p:spTree>
    <p:extLst>
      <p:ext uri="{BB962C8B-B14F-4D97-AF65-F5344CB8AC3E}">
        <p14:creationId xmlns:p14="http://schemas.microsoft.com/office/powerpoint/2010/main" val="2323106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2261" t="14607" r="21489" b="12360"/>
          <a:stretch>
            <a:fillRect/>
          </a:stretch>
        </p:blipFill>
        <p:spPr bwMode="auto">
          <a:xfrm>
            <a:off x="990600" y="381000"/>
            <a:ext cx="7620000" cy="5565169"/>
          </a:xfrm>
          <a:prstGeom prst="rect">
            <a:avLst/>
          </a:prstGeom>
          <a:noFill/>
          <a:ln w="9525">
            <a:noFill/>
            <a:miter lim="800000"/>
            <a:headEnd/>
            <a:tailEnd/>
          </a:ln>
        </p:spPr>
      </p:pic>
      <p:sp>
        <p:nvSpPr>
          <p:cNvPr id="4" name="TextBox 3"/>
          <p:cNvSpPr txBox="1"/>
          <p:nvPr/>
        </p:nvSpPr>
        <p:spPr>
          <a:xfrm>
            <a:off x="2971800" y="6019800"/>
            <a:ext cx="4567276" cy="369332"/>
          </a:xfrm>
          <a:prstGeom prst="rect">
            <a:avLst/>
          </a:prstGeom>
          <a:noFill/>
        </p:spPr>
        <p:txBody>
          <a:bodyPr wrap="none" rtlCol="0">
            <a:spAutoFit/>
          </a:bodyPr>
          <a:lstStyle/>
          <a:p>
            <a:r>
              <a:rPr lang="en-US" dirty="0" smtClean="0"/>
              <a:t>PTS – Prepare to Stop Hours for August</a:t>
            </a:r>
            <a:endParaRPr lang="en-US" dirty="0"/>
          </a:p>
        </p:txBody>
      </p:sp>
      <p:sp>
        <p:nvSpPr>
          <p:cNvPr id="5" name="Rectangle 4"/>
          <p:cNvSpPr/>
          <p:nvPr/>
        </p:nvSpPr>
        <p:spPr>
          <a:xfrm>
            <a:off x="7467600" y="5943600"/>
            <a:ext cx="1130438" cy="215444"/>
          </a:xfrm>
          <a:prstGeom prst="rect">
            <a:avLst/>
          </a:prstGeom>
        </p:spPr>
        <p:txBody>
          <a:bodyPr wrap="none">
            <a:spAutoFit/>
          </a:bodyPr>
          <a:lstStyle/>
          <a:p>
            <a:r>
              <a:rPr lang="en-US" sz="800" dirty="0" smtClean="0"/>
              <a:t>*Courtesy Ver-Mac</a:t>
            </a:r>
            <a:endParaRPr lang="en-US" sz="800" dirty="0"/>
          </a:p>
        </p:txBody>
      </p:sp>
    </p:spTree>
    <p:extLst>
      <p:ext uri="{BB962C8B-B14F-4D97-AF65-F5344CB8AC3E}">
        <p14:creationId xmlns:p14="http://schemas.microsoft.com/office/powerpoint/2010/main" val="2388891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the Guide</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dirty="0" smtClean="0"/>
              <a:t>ITS is a tool to help meet work zone objectives regarding:</a:t>
            </a:r>
          </a:p>
          <a:p>
            <a:pPr lvl="1"/>
            <a:r>
              <a:rPr lang="en-US" dirty="0" smtClean="0"/>
              <a:t>Safety</a:t>
            </a:r>
          </a:p>
          <a:p>
            <a:pPr lvl="1"/>
            <a:r>
              <a:rPr lang="en-US" dirty="0" smtClean="0"/>
              <a:t>Mobility</a:t>
            </a:r>
          </a:p>
          <a:p>
            <a:pPr lvl="1"/>
            <a:r>
              <a:rPr lang="en-US" dirty="0" smtClean="0"/>
              <a:t>Customer satisfaction</a:t>
            </a:r>
          </a:p>
          <a:p>
            <a:pPr lvl="1"/>
            <a:r>
              <a:rPr lang="en-US" dirty="0" smtClean="0"/>
              <a:t>Work productivity and durability</a:t>
            </a:r>
          </a:p>
          <a:p>
            <a:r>
              <a:rPr lang="en-US" dirty="0" smtClean="0"/>
              <a:t>Decisions as to feasibility/design/operation can follow a systems engineering problem-solving process</a:t>
            </a:r>
          </a:p>
        </p:txBody>
      </p:sp>
    </p:spTree>
    <p:extLst>
      <p:ext uri="{BB962C8B-B14F-4D97-AF65-F5344CB8AC3E}">
        <p14:creationId xmlns:p14="http://schemas.microsoft.com/office/powerpoint/2010/main" val="348060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01000" cy="584775"/>
          </a:xfrm>
          <a:prstGeom prst="rect">
            <a:avLst/>
          </a:prstGeom>
          <a:noFill/>
        </p:spPr>
        <p:txBody>
          <a:bodyPr wrap="square" rtlCol="0">
            <a:spAutoFit/>
          </a:bodyPr>
          <a:lstStyle/>
          <a:p>
            <a:r>
              <a:rPr lang="en-US" sz="3200" dirty="0" smtClean="0"/>
              <a:t>Are Smart Work Zones worth the cost? </a:t>
            </a:r>
            <a:endParaRPr lang="en-US" sz="3200" dirty="0"/>
          </a:p>
        </p:txBody>
      </p:sp>
      <p:graphicFrame>
        <p:nvGraphicFramePr>
          <p:cNvPr id="3" name="Table 2"/>
          <p:cNvGraphicFramePr>
            <a:graphicFrameLocks noGrp="1"/>
          </p:cNvGraphicFramePr>
          <p:nvPr/>
        </p:nvGraphicFramePr>
        <p:xfrm>
          <a:off x="304800" y="2438400"/>
          <a:ext cx="8382000" cy="2225040"/>
        </p:xfrm>
        <a:graphic>
          <a:graphicData uri="http://schemas.openxmlformats.org/drawingml/2006/table">
            <a:tbl>
              <a:tblPr firstRow="1" bandRow="1">
                <a:tableStyleId>{5C22544A-7EE6-4342-B048-85BDC9FD1C3A}</a:tableStyleId>
              </a:tblPr>
              <a:tblGrid>
                <a:gridCol w="3733800"/>
                <a:gridCol w="1905000"/>
                <a:gridCol w="1600200"/>
                <a:gridCol w="1143000"/>
              </a:tblGrid>
              <a:tr h="370840">
                <a:tc>
                  <a:txBody>
                    <a:bodyPr/>
                    <a:lstStyle/>
                    <a:p>
                      <a:r>
                        <a:rPr lang="en-US" dirty="0" smtClean="0"/>
                        <a:t>2012/2013 Contracts</a:t>
                      </a:r>
                      <a:endParaRPr lang="en-US" dirty="0"/>
                    </a:p>
                  </a:txBody>
                  <a:tcPr/>
                </a:tc>
                <a:tc>
                  <a:txBody>
                    <a:bodyPr/>
                    <a:lstStyle/>
                    <a:p>
                      <a:r>
                        <a:rPr lang="en-US" dirty="0" smtClean="0"/>
                        <a:t>Contract</a:t>
                      </a:r>
                      <a:r>
                        <a:rPr lang="en-US" baseline="0" dirty="0" smtClean="0"/>
                        <a:t> $</a:t>
                      </a:r>
                      <a:endParaRPr lang="en-US" dirty="0"/>
                    </a:p>
                  </a:txBody>
                  <a:tcPr/>
                </a:tc>
                <a:tc>
                  <a:txBody>
                    <a:bodyPr/>
                    <a:lstStyle/>
                    <a:p>
                      <a:r>
                        <a:rPr lang="en-US" dirty="0" smtClean="0"/>
                        <a:t>SMZ $</a:t>
                      </a:r>
                      <a:endParaRPr lang="en-US" dirty="0"/>
                    </a:p>
                  </a:txBody>
                  <a:tcPr/>
                </a:tc>
                <a:tc>
                  <a:txBody>
                    <a:bodyPr/>
                    <a:lstStyle/>
                    <a:p>
                      <a:r>
                        <a:rPr lang="en-US" dirty="0" smtClean="0"/>
                        <a:t>% Cost</a:t>
                      </a:r>
                      <a:endParaRPr lang="en-US" dirty="0"/>
                    </a:p>
                  </a:txBody>
                  <a:tcPr/>
                </a:tc>
              </a:tr>
              <a:tr h="370840">
                <a:tc>
                  <a:txBody>
                    <a:bodyPr/>
                    <a:lstStyle/>
                    <a:p>
                      <a:r>
                        <a:rPr lang="en-US" dirty="0" smtClean="0"/>
                        <a:t>I-55</a:t>
                      </a:r>
                      <a:r>
                        <a:rPr lang="en-US" baseline="0" dirty="0" smtClean="0"/>
                        <a:t> Madison Co.</a:t>
                      </a:r>
                      <a:endParaRPr lang="en-US" dirty="0"/>
                    </a:p>
                  </a:txBody>
                  <a:tcPr/>
                </a:tc>
                <a:tc>
                  <a:txBody>
                    <a:bodyPr/>
                    <a:lstStyle/>
                    <a:p>
                      <a:r>
                        <a:rPr lang="en-US" dirty="0" smtClean="0"/>
                        <a:t>$18.4 million</a:t>
                      </a:r>
                      <a:endParaRPr lang="en-US" dirty="0"/>
                    </a:p>
                  </a:txBody>
                  <a:tcPr/>
                </a:tc>
                <a:tc>
                  <a:txBody>
                    <a:bodyPr/>
                    <a:lstStyle/>
                    <a:p>
                      <a:r>
                        <a:rPr lang="en-US" dirty="0" smtClean="0"/>
                        <a:t>$455,000</a:t>
                      </a:r>
                      <a:endParaRPr lang="en-US" dirty="0"/>
                    </a:p>
                  </a:txBody>
                  <a:tcPr/>
                </a:tc>
                <a:tc>
                  <a:txBody>
                    <a:bodyPr/>
                    <a:lstStyle/>
                    <a:p>
                      <a:r>
                        <a:rPr lang="en-US" dirty="0" smtClean="0"/>
                        <a:t>2.5%</a:t>
                      </a:r>
                      <a:endParaRPr lang="en-US" dirty="0"/>
                    </a:p>
                  </a:txBody>
                  <a:tcPr/>
                </a:tc>
              </a:tr>
              <a:tr h="370840">
                <a:tc>
                  <a:txBody>
                    <a:bodyPr/>
                    <a:lstStyle/>
                    <a:p>
                      <a:r>
                        <a:rPr lang="en-US" dirty="0" smtClean="0"/>
                        <a:t>I-70 Effingham (3 contracts)</a:t>
                      </a:r>
                      <a:endParaRPr lang="en-US" dirty="0"/>
                    </a:p>
                  </a:txBody>
                  <a:tcPr/>
                </a:tc>
                <a:tc>
                  <a:txBody>
                    <a:bodyPr/>
                    <a:lstStyle/>
                    <a:p>
                      <a:r>
                        <a:rPr lang="en-US" dirty="0" smtClean="0"/>
                        <a:t>$87.3 million</a:t>
                      </a:r>
                      <a:endParaRPr lang="en-US" dirty="0"/>
                    </a:p>
                  </a:txBody>
                  <a:tcPr/>
                </a:tc>
                <a:tc>
                  <a:txBody>
                    <a:bodyPr/>
                    <a:lstStyle/>
                    <a:p>
                      <a:r>
                        <a:rPr lang="en-US" dirty="0" smtClean="0"/>
                        <a:t>$2.5 million</a:t>
                      </a:r>
                      <a:endParaRPr lang="en-US" dirty="0"/>
                    </a:p>
                  </a:txBody>
                  <a:tcPr/>
                </a:tc>
                <a:tc>
                  <a:txBody>
                    <a:bodyPr/>
                    <a:lstStyle/>
                    <a:p>
                      <a:r>
                        <a:rPr lang="en-US" dirty="0" smtClean="0"/>
                        <a:t>2.8%</a:t>
                      </a:r>
                      <a:endParaRPr lang="en-US" dirty="0"/>
                    </a:p>
                  </a:txBody>
                  <a:tcPr/>
                </a:tc>
              </a:tr>
              <a:tr h="370840">
                <a:tc>
                  <a:txBody>
                    <a:bodyPr/>
                    <a:lstStyle/>
                    <a:p>
                      <a:r>
                        <a:rPr lang="en-US" dirty="0" smtClean="0"/>
                        <a:t>I-57 Marion</a:t>
                      </a:r>
                      <a:r>
                        <a:rPr lang="en-US" baseline="0" dirty="0" smtClean="0"/>
                        <a:t> SPUD Interchange</a:t>
                      </a:r>
                      <a:endParaRPr lang="en-US" dirty="0"/>
                    </a:p>
                  </a:txBody>
                  <a:tcPr/>
                </a:tc>
                <a:tc>
                  <a:txBody>
                    <a:bodyPr/>
                    <a:lstStyle/>
                    <a:p>
                      <a:r>
                        <a:rPr lang="en-US" dirty="0" smtClean="0"/>
                        <a:t>$40.4 million</a:t>
                      </a:r>
                      <a:endParaRPr lang="en-US" dirty="0"/>
                    </a:p>
                  </a:txBody>
                  <a:tcPr/>
                </a:tc>
                <a:tc>
                  <a:txBody>
                    <a:bodyPr/>
                    <a:lstStyle/>
                    <a:p>
                      <a:r>
                        <a:rPr lang="en-US" dirty="0" smtClean="0"/>
                        <a:t>$576,500</a:t>
                      </a:r>
                      <a:endParaRPr lang="en-US" dirty="0"/>
                    </a:p>
                  </a:txBody>
                  <a:tcPr/>
                </a:tc>
                <a:tc>
                  <a:txBody>
                    <a:bodyPr/>
                    <a:lstStyle/>
                    <a:p>
                      <a:r>
                        <a:rPr lang="en-US" dirty="0" smtClean="0"/>
                        <a:t>1.4%</a:t>
                      </a:r>
                      <a:endParaRPr lang="en-US" dirty="0"/>
                    </a:p>
                  </a:txBody>
                  <a:tcPr/>
                </a:tc>
              </a:tr>
              <a:tr h="370840">
                <a:tc>
                  <a:txBody>
                    <a:bodyPr/>
                    <a:lstStyle/>
                    <a:p>
                      <a:r>
                        <a:rPr lang="en-US" dirty="0" smtClean="0"/>
                        <a:t>I57/64 Mount Vernon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$30.6 million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$1.1 million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3.6%</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r"/>
                      <a:r>
                        <a:rPr lang="en-US" dirty="0" smtClean="0"/>
                        <a:t>Totals</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$176.7 million</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$4.6 million</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2.6%</a:t>
                      </a:r>
                      <a:endParaRPr lang="en-US"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134827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914400"/>
            <a:ext cx="6907660" cy="923330"/>
          </a:xfrm>
          <a:prstGeom prst="rect">
            <a:avLst/>
          </a:prstGeom>
          <a:noFill/>
        </p:spPr>
        <p:txBody>
          <a:bodyPr wrap="none" rtlCol="0">
            <a:spAutoFit/>
          </a:bodyPr>
          <a:lstStyle/>
          <a:p>
            <a:r>
              <a:rPr lang="en-US" dirty="0" smtClean="0"/>
              <a:t>“Get your facts first, and then you can distort them as much</a:t>
            </a:r>
          </a:p>
          <a:p>
            <a:r>
              <a:rPr lang="en-US" dirty="0" smtClean="0"/>
              <a:t>  as you please.  Facts are stubborn, but statistics are more</a:t>
            </a:r>
          </a:p>
          <a:p>
            <a:r>
              <a:rPr lang="en-US" dirty="0" smtClean="0"/>
              <a:t>  pliable.”  -  Mark Twain</a:t>
            </a:r>
            <a:endParaRPr lang="en-US" dirty="0"/>
          </a:p>
        </p:txBody>
      </p:sp>
      <p:pic>
        <p:nvPicPr>
          <p:cNvPr id="50178" name="Picture 2" descr="http://ts2.mm.bing.net/th?id=H.5014564224239585&amp;pid=1.7"/>
          <p:cNvPicPr>
            <a:picLocks noChangeAspect="1" noChangeArrowheads="1"/>
          </p:cNvPicPr>
          <p:nvPr/>
        </p:nvPicPr>
        <p:blipFill>
          <a:blip r:embed="rId3" cstate="print"/>
          <a:srcRect/>
          <a:stretch>
            <a:fillRect/>
          </a:stretch>
        </p:blipFill>
        <p:spPr bwMode="auto">
          <a:xfrm>
            <a:off x="2209800" y="2057400"/>
            <a:ext cx="5168411" cy="358343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rot="16200000">
            <a:off x="4368469" y="3251531"/>
            <a:ext cx="6718506" cy="215444"/>
          </a:xfrm>
          <a:prstGeom prst="rect">
            <a:avLst/>
          </a:prstGeom>
          <a:noFill/>
        </p:spPr>
        <p:txBody>
          <a:bodyPr wrap="none" rtlCol="0">
            <a:spAutoFit/>
          </a:bodyPr>
          <a:lstStyle/>
          <a:p>
            <a:r>
              <a:rPr lang="en-US" sz="800" dirty="0" smtClean="0"/>
              <a:t>http://www.bing.com/images/search?q=mark+twain+photos&amp;qs=n&amp;form=QBIR&amp;pq=mark+twain+photos&amp;sc=0-16&amp;sp=-1&amp;sk=</a:t>
            </a:r>
            <a:endParaRPr lang="en-US" sz="800" dirty="0"/>
          </a:p>
        </p:txBody>
      </p:sp>
    </p:spTree>
    <p:extLst>
      <p:ext uri="{BB962C8B-B14F-4D97-AF65-F5344CB8AC3E}">
        <p14:creationId xmlns:p14="http://schemas.microsoft.com/office/powerpoint/2010/main" val="2613061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964" t="21504" r="47857" b="15583"/>
          <a:stretch>
            <a:fillRect/>
          </a:stretch>
        </p:blipFill>
        <p:spPr bwMode="auto">
          <a:xfrm>
            <a:off x="2514600" y="304800"/>
            <a:ext cx="6324600" cy="6019800"/>
          </a:xfrm>
          <a:prstGeom prst="rect">
            <a:avLst/>
          </a:prstGeom>
          <a:noFill/>
          <a:ln w="9525">
            <a:noFill/>
            <a:miter lim="800000"/>
            <a:headEnd/>
            <a:tailEnd/>
          </a:ln>
        </p:spPr>
      </p:pic>
      <p:sp>
        <p:nvSpPr>
          <p:cNvPr id="3" name="Rectangle 2"/>
          <p:cNvSpPr/>
          <p:nvPr/>
        </p:nvSpPr>
        <p:spPr>
          <a:xfrm>
            <a:off x="2514600" y="228600"/>
            <a:ext cx="41910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2438400" y="2362200"/>
            <a:ext cx="2971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1371600" y="3048000"/>
            <a:ext cx="31242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81800" y="4572000"/>
            <a:ext cx="2057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2286000" y="304800"/>
            <a:ext cx="3829895" cy="1200329"/>
          </a:xfrm>
          <a:prstGeom prst="rect">
            <a:avLst/>
          </a:prstGeom>
          <a:noFill/>
        </p:spPr>
        <p:txBody>
          <a:bodyPr wrap="none" rtlCol="0">
            <a:spAutoFit/>
          </a:bodyPr>
          <a:lstStyle/>
          <a:p>
            <a:r>
              <a:rPr lang="en-US" dirty="0">
                <a:solidFill>
                  <a:prstClr val="black"/>
                </a:solidFill>
              </a:rPr>
              <a:t>Pavement Patching, Resurfacing </a:t>
            </a:r>
          </a:p>
          <a:p>
            <a:r>
              <a:rPr lang="en-US" dirty="0">
                <a:solidFill>
                  <a:prstClr val="black"/>
                </a:solidFill>
              </a:rPr>
              <a:t>&amp; Bridge Rehabilitation</a:t>
            </a:r>
          </a:p>
          <a:p>
            <a:r>
              <a:rPr lang="en-US" dirty="0">
                <a:solidFill>
                  <a:prstClr val="black"/>
                </a:solidFill>
              </a:rPr>
              <a:t>$10.4 Million</a:t>
            </a:r>
          </a:p>
          <a:p>
            <a:r>
              <a:rPr lang="en-US" dirty="0">
                <a:solidFill>
                  <a:prstClr val="black"/>
                </a:solidFill>
              </a:rPr>
              <a:t>CY 2010 &amp; 2011</a:t>
            </a:r>
          </a:p>
        </p:txBody>
      </p:sp>
      <p:sp>
        <p:nvSpPr>
          <p:cNvPr id="10" name="TextBox 9"/>
          <p:cNvSpPr txBox="1"/>
          <p:nvPr/>
        </p:nvSpPr>
        <p:spPr>
          <a:xfrm>
            <a:off x="1371600" y="2895600"/>
            <a:ext cx="3557384" cy="1200329"/>
          </a:xfrm>
          <a:prstGeom prst="rect">
            <a:avLst/>
          </a:prstGeom>
          <a:noFill/>
        </p:spPr>
        <p:txBody>
          <a:bodyPr wrap="none" rtlCol="0">
            <a:spAutoFit/>
          </a:bodyPr>
          <a:lstStyle/>
          <a:p>
            <a:r>
              <a:rPr lang="en-US" dirty="0">
                <a:solidFill>
                  <a:prstClr val="black"/>
                </a:solidFill>
              </a:rPr>
              <a:t>Bridge Replacement and SPUD</a:t>
            </a:r>
          </a:p>
          <a:p>
            <a:r>
              <a:rPr lang="en-US" dirty="0">
                <a:solidFill>
                  <a:prstClr val="black"/>
                </a:solidFill>
              </a:rPr>
              <a:t>Interchange Reconstruction</a:t>
            </a:r>
          </a:p>
          <a:p>
            <a:r>
              <a:rPr lang="en-US" dirty="0">
                <a:solidFill>
                  <a:prstClr val="black"/>
                </a:solidFill>
              </a:rPr>
              <a:t>$23.5 Million</a:t>
            </a:r>
          </a:p>
          <a:p>
            <a:r>
              <a:rPr lang="en-US" dirty="0">
                <a:solidFill>
                  <a:prstClr val="black"/>
                </a:solidFill>
              </a:rPr>
              <a:t>CY 2010 &amp; 2011</a:t>
            </a:r>
          </a:p>
        </p:txBody>
      </p:sp>
      <p:sp>
        <p:nvSpPr>
          <p:cNvPr id="11" name="TextBox 10"/>
          <p:cNvSpPr txBox="1"/>
          <p:nvPr/>
        </p:nvSpPr>
        <p:spPr>
          <a:xfrm>
            <a:off x="1905000" y="1828800"/>
            <a:ext cx="3477234" cy="923330"/>
          </a:xfrm>
          <a:prstGeom prst="rect">
            <a:avLst/>
          </a:prstGeom>
          <a:noFill/>
        </p:spPr>
        <p:txBody>
          <a:bodyPr wrap="none" rtlCol="0">
            <a:spAutoFit/>
          </a:bodyPr>
          <a:lstStyle/>
          <a:p>
            <a:r>
              <a:rPr lang="en-US" dirty="0">
                <a:solidFill>
                  <a:prstClr val="black"/>
                </a:solidFill>
              </a:rPr>
              <a:t>Rubblization and Resurfacing</a:t>
            </a:r>
          </a:p>
          <a:p>
            <a:r>
              <a:rPr lang="en-US" dirty="0">
                <a:solidFill>
                  <a:prstClr val="black"/>
                </a:solidFill>
              </a:rPr>
              <a:t>$42.3 Million</a:t>
            </a:r>
          </a:p>
          <a:p>
            <a:r>
              <a:rPr lang="en-US" dirty="0">
                <a:solidFill>
                  <a:prstClr val="black"/>
                </a:solidFill>
              </a:rPr>
              <a:t>CY 2011 </a:t>
            </a:r>
          </a:p>
        </p:txBody>
      </p:sp>
      <p:cxnSp>
        <p:nvCxnSpPr>
          <p:cNvPr id="13" name="Straight Arrow Connector 12"/>
          <p:cNvCxnSpPr/>
          <p:nvPr/>
        </p:nvCxnSpPr>
        <p:spPr>
          <a:xfrm>
            <a:off x="6096000" y="533400"/>
            <a:ext cx="1600200" cy="7620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96000" y="304800"/>
            <a:ext cx="2438400" cy="2286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334000" y="1600200"/>
            <a:ext cx="2133600" cy="3810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1981200"/>
            <a:ext cx="1295400" cy="17526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76800" y="3048000"/>
            <a:ext cx="1752600" cy="7620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76800" y="3048000"/>
            <a:ext cx="1524000" cy="14478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77000" y="5257800"/>
            <a:ext cx="2520242" cy="1477328"/>
          </a:xfrm>
          <a:prstGeom prst="rect">
            <a:avLst/>
          </a:prstGeom>
          <a:noFill/>
        </p:spPr>
        <p:txBody>
          <a:bodyPr wrap="none" rtlCol="0">
            <a:spAutoFit/>
          </a:bodyPr>
          <a:lstStyle/>
          <a:p>
            <a:r>
              <a:rPr lang="en-US" dirty="0">
                <a:solidFill>
                  <a:prstClr val="black"/>
                </a:solidFill>
              </a:rPr>
              <a:t>Pavement Patching,</a:t>
            </a:r>
          </a:p>
          <a:p>
            <a:r>
              <a:rPr lang="en-US" dirty="0">
                <a:solidFill>
                  <a:prstClr val="black"/>
                </a:solidFill>
              </a:rPr>
              <a:t>Resurfacing &amp; Bridge</a:t>
            </a:r>
          </a:p>
          <a:p>
            <a:r>
              <a:rPr lang="en-US" dirty="0">
                <a:solidFill>
                  <a:prstClr val="black"/>
                </a:solidFill>
              </a:rPr>
              <a:t>Rehabilitation</a:t>
            </a:r>
          </a:p>
          <a:p>
            <a:r>
              <a:rPr lang="en-US" dirty="0">
                <a:solidFill>
                  <a:prstClr val="black"/>
                </a:solidFill>
              </a:rPr>
              <a:t>$14.4 Million</a:t>
            </a:r>
          </a:p>
          <a:p>
            <a:r>
              <a:rPr lang="en-US" dirty="0">
                <a:solidFill>
                  <a:prstClr val="black"/>
                </a:solidFill>
              </a:rPr>
              <a:t>CY 2010</a:t>
            </a:r>
          </a:p>
        </p:txBody>
      </p:sp>
      <p:cxnSp>
        <p:nvCxnSpPr>
          <p:cNvPr id="31" name="Straight Arrow Connector 30"/>
          <p:cNvCxnSpPr/>
          <p:nvPr/>
        </p:nvCxnSpPr>
        <p:spPr>
          <a:xfrm flipH="1" flipV="1">
            <a:off x="5562600" y="4876800"/>
            <a:ext cx="3429000" cy="2286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705600" y="3810000"/>
            <a:ext cx="2286000" cy="12954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14400" y="4191000"/>
            <a:ext cx="2520242" cy="1477328"/>
          </a:xfrm>
          <a:prstGeom prst="rect">
            <a:avLst/>
          </a:prstGeom>
          <a:noFill/>
        </p:spPr>
        <p:txBody>
          <a:bodyPr wrap="none" rtlCol="0">
            <a:spAutoFit/>
          </a:bodyPr>
          <a:lstStyle/>
          <a:p>
            <a:r>
              <a:rPr lang="en-US" dirty="0">
                <a:solidFill>
                  <a:prstClr val="black"/>
                </a:solidFill>
              </a:rPr>
              <a:t>Pavement Patching,</a:t>
            </a:r>
          </a:p>
          <a:p>
            <a:r>
              <a:rPr lang="en-US" dirty="0">
                <a:solidFill>
                  <a:prstClr val="black"/>
                </a:solidFill>
              </a:rPr>
              <a:t>Resurfacing &amp; Bridge</a:t>
            </a:r>
          </a:p>
          <a:p>
            <a:r>
              <a:rPr lang="en-US" dirty="0">
                <a:solidFill>
                  <a:prstClr val="black"/>
                </a:solidFill>
              </a:rPr>
              <a:t>Rehabilitation</a:t>
            </a:r>
          </a:p>
          <a:p>
            <a:r>
              <a:rPr lang="en-US" dirty="0">
                <a:solidFill>
                  <a:prstClr val="black"/>
                </a:solidFill>
              </a:rPr>
              <a:t>$9.6 Million</a:t>
            </a:r>
          </a:p>
          <a:p>
            <a:r>
              <a:rPr lang="en-US" dirty="0">
                <a:solidFill>
                  <a:prstClr val="black"/>
                </a:solidFill>
              </a:rPr>
              <a:t>CY 2010</a:t>
            </a:r>
          </a:p>
        </p:txBody>
      </p:sp>
      <p:cxnSp>
        <p:nvCxnSpPr>
          <p:cNvPr id="36" name="Straight Arrow Connector 35"/>
          <p:cNvCxnSpPr/>
          <p:nvPr/>
        </p:nvCxnSpPr>
        <p:spPr>
          <a:xfrm>
            <a:off x="3200400" y="4419600"/>
            <a:ext cx="1524000" cy="9144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00400" y="4419600"/>
            <a:ext cx="2286000" cy="4572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763000" y="5105400"/>
            <a:ext cx="228600" cy="304800"/>
          </a:xfrm>
          <a:prstGeom prst="line">
            <a:avLst/>
          </a:prstGeom>
          <a:ln w="222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400" y="304800"/>
            <a:ext cx="1822935" cy="707886"/>
          </a:xfrm>
          <a:prstGeom prst="rect">
            <a:avLst/>
          </a:prstGeom>
          <a:noFill/>
        </p:spPr>
        <p:txBody>
          <a:bodyPr wrap="none" rtlCol="0">
            <a:spAutoFit/>
          </a:bodyPr>
          <a:lstStyle/>
          <a:p>
            <a:r>
              <a:rPr lang="en-US" sz="2000" b="1" dirty="0">
                <a:solidFill>
                  <a:prstClr val="black"/>
                </a:solidFill>
              </a:rPr>
              <a:t>2010 &amp; 2011</a:t>
            </a:r>
          </a:p>
          <a:p>
            <a:r>
              <a:rPr lang="en-US" sz="2000" b="1" dirty="0">
                <a:solidFill>
                  <a:prstClr val="black"/>
                </a:solidFill>
              </a:rPr>
              <a:t>Seasons</a:t>
            </a:r>
          </a:p>
        </p:txBody>
      </p:sp>
    </p:spTree>
    <p:extLst>
      <p:ext uri="{BB962C8B-B14F-4D97-AF65-F5344CB8AC3E}">
        <p14:creationId xmlns:p14="http://schemas.microsoft.com/office/powerpoint/2010/main" val="1290889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964" t="21504" r="47857" b="15583"/>
          <a:stretch>
            <a:fillRect/>
          </a:stretch>
        </p:blipFill>
        <p:spPr bwMode="auto">
          <a:xfrm>
            <a:off x="2514600" y="304800"/>
            <a:ext cx="6324600" cy="6019800"/>
          </a:xfrm>
          <a:prstGeom prst="rect">
            <a:avLst/>
          </a:prstGeom>
          <a:noFill/>
          <a:ln w="9525">
            <a:noFill/>
            <a:miter lim="800000"/>
            <a:headEnd/>
            <a:tailEnd/>
          </a:ln>
        </p:spPr>
      </p:pic>
      <p:sp>
        <p:nvSpPr>
          <p:cNvPr id="3" name="Rectangle 2"/>
          <p:cNvSpPr/>
          <p:nvPr/>
        </p:nvSpPr>
        <p:spPr>
          <a:xfrm>
            <a:off x="2514600" y="228600"/>
            <a:ext cx="41910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2438400" y="2362200"/>
            <a:ext cx="2971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1371600" y="3048000"/>
            <a:ext cx="31242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81800" y="4572000"/>
            <a:ext cx="2057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2286000" y="304800"/>
            <a:ext cx="3829895" cy="1200329"/>
          </a:xfrm>
          <a:prstGeom prst="rect">
            <a:avLst/>
          </a:prstGeom>
          <a:noFill/>
        </p:spPr>
        <p:txBody>
          <a:bodyPr wrap="none" rtlCol="0">
            <a:spAutoFit/>
          </a:bodyPr>
          <a:lstStyle/>
          <a:p>
            <a:r>
              <a:rPr lang="en-US" dirty="0">
                <a:solidFill>
                  <a:prstClr val="black"/>
                </a:solidFill>
              </a:rPr>
              <a:t>Pavement Patching, Resurfacing </a:t>
            </a:r>
          </a:p>
          <a:p>
            <a:r>
              <a:rPr lang="en-US" dirty="0">
                <a:solidFill>
                  <a:prstClr val="black"/>
                </a:solidFill>
              </a:rPr>
              <a:t>&amp; Bridge Rehabilitation</a:t>
            </a:r>
          </a:p>
          <a:p>
            <a:r>
              <a:rPr lang="en-US" dirty="0">
                <a:solidFill>
                  <a:prstClr val="black"/>
                </a:solidFill>
              </a:rPr>
              <a:t>$10.4 Million</a:t>
            </a:r>
          </a:p>
          <a:p>
            <a:r>
              <a:rPr lang="en-US" dirty="0">
                <a:solidFill>
                  <a:prstClr val="black"/>
                </a:solidFill>
              </a:rPr>
              <a:t>ADT = 26,700</a:t>
            </a:r>
          </a:p>
        </p:txBody>
      </p:sp>
      <p:sp>
        <p:nvSpPr>
          <p:cNvPr id="10" name="TextBox 9"/>
          <p:cNvSpPr txBox="1"/>
          <p:nvPr/>
        </p:nvSpPr>
        <p:spPr>
          <a:xfrm>
            <a:off x="1371600" y="2895600"/>
            <a:ext cx="3557384" cy="1200329"/>
          </a:xfrm>
          <a:prstGeom prst="rect">
            <a:avLst/>
          </a:prstGeom>
          <a:noFill/>
        </p:spPr>
        <p:txBody>
          <a:bodyPr wrap="none" rtlCol="0">
            <a:spAutoFit/>
          </a:bodyPr>
          <a:lstStyle/>
          <a:p>
            <a:r>
              <a:rPr lang="en-US" dirty="0">
                <a:solidFill>
                  <a:prstClr val="black"/>
                </a:solidFill>
              </a:rPr>
              <a:t>Bridge Replacement and SPUD</a:t>
            </a:r>
          </a:p>
          <a:p>
            <a:r>
              <a:rPr lang="en-US" dirty="0">
                <a:solidFill>
                  <a:prstClr val="black"/>
                </a:solidFill>
              </a:rPr>
              <a:t>Interchange Reconstruction</a:t>
            </a:r>
          </a:p>
          <a:p>
            <a:r>
              <a:rPr lang="en-US" dirty="0">
                <a:solidFill>
                  <a:prstClr val="black"/>
                </a:solidFill>
              </a:rPr>
              <a:t>$23.5 Million</a:t>
            </a:r>
          </a:p>
          <a:p>
            <a:r>
              <a:rPr lang="en-US" dirty="0">
                <a:solidFill>
                  <a:prstClr val="black"/>
                </a:solidFill>
              </a:rPr>
              <a:t>ADT = 36,500</a:t>
            </a:r>
          </a:p>
        </p:txBody>
      </p:sp>
      <p:cxnSp>
        <p:nvCxnSpPr>
          <p:cNvPr id="13" name="Straight Arrow Connector 12"/>
          <p:cNvCxnSpPr/>
          <p:nvPr/>
        </p:nvCxnSpPr>
        <p:spPr>
          <a:xfrm>
            <a:off x="6096000" y="533400"/>
            <a:ext cx="1600200" cy="7620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96000" y="304800"/>
            <a:ext cx="2438400" cy="2286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76800" y="3048000"/>
            <a:ext cx="1752600" cy="7620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76800" y="3048000"/>
            <a:ext cx="1524000" cy="14478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77000" y="5257800"/>
            <a:ext cx="2520242" cy="1477328"/>
          </a:xfrm>
          <a:prstGeom prst="rect">
            <a:avLst/>
          </a:prstGeom>
          <a:noFill/>
        </p:spPr>
        <p:txBody>
          <a:bodyPr wrap="none" rtlCol="0">
            <a:spAutoFit/>
          </a:bodyPr>
          <a:lstStyle/>
          <a:p>
            <a:r>
              <a:rPr lang="en-US" dirty="0">
                <a:solidFill>
                  <a:prstClr val="black"/>
                </a:solidFill>
              </a:rPr>
              <a:t>Pavement Patching,</a:t>
            </a:r>
          </a:p>
          <a:p>
            <a:r>
              <a:rPr lang="en-US" dirty="0">
                <a:solidFill>
                  <a:prstClr val="black"/>
                </a:solidFill>
              </a:rPr>
              <a:t>Resurfacing &amp; Bridge</a:t>
            </a:r>
          </a:p>
          <a:p>
            <a:r>
              <a:rPr lang="en-US" dirty="0">
                <a:solidFill>
                  <a:prstClr val="black"/>
                </a:solidFill>
              </a:rPr>
              <a:t>Rehabilitation</a:t>
            </a:r>
          </a:p>
          <a:p>
            <a:r>
              <a:rPr lang="en-US" dirty="0">
                <a:solidFill>
                  <a:prstClr val="black"/>
                </a:solidFill>
              </a:rPr>
              <a:t>$14.4 Million</a:t>
            </a:r>
          </a:p>
          <a:p>
            <a:r>
              <a:rPr lang="en-US" dirty="0">
                <a:solidFill>
                  <a:prstClr val="black"/>
                </a:solidFill>
              </a:rPr>
              <a:t>ADT = 35,550</a:t>
            </a:r>
          </a:p>
        </p:txBody>
      </p:sp>
      <p:cxnSp>
        <p:nvCxnSpPr>
          <p:cNvPr id="31" name="Straight Arrow Connector 30"/>
          <p:cNvCxnSpPr/>
          <p:nvPr/>
        </p:nvCxnSpPr>
        <p:spPr>
          <a:xfrm flipH="1" flipV="1">
            <a:off x="5562600" y="4876800"/>
            <a:ext cx="3429000" cy="2286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705600" y="3810000"/>
            <a:ext cx="2286000" cy="12954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14400" y="4191000"/>
            <a:ext cx="2520242" cy="1477328"/>
          </a:xfrm>
          <a:prstGeom prst="rect">
            <a:avLst/>
          </a:prstGeom>
          <a:noFill/>
        </p:spPr>
        <p:txBody>
          <a:bodyPr wrap="none" rtlCol="0">
            <a:spAutoFit/>
          </a:bodyPr>
          <a:lstStyle/>
          <a:p>
            <a:r>
              <a:rPr lang="en-US" dirty="0">
                <a:solidFill>
                  <a:prstClr val="black"/>
                </a:solidFill>
              </a:rPr>
              <a:t>Pavement Patching,</a:t>
            </a:r>
          </a:p>
          <a:p>
            <a:r>
              <a:rPr lang="en-US" dirty="0">
                <a:solidFill>
                  <a:prstClr val="black"/>
                </a:solidFill>
              </a:rPr>
              <a:t>Resurfacing &amp; Bridge</a:t>
            </a:r>
          </a:p>
          <a:p>
            <a:r>
              <a:rPr lang="en-US" dirty="0">
                <a:solidFill>
                  <a:prstClr val="black"/>
                </a:solidFill>
              </a:rPr>
              <a:t>Rehabilitation</a:t>
            </a:r>
          </a:p>
          <a:p>
            <a:r>
              <a:rPr lang="en-US" dirty="0">
                <a:solidFill>
                  <a:prstClr val="black"/>
                </a:solidFill>
              </a:rPr>
              <a:t>$9.6 Million</a:t>
            </a:r>
          </a:p>
          <a:p>
            <a:r>
              <a:rPr lang="en-US" dirty="0">
                <a:solidFill>
                  <a:prstClr val="black"/>
                </a:solidFill>
              </a:rPr>
              <a:t>ADT = 39,700</a:t>
            </a:r>
          </a:p>
        </p:txBody>
      </p:sp>
      <p:cxnSp>
        <p:nvCxnSpPr>
          <p:cNvPr id="36" name="Straight Arrow Connector 35"/>
          <p:cNvCxnSpPr/>
          <p:nvPr/>
        </p:nvCxnSpPr>
        <p:spPr>
          <a:xfrm>
            <a:off x="3200400" y="4419600"/>
            <a:ext cx="1524000" cy="9144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00400" y="4419600"/>
            <a:ext cx="2286000" cy="4572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763000" y="5105400"/>
            <a:ext cx="228600" cy="304800"/>
          </a:xfrm>
          <a:prstGeom prst="line">
            <a:avLst/>
          </a:prstGeom>
          <a:ln w="222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400" y="228600"/>
            <a:ext cx="1782860" cy="400110"/>
          </a:xfrm>
          <a:prstGeom prst="rect">
            <a:avLst/>
          </a:prstGeom>
          <a:noFill/>
        </p:spPr>
        <p:txBody>
          <a:bodyPr wrap="none" rtlCol="0">
            <a:spAutoFit/>
          </a:bodyPr>
          <a:lstStyle/>
          <a:p>
            <a:r>
              <a:rPr lang="en-US" sz="2000" b="1" dirty="0">
                <a:solidFill>
                  <a:prstClr val="black"/>
                </a:solidFill>
              </a:rPr>
              <a:t>2010 Season</a:t>
            </a:r>
          </a:p>
        </p:txBody>
      </p:sp>
      <p:sp>
        <p:nvSpPr>
          <p:cNvPr id="21" name="TextBox 20"/>
          <p:cNvSpPr txBox="1"/>
          <p:nvPr/>
        </p:nvSpPr>
        <p:spPr>
          <a:xfrm>
            <a:off x="685800" y="1828800"/>
            <a:ext cx="4924746" cy="369332"/>
          </a:xfrm>
          <a:prstGeom prst="rect">
            <a:avLst/>
          </a:prstGeom>
          <a:noFill/>
        </p:spPr>
        <p:txBody>
          <a:bodyPr wrap="none" rtlCol="0">
            <a:spAutoFit/>
          </a:bodyPr>
          <a:lstStyle/>
          <a:p>
            <a:r>
              <a:rPr lang="en-US" dirty="0">
                <a:solidFill>
                  <a:srgbClr val="FF0000"/>
                </a:solidFill>
              </a:rPr>
              <a:t>Smart Work Zone not utilized during 2010</a:t>
            </a:r>
          </a:p>
        </p:txBody>
      </p:sp>
    </p:spTree>
    <p:extLst>
      <p:ext uri="{BB962C8B-B14F-4D97-AF65-F5344CB8AC3E}">
        <p14:creationId xmlns:p14="http://schemas.microsoft.com/office/powerpoint/2010/main" val="3253600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964" t="21504" r="47857" b="15583"/>
          <a:stretch>
            <a:fillRect/>
          </a:stretch>
        </p:blipFill>
        <p:spPr bwMode="auto">
          <a:xfrm>
            <a:off x="2514600" y="304800"/>
            <a:ext cx="6324600" cy="6019800"/>
          </a:xfrm>
          <a:prstGeom prst="rect">
            <a:avLst/>
          </a:prstGeom>
          <a:noFill/>
          <a:ln w="9525">
            <a:noFill/>
            <a:miter lim="800000"/>
            <a:headEnd/>
            <a:tailEnd/>
          </a:ln>
        </p:spPr>
      </p:pic>
      <p:sp>
        <p:nvSpPr>
          <p:cNvPr id="3" name="Rectangle 2"/>
          <p:cNvSpPr/>
          <p:nvPr/>
        </p:nvSpPr>
        <p:spPr>
          <a:xfrm>
            <a:off x="2514600" y="228600"/>
            <a:ext cx="41910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2438400" y="2362200"/>
            <a:ext cx="2971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1371600" y="3048000"/>
            <a:ext cx="31242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81800" y="4572000"/>
            <a:ext cx="2057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2286000" y="304800"/>
            <a:ext cx="3829895" cy="1200329"/>
          </a:xfrm>
          <a:prstGeom prst="rect">
            <a:avLst/>
          </a:prstGeom>
          <a:noFill/>
        </p:spPr>
        <p:txBody>
          <a:bodyPr wrap="none" rtlCol="0">
            <a:spAutoFit/>
          </a:bodyPr>
          <a:lstStyle/>
          <a:p>
            <a:r>
              <a:rPr lang="en-US" dirty="0">
                <a:solidFill>
                  <a:prstClr val="black"/>
                </a:solidFill>
              </a:rPr>
              <a:t>Pavement Patching, Resurfacing </a:t>
            </a:r>
          </a:p>
          <a:p>
            <a:r>
              <a:rPr lang="en-US" dirty="0">
                <a:solidFill>
                  <a:prstClr val="black"/>
                </a:solidFill>
              </a:rPr>
              <a:t>&amp; Bridge Rehabilitation</a:t>
            </a:r>
          </a:p>
          <a:p>
            <a:r>
              <a:rPr lang="en-US" dirty="0">
                <a:solidFill>
                  <a:prstClr val="black"/>
                </a:solidFill>
              </a:rPr>
              <a:t>$10.4 Million</a:t>
            </a:r>
          </a:p>
          <a:p>
            <a:r>
              <a:rPr lang="en-US" dirty="0">
                <a:solidFill>
                  <a:prstClr val="black"/>
                </a:solidFill>
              </a:rPr>
              <a:t>ADT = 26,700</a:t>
            </a:r>
          </a:p>
        </p:txBody>
      </p:sp>
      <p:sp>
        <p:nvSpPr>
          <p:cNvPr id="10" name="TextBox 9"/>
          <p:cNvSpPr txBox="1"/>
          <p:nvPr/>
        </p:nvSpPr>
        <p:spPr>
          <a:xfrm>
            <a:off x="1371600" y="2895600"/>
            <a:ext cx="3557384" cy="1200329"/>
          </a:xfrm>
          <a:prstGeom prst="rect">
            <a:avLst/>
          </a:prstGeom>
          <a:noFill/>
        </p:spPr>
        <p:txBody>
          <a:bodyPr wrap="none" rtlCol="0">
            <a:spAutoFit/>
          </a:bodyPr>
          <a:lstStyle/>
          <a:p>
            <a:r>
              <a:rPr lang="en-US" dirty="0">
                <a:solidFill>
                  <a:prstClr val="black"/>
                </a:solidFill>
              </a:rPr>
              <a:t>Bridge Replacement and SPUD</a:t>
            </a:r>
          </a:p>
          <a:p>
            <a:r>
              <a:rPr lang="en-US" dirty="0">
                <a:solidFill>
                  <a:prstClr val="black"/>
                </a:solidFill>
              </a:rPr>
              <a:t>Interchange Reconstruction</a:t>
            </a:r>
          </a:p>
          <a:p>
            <a:r>
              <a:rPr lang="en-US" dirty="0">
                <a:solidFill>
                  <a:prstClr val="black"/>
                </a:solidFill>
              </a:rPr>
              <a:t>$23.5 Million</a:t>
            </a:r>
          </a:p>
          <a:p>
            <a:r>
              <a:rPr lang="en-US" dirty="0">
                <a:solidFill>
                  <a:prstClr val="black"/>
                </a:solidFill>
              </a:rPr>
              <a:t>ADT = 36,500</a:t>
            </a:r>
          </a:p>
        </p:txBody>
      </p:sp>
      <p:sp>
        <p:nvSpPr>
          <p:cNvPr id="11" name="TextBox 10"/>
          <p:cNvSpPr txBox="1"/>
          <p:nvPr/>
        </p:nvSpPr>
        <p:spPr>
          <a:xfrm>
            <a:off x="1905000" y="1828800"/>
            <a:ext cx="3477234" cy="923330"/>
          </a:xfrm>
          <a:prstGeom prst="rect">
            <a:avLst/>
          </a:prstGeom>
          <a:noFill/>
        </p:spPr>
        <p:txBody>
          <a:bodyPr wrap="none" rtlCol="0">
            <a:spAutoFit/>
          </a:bodyPr>
          <a:lstStyle/>
          <a:p>
            <a:r>
              <a:rPr lang="en-US" dirty="0">
                <a:solidFill>
                  <a:prstClr val="black"/>
                </a:solidFill>
              </a:rPr>
              <a:t>Rubblization and Resurfacing</a:t>
            </a:r>
          </a:p>
          <a:p>
            <a:r>
              <a:rPr lang="en-US" dirty="0">
                <a:solidFill>
                  <a:prstClr val="black"/>
                </a:solidFill>
              </a:rPr>
              <a:t>$42.3 Million</a:t>
            </a:r>
          </a:p>
          <a:p>
            <a:r>
              <a:rPr lang="en-US" dirty="0">
                <a:solidFill>
                  <a:prstClr val="black"/>
                </a:solidFill>
              </a:rPr>
              <a:t>ADT = 27,300</a:t>
            </a:r>
          </a:p>
        </p:txBody>
      </p:sp>
      <p:cxnSp>
        <p:nvCxnSpPr>
          <p:cNvPr id="13" name="Straight Arrow Connector 12"/>
          <p:cNvCxnSpPr/>
          <p:nvPr/>
        </p:nvCxnSpPr>
        <p:spPr>
          <a:xfrm>
            <a:off x="6096000" y="533400"/>
            <a:ext cx="1600200" cy="7620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96000" y="304800"/>
            <a:ext cx="2438400" cy="2286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334000" y="1600200"/>
            <a:ext cx="2133600" cy="3810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1981200"/>
            <a:ext cx="1295400" cy="17526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76800" y="3048000"/>
            <a:ext cx="1752600" cy="762000"/>
          </a:xfrm>
          <a:prstGeom prst="straightConnector1">
            <a:avLst/>
          </a:prstGeom>
          <a:ln w="22225">
            <a:solidFill>
              <a:schemeClr val="accent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76800" y="3048000"/>
            <a:ext cx="1524000" cy="144780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400" y="228600"/>
            <a:ext cx="1782860" cy="400110"/>
          </a:xfrm>
          <a:prstGeom prst="rect">
            <a:avLst/>
          </a:prstGeom>
          <a:noFill/>
        </p:spPr>
        <p:txBody>
          <a:bodyPr wrap="none" rtlCol="0">
            <a:spAutoFit/>
          </a:bodyPr>
          <a:lstStyle/>
          <a:p>
            <a:r>
              <a:rPr lang="en-US" sz="2000" b="1" dirty="0">
                <a:solidFill>
                  <a:prstClr val="black"/>
                </a:solidFill>
              </a:rPr>
              <a:t>2011 Season</a:t>
            </a:r>
          </a:p>
        </p:txBody>
      </p:sp>
      <p:sp>
        <p:nvSpPr>
          <p:cNvPr id="17" name="TextBox 16"/>
          <p:cNvSpPr txBox="1"/>
          <p:nvPr/>
        </p:nvSpPr>
        <p:spPr>
          <a:xfrm>
            <a:off x="762000" y="4343400"/>
            <a:ext cx="3443571" cy="646331"/>
          </a:xfrm>
          <a:prstGeom prst="rect">
            <a:avLst/>
          </a:prstGeom>
          <a:noFill/>
        </p:spPr>
        <p:txBody>
          <a:bodyPr wrap="none" rtlCol="0">
            <a:spAutoFit/>
          </a:bodyPr>
          <a:lstStyle/>
          <a:p>
            <a:r>
              <a:rPr lang="en-US" dirty="0">
                <a:solidFill>
                  <a:srgbClr val="FF0000"/>
                </a:solidFill>
              </a:rPr>
              <a:t>Smart Work Zone utilized on </a:t>
            </a:r>
          </a:p>
          <a:p>
            <a:r>
              <a:rPr lang="en-US" dirty="0">
                <a:solidFill>
                  <a:srgbClr val="FF0000"/>
                </a:solidFill>
              </a:rPr>
              <a:t>all 3 contracts in 2011</a:t>
            </a:r>
          </a:p>
        </p:txBody>
      </p:sp>
    </p:spTree>
    <p:extLst>
      <p:ext uri="{BB962C8B-B14F-4D97-AF65-F5344CB8AC3E}">
        <p14:creationId xmlns:p14="http://schemas.microsoft.com/office/powerpoint/2010/main" val="291195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l="10468" t="21558" r="43893" b="35268"/>
          <a:stretch>
            <a:fillRect/>
          </a:stretch>
        </p:blipFill>
        <p:spPr bwMode="auto">
          <a:xfrm>
            <a:off x="228600" y="1219200"/>
            <a:ext cx="8305800" cy="4419600"/>
          </a:xfrm>
          <a:prstGeom prst="rect">
            <a:avLst/>
          </a:prstGeom>
          <a:noFill/>
          <a:ln w="9525">
            <a:noFill/>
            <a:miter lim="800000"/>
            <a:headEnd/>
            <a:tailEnd/>
          </a:ln>
        </p:spPr>
      </p:pic>
      <p:sp>
        <p:nvSpPr>
          <p:cNvPr id="4" name="TextBox 3"/>
          <p:cNvSpPr txBox="1"/>
          <p:nvPr/>
        </p:nvSpPr>
        <p:spPr>
          <a:xfrm>
            <a:off x="1143000" y="533400"/>
            <a:ext cx="3499047" cy="369332"/>
          </a:xfrm>
          <a:prstGeom prst="rect">
            <a:avLst/>
          </a:prstGeom>
          <a:noFill/>
        </p:spPr>
        <p:txBody>
          <a:bodyPr wrap="square" rtlCol="0">
            <a:spAutoFit/>
          </a:bodyPr>
          <a:lstStyle/>
          <a:p>
            <a:r>
              <a:rPr lang="en-US" dirty="0" smtClean="0"/>
              <a:t>2011 Accident Data  </a:t>
            </a:r>
            <a:r>
              <a:rPr lang="en-US" dirty="0" smtClean="0">
                <a:solidFill>
                  <a:srgbClr val="FF0000"/>
                </a:solidFill>
              </a:rPr>
              <a:t>(Facts)</a:t>
            </a:r>
            <a:endParaRPr lang="en-US" dirty="0">
              <a:solidFill>
                <a:srgbClr val="FF0000"/>
              </a:solidFill>
            </a:endParaRPr>
          </a:p>
        </p:txBody>
      </p:sp>
    </p:spTree>
    <p:extLst>
      <p:ext uri="{BB962C8B-B14F-4D97-AF65-F5344CB8AC3E}">
        <p14:creationId xmlns:p14="http://schemas.microsoft.com/office/powerpoint/2010/main" val="2087336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t="15205" r="53055" b="55090"/>
          <a:stretch>
            <a:fillRect/>
          </a:stretch>
        </p:blipFill>
        <p:spPr bwMode="auto">
          <a:xfrm>
            <a:off x="0" y="1447800"/>
            <a:ext cx="8991600" cy="3200400"/>
          </a:xfrm>
          <a:prstGeom prst="rect">
            <a:avLst/>
          </a:prstGeom>
          <a:noFill/>
          <a:ln w="9525">
            <a:noFill/>
            <a:miter lim="800000"/>
            <a:headEnd/>
            <a:tailEnd/>
          </a:ln>
        </p:spPr>
      </p:pic>
    </p:spTree>
    <p:extLst>
      <p:ext uri="{BB962C8B-B14F-4D97-AF65-F5344CB8AC3E}">
        <p14:creationId xmlns:p14="http://schemas.microsoft.com/office/powerpoint/2010/main" val="3158151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52510"/>
            <a:ext cx="5771132" cy="400110"/>
          </a:xfrm>
          <a:prstGeom prst="rect">
            <a:avLst/>
          </a:prstGeom>
          <a:noFill/>
        </p:spPr>
        <p:txBody>
          <a:bodyPr wrap="none" rtlCol="0">
            <a:spAutoFit/>
          </a:bodyPr>
          <a:lstStyle/>
          <a:p>
            <a:r>
              <a:rPr lang="en-US" sz="2000" b="1" u="sng" dirty="0" smtClean="0"/>
              <a:t>2011</a:t>
            </a:r>
            <a:r>
              <a:rPr lang="en-US" b="1" u="sng" dirty="0" smtClean="0"/>
              <a:t> Construction Compared to 2010 (Statistics)</a:t>
            </a:r>
            <a:endParaRPr lang="en-US" b="1" u="sng" dirty="0"/>
          </a:p>
        </p:txBody>
      </p:sp>
      <p:graphicFrame>
        <p:nvGraphicFramePr>
          <p:cNvPr id="5" name="Table 4"/>
          <p:cNvGraphicFramePr>
            <a:graphicFrameLocks noGrp="1"/>
          </p:cNvGraphicFramePr>
          <p:nvPr>
            <p:extLst>
              <p:ext uri="{D42A27DB-BD31-4B8C-83A1-F6EECF244321}">
                <p14:modId xmlns:p14="http://schemas.microsoft.com/office/powerpoint/2010/main" val="997017285"/>
              </p:ext>
            </p:extLst>
          </p:nvPr>
        </p:nvGraphicFramePr>
        <p:xfrm>
          <a:off x="449705" y="1219200"/>
          <a:ext cx="8534400" cy="4739640"/>
        </p:xfrm>
        <a:graphic>
          <a:graphicData uri="http://schemas.openxmlformats.org/drawingml/2006/table">
            <a:tbl>
              <a:tblPr firstRow="1" bandRow="1">
                <a:tableStyleId>{5C22544A-7EE6-4342-B048-85BDC9FD1C3A}</a:tableStyleId>
              </a:tblPr>
              <a:tblGrid>
                <a:gridCol w="2032635"/>
                <a:gridCol w="1548765"/>
                <a:gridCol w="1600200"/>
                <a:gridCol w="1600200"/>
                <a:gridCol w="1752600"/>
              </a:tblGrid>
              <a:tr h="370840">
                <a:tc>
                  <a:txBody>
                    <a:bodyPr/>
                    <a:lstStyle/>
                    <a:p>
                      <a:pPr algn="ct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Difference</a:t>
                      </a:r>
                      <a:endParaRPr lang="en-US" dirty="0"/>
                    </a:p>
                  </a:txBody>
                  <a:tcPr/>
                </a:tc>
                <a:tc>
                  <a:txBody>
                    <a:bodyPr/>
                    <a:lstStyle/>
                    <a:p>
                      <a:pPr algn="ctr"/>
                      <a:r>
                        <a:rPr lang="en-US" dirty="0" smtClean="0"/>
                        <a:t>% Change</a:t>
                      </a:r>
                      <a:endParaRPr lang="en-US" dirty="0"/>
                    </a:p>
                  </a:txBody>
                  <a:tcPr/>
                </a:tc>
              </a:tr>
              <a:tr h="370840">
                <a:tc>
                  <a:txBody>
                    <a:bodyPr/>
                    <a:lstStyle/>
                    <a:p>
                      <a:r>
                        <a:rPr lang="en-US" dirty="0" smtClean="0"/>
                        <a:t>Total Miles</a:t>
                      </a:r>
                      <a:r>
                        <a:rPr lang="en-US" baseline="0" dirty="0" smtClean="0"/>
                        <a:t> I-55 Construction</a:t>
                      </a:r>
                      <a:endParaRPr lang="en-US" dirty="0"/>
                    </a:p>
                  </a:txBody>
                  <a:tcPr/>
                </a:tc>
                <a:tc>
                  <a:txBody>
                    <a:bodyPr/>
                    <a:lstStyle/>
                    <a:p>
                      <a:pPr algn="ctr"/>
                      <a:r>
                        <a:rPr lang="en-US" dirty="0" smtClean="0"/>
                        <a:t>19.5</a:t>
                      </a:r>
                      <a:endParaRPr lang="en-US" dirty="0"/>
                    </a:p>
                  </a:txBody>
                  <a:tcPr/>
                </a:tc>
                <a:tc>
                  <a:txBody>
                    <a:bodyPr/>
                    <a:lstStyle/>
                    <a:p>
                      <a:pPr algn="ctr"/>
                      <a:r>
                        <a:rPr lang="en-US" dirty="0" smtClean="0"/>
                        <a:t>20.2</a:t>
                      </a:r>
                      <a:endParaRPr lang="en-US" dirty="0"/>
                    </a:p>
                  </a:txBody>
                  <a:tcPr/>
                </a:tc>
                <a:tc>
                  <a:txBody>
                    <a:bodyPr/>
                    <a:lstStyle/>
                    <a:p>
                      <a:pPr algn="ctr"/>
                      <a:r>
                        <a:rPr lang="en-US" dirty="0" smtClean="0"/>
                        <a:t>+0.7</a:t>
                      </a:r>
                      <a:endParaRPr lang="en-US" dirty="0"/>
                    </a:p>
                  </a:txBody>
                  <a:tcPr/>
                </a:tc>
                <a:tc>
                  <a:txBody>
                    <a:bodyPr/>
                    <a:lstStyle/>
                    <a:p>
                      <a:pPr algn="ctr"/>
                      <a:r>
                        <a:rPr lang="en-US" dirty="0" smtClean="0"/>
                        <a:t>+3.6%</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 Lane Closure</a:t>
                      </a:r>
                      <a:r>
                        <a:rPr lang="en-US" baseline="0" dirty="0" smtClean="0"/>
                        <a:t> Days</a:t>
                      </a:r>
                      <a:endParaRPr lang="en-US" dirty="0"/>
                    </a:p>
                  </a:txBody>
                  <a:tcPr/>
                </a:tc>
                <a:tc>
                  <a:txBody>
                    <a:bodyPr/>
                    <a:lstStyle/>
                    <a:p>
                      <a:pPr algn="ctr"/>
                      <a:r>
                        <a:rPr lang="en-US" dirty="0" smtClean="0"/>
                        <a:t>355</a:t>
                      </a:r>
                      <a:endParaRPr lang="en-US" dirty="0"/>
                    </a:p>
                  </a:txBody>
                  <a:tcPr/>
                </a:tc>
                <a:tc>
                  <a:txBody>
                    <a:bodyPr/>
                    <a:lstStyle/>
                    <a:p>
                      <a:pPr algn="ctr"/>
                      <a:r>
                        <a:rPr lang="en-US" dirty="0" smtClean="0"/>
                        <a:t>540</a:t>
                      </a:r>
                      <a:endParaRPr lang="en-US" dirty="0"/>
                    </a:p>
                  </a:txBody>
                  <a:tcPr/>
                </a:tc>
                <a:tc>
                  <a:txBody>
                    <a:bodyPr/>
                    <a:lstStyle/>
                    <a:p>
                      <a:pPr algn="ctr"/>
                      <a:r>
                        <a:rPr lang="en-US" dirty="0" smtClean="0"/>
                        <a:t>+185</a:t>
                      </a:r>
                      <a:endParaRPr lang="en-US" dirty="0"/>
                    </a:p>
                  </a:txBody>
                  <a:tcPr/>
                </a:tc>
                <a:tc>
                  <a:txBody>
                    <a:bodyPr/>
                    <a:lstStyle/>
                    <a:p>
                      <a:pPr algn="ctr"/>
                      <a:r>
                        <a:rPr lang="en-US" dirty="0" smtClean="0"/>
                        <a:t>+52%</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a:t>
                      </a:r>
                      <a:r>
                        <a:rPr lang="en-US" baseline="0" dirty="0" smtClean="0"/>
                        <a:t> </a:t>
                      </a:r>
                      <a:r>
                        <a:rPr lang="en-US" dirty="0" smtClean="0"/>
                        <a:t>Vehicle     Exposure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(ADT x</a:t>
                      </a:r>
                      <a:r>
                        <a:rPr lang="en-US" sz="1400" baseline="0" dirty="0" smtClean="0"/>
                        <a:t> Lane Closure Days)</a:t>
                      </a:r>
                      <a:endParaRPr lang="en-US" sz="1400" dirty="0"/>
                    </a:p>
                  </a:txBody>
                  <a:tcPr/>
                </a:tc>
                <a:tc>
                  <a:txBody>
                    <a:bodyPr/>
                    <a:lstStyle/>
                    <a:p>
                      <a:pPr algn="ctr"/>
                      <a:r>
                        <a:rPr lang="en-US" dirty="0" smtClean="0"/>
                        <a:t>13,031,750</a:t>
                      </a:r>
                      <a:endParaRPr lang="en-US" dirty="0"/>
                    </a:p>
                  </a:txBody>
                  <a:tcPr/>
                </a:tc>
                <a:tc>
                  <a:txBody>
                    <a:bodyPr/>
                    <a:lstStyle/>
                    <a:p>
                      <a:pPr algn="ctr"/>
                      <a:r>
                        <a:rPr lang="en-US" dirty="0" smtClean="0"/>
                        <a:t>16,346,800</a:t>
                      </a:r>
                      <a:endParaRPr lang="en-US" dirty="0"/>
                    </a:p>
                  </a:txBody>
                  <a:tcPr/>
                </a:tc>
                <a:tc>
                  <a:txBody>
                    <a:bodyPr/>
                    <a:lstStyle/>
                    <a:p>
                      <a:pPr algn="ctr"/>
                      <a:r>
                        <a:rPr lang="en-US" dirty="0" smtClean="0"/>
                        <a:t>+3,315,050</a:t>
                      </a:r>
                      <a:endParaRPr lang="en-US" dirty="0"/>
                    </a:p>
                  </a:txBody>
                  <a:tcPr/>
                </a:tc>
                <a:tc>
                  <a:txBody>
                    <a:bodyPr/>
                    <a:lstStyle/>
                    <a:p>
                      <a:pPr algn="ctr"/>
                      <a:r>
                        <a:rPr lang="en-US" dirty="0" smtClean="0"/>
                        <a:t>+25.4%</a:t>
                      </a:r>
                      <a:endParaRPr lang="en-US" dirty="0"/>
                    </a:p>
                  </a:txBody>
                  <a:tcPr/>
                </a:tc>
              </a:tr>
              <a:tr h="370840">
                <a:tc>
                  <a:txBody>
                    <a:bodyPr/>
                    <a:lstStyle/>
                    <a:p>
                      <a:r>
                        <a:rPr lang="en-US" dirty="0" smtClean="0"/>
                        <a:t>Property Damage Accidents</a:t>
                      </a:r>
                      <a:endParaRPr lang="en-US" dirty="0"/>
                    </a:p>
                  </a:txBody>
                  <a:tcPr/>
                </a:tc>
                <a:tc>
                  <a:txBody>
                    <a:bodyPr/>
                    <a:lstStyle/>
                    <a:p>
                      <a:pPr algn="ctr"/>
                      <a:r>
                        <a:rPr lang="en-US" dirty="0" smtClean="0"/>
                        <a:t>75</a:t>
                      </a:r>
                      <a:endParaRPr lang="en-US" dirty="0"/>
                    </a:p>
                  </a:txBody>
                  <a:tcPr/>
                </a:tc>
                <a:tc>
                  <a:txBody>
                    <a:bodyPr/>
                    <a:lstStyle/>
                    <a:p>
                      <a:pPr algn="ctr"/>
                      <a:r>
                        <a:rPr lang="en-US" dirty="0" smtClean="0"/>
                        <a:t>64</a:t>
                      </a:r>
                      <a:endParaRPr lang="en-US" dirty="0"/>
                    </a:p>
                  </a:txBody>
                  <a:tcPr/>
                </a:tc>
                <a:tc>
                  <a:txBody>
                    <a:bodyPr/>
                    <a:lstStyle/>
                    <a:p>
                      <a:pPr algn="ctr"/>
                      <a:r>
                        <a:rPr lang="en-US" dirty="0" smtClean="0"/>
                        <a:t>-11</a:t>
                      </a:r>
                      <a:endParaRPr lang="en-US" dirty="0"/>
                    </a:p>
                  </a:txBody>
                  <a:tcPr/>
                </a:tc>
                <a:tc>
                  <a:txBody>
                    <a:bodyPr/>
                    <a:lstStyle/>
                    <a:p>
                      <a:pPr algn="ctr"/>
                      <a:r>
                        <a:rPr lang="en-US" dirty="0" smtClean="0"/>
                        <a:t>-14.6%</a:t>
                      </a:r>
                      <a:endParaRPr lang="en-US" dirty="0"/>
                    </a:p>
                  </a:txBody>
                  <a:tcPr/>
                </a:tc>
              </a:tr>
              <a:tr h="370840">
                <a:tc>
                  <a:txBody>
                    <a:bodyPr/>
                    <a:lstStyle/>
                    <a:p>
                      <a:r>
                        <a:rPr lang="en-US" dirty="0" smtClean="0"/>
                        <a:t>Injury Accidents</a:t>
                      </a:r>
                      <a:endParaRPr lang="en-US" dirty="0"/>
                    </a:p>
                  </a:txBody>
                  <a:tcPr/>
                </a:tc>
                <a:tc>
                  <a:txBody>
                    <a:bodyPr/>
                    <a:lstStyle/>
                    <a:p>
                      <a:pPr algn="ctr"/>
                      <a:r>
                        <a:rPr lang="en-US" dirty="0" smtClean="0"/>
                        <a:t>18</a:t>
                      </a:r>
                      <a:endParaRPr lang="en-US" dirty="0"/>
                    </a:p>
                  </a:txBody>
                  <a:tcPr/>
                </a:tc>
                <a:tc>
                  <a:txBody>
                    <a:bodyPr/>
                    <a:lstStyle/>
                    <a:p>
                      <a:pPr algn="ctr"/>
                      <a:r>
                        <a:rPr lang="en-US" dirty="0" smtClean="0"/>
                        <a:t>16</a:t>
                      </a:r>
                      <a:endParaRPr lang="en-US" dirty="0"/>
                    </a:p>
                  </a:txBody>
                  <a:tcPr/>
                </a:tc>
                <a:tc>
                  <a:txBody>
                    <a:bodyPr/>
                    <a:lstStyle/>
                    <a:p>
                      <a:pPr algn="ctr"/>
                      <a:r>
                        <a:rPr lang="en-US" dirty="0" smtClean="0"/>
                        <a:t>-2</a:t>
                      </a:r>
                      <a:endParaRPr lang="en-US" dirty="0"/>
                    </a:p>
                  </a:txBody>
                  <a:tcPr/>
                </a:tc>
                <a:tc>
                  <a:txBody>
                    <a:bodyPr/>
                    <a:lstStyle/>
                    <a:p>
                      <a:pPr algn="ctr"/>
                      <a:r>
                        <a:rPr lang="en-US" dirty="0" smtClean="0"/>
                        <a:t>-11%</a:t>
                      </a:r>
                      <a:endParaRPr lang="en-US" dirty="0"/>
                    </a:p>
                  </a:txBody>
                  <a:tcPr/>
                </a:tc>
              </a:tr>
              <a:tr h="370840">
                <a:tc>
                  <a:txBody>
                    <a:bodyPr/>
                    <a:lstStyle/>
                    <a:p>
                      <a:r>
                        <a:rPr lang="en-US" dirty="0" smtClean="0"/>
                        <a:t>Fatalities</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Total Queuing</a:t>
                      </a:r>
                      <a:r>
                        <a:rPr lang="en-US" baseline="0" dirty="0" smtClean="0"/>
                        <a:t> Accidents</a:t>
                      </a:r>
                      <a:endParaRPr lang="en-US" dirty="0"/>
                    </a:p>
                  </a:txBody>
                  <a:tcPr/>
                </a:tc>
                <a:tc>
                  <a:txBody>
                    <a:bodyPr/>
                    <a:lstStyle/>
                    <a:p>
                      <a:pPr algn="ctr"/>
                      <a:r>
                        <a:rPr lang="en-US" dirty="0" smtClean="0"/>
                        <a:t>94</a:t>
                      </a:r>
                      <a:endParaRPr lang="en-US" dirty="0"/>
                    </a:p>
                  </a:txBody>
                  <a:tcPr/>
                </a:tc>
                <a:tc>
                  <a:txBody>
                    <a:bodyPr/>
                    <a:lstStyle/>
                    <a:p>
                      <a:pPr algn="ctr"/>
                      <a:r>
                        <a:rPr lang="en-US" dirty="0" smtClean="0"/>
                        <a:t>81</a:t>
                      </a:r>
                      <a:endParaRPr lang="en-US" dirty="0"/>
                    </a:p>
                  </a:txBody>
                  <a:tcPr/>
                </a:tc>
                <a:tc>
                  <a:txBody>
                    <a:bodyPr/>
                    <a:lstStyle/>
                    <a:p>
                      <a:pPr algn="ctr"/>
                      <a:r>
                        <a:rPr lang="en-US" dirty="0" smtClean="0"/>
                        <a:t>-13</a:t>
                      </a:r>
                      <a:endParaRPr lang="en-US" dirty="0"/>
                    </a:p>
                  </a:txBody>
                  <a:tcPr/>
                </a:tc>
                <a:tc>
                  <a:txBody>
                    <a:bodyPr/>
                    <a:lstStyle/>
                    <a:p>
                      <a:pPr algn="ctr"/>
                      <a:r>
                        <a:rPr lang="en-US" dirty="0" smtClean="0"/>
                        <a:t>-13.8%</a:t>
                      </a:r>
                      <a:endParaRPr lang="en-US" dirty="0"/>
                    </a:p>
                  </a:txBody>
                  <a:tcPr/>
                </a:tc>
              </a:tr>
            </a:tbl>
          </a:graphicData>
        </a:graphic>
      </p:graphicFrame>
      <p:sp>
        <p:nvSpPr>
          <p:cNvPr id="6" name="TextBox 5"/>
          <p:cNvSpPr txBox="1"/>
          <p:nvPr/>
        </p:nvSpPr>
        <p:spPr>
          <a:xfrm>
            <a:off x="2590800" y="6088292"/>
            <a:ext cx="4841390" cy="369332"/>
          </a:xfrm>
          <a:prstGeom prst="rect">
            <a:avLst/>
          </a:prstGeom>
          <a:noFill/>
        </p:spPr>
        <p:txBody>
          <a:bodyPr wrap="none" rtlCol="0">
            <a:spAutoFit/>
          </a:bodyPr>
          <a:lstStyle/>
          <a:p>
            <a:r>
              <a:rPr lang="en-US" dirty="0" smtClean="0"/>
              <a:t>*Does not account for ADT using Detours</a:t>
            </a:r>
            <a:endParaRPr lang="en-US" dirty="0"/>
          </a:p>
        </p:txBody>
      </p:sp>
    </p:spTree>
    <p:extLst>
      <p:ext uri="{BB962C8B-B14F-4D97-AF65-F5344CB8AC3E}">
        <p14:creationId xmlns:p14="http://schemas.microsoft.com/office/powerpoint/2010/main" val="3922682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Components</a:t>
            </a:r>
            <a:endParaRPr lang="en-US" dirty="0"/>
          </a:p>
        </p:txBody>
      </p:sp>
      <p:sp>
        <p:nvSpPr>
          <p:cNvPr id="3" name="Content Placeholder 2"/>
          <p:cNvSpPr>
            <a:spLocks noGrp="1"/>
          </p:cNvSpPr>
          <p:nvPr>
            <p:ph idx="1"/>
          </p:nvPr>
        </p:nvSpPr>
        <p:spPr>
          <a:xfrm>
            <a:off x="457200" y="1600200"/>
            <a:ext cx="5562600" cy="4648200"/>
          </a:xfrm>
        </p:spPr>
        <p:txBody>
          <a:bodyPr>
            <a:normAutofit/>
          </a:bodyPr>
          <a:lstStyle/>
          <a:p>
            <a:r>
              <a:rPr lang="en-US" dirty="0" smtClean="0"/>
              <a:t>Implementation process</a:t>
            </a:r>
          </a:p>
          <a:p>
            <a:r>
              <a:rPr lang="en-US" dirty="0" smtClean="0"/>
              <a:t>Key points</a:t>
            </a:r>
          </a:p>
          <a:p>
            <a:pPr marL="0" indent="0">
              <a:buNone/>
            </a:pPr>
            <a:endParaRPr lang="en-US" dirty="0"/>
          </a:p>
          <a:p>
            <a:pPr marL="0" indent="0">
              <a:buNone/>
            </a:pPr>
            <a:endParaRPr lang="en-US" dirty="0" smtClean="0"/>
          </a:p>
          <a:p>
            <a:r>
              <a:rPr lang="en-US" dirty="0" smtClean="0"/>
              <a:t>Tips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2877840"/>
            <a:ext cx="8229600" cy="93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46803"/>
            <a:ext cx="8229600" cy="147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36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Components (cont’d)</a:t>
            </a:r>
            <a:endParaRPr lang="en-US" dirty="0"/>
          </a:p>
        </p:txBody>
      </p:sp>
      <p:sp>
        <p:nvSpPr>
          <p:cNvPr id="3" name="Content Placeholder 2"/>
          <p:cNvSpPr>
            <a:spLocks noGrp="1"/>
          </p:cNvSpPr>
          <p:nvPr>
            <p:ph idx="1"/>
          </p:nvPr>
        </p:nvSpPr>
        <p:spPr>
          <a:xfrm>
            <a:off x="457200" y="1600200"/>
            <a:ext cx="5562600" cy="4648200"/>
          </a:xfrm>
        </p:spPr>
        <p:txBody>
          <a:bodyPr>
            <a:normAutofit/>
          </a:bodyPr>
          <a:lstStyle/>
          <a:p>
            <a:r>
              <a:rPr lang="en-US" dirty="0" smtClean="0"/>
              <a:t>Key Takeaways</a:t>
            </a:r>
          </a:p>
          <a:p>
            <a:endParaRPr lang="en-US" dirty="0"/>
          </a:p>
          <a:p>
            <a:endParaRPr lang="en-US" dirty="0" smtClean="0"/>
          </a:p>
          <a:p>
            <a:endParaRPr lang="en-US" dirty="0"/>
          </a:p>
          <a:p>
            <a:r>
              <a:rPr lang="en-US" dirty="0" smtClean="0"/>
              <a:t>Examples </a:t>
            </a:r>
          </a:p>
          <a:p>
            <a:endParaRPr lang="en-US"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229600" cy="142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8229600" cy="163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7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Process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95" y="1981200"/>
            <a:ext cx="8839200" cy="193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63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Assessment of Need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371600"/>
            <a:ext cx="9052560" cy="202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533" y="3505200"/>
            <a:ext cx="509886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61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a:xfrm>
            <a:off x="381000" y="1600200"/>
            <a:ext cx="6781800" cy="4525963"/>
          </a:xfrm>
        </p:spPr>
        <p:txBody>
          <a:bodyPr>
            <a:normAutofit/>
          </a:bodyPr>
          <a:lstStyle/>
          <a:p>
            <a:r>
              <a:rPr lang="en-US" dirty="0" smtClean="0"/>
              <a:t>Plan with the end in mind</a:t>
            </a:r>
          </a:p>
          <a:p>
            <a:r>
              <a:rPr lang="en-US" dirty="0" smtClean="0"/>
              <a:t>Keep realistic expectations</a:t>
            </a:r>
          </a:p>
          <a:p>
            <a:r>
              <a:rPr lang="en-US" dirty="0" smtClean="0"/>
              <a:t>Involve stakeholders early in the process</a:t>
            </a:r>
          </a:p>
          <a:p>
            <a:r>
              <a:rPr lang="en-US" dirty="0" smtClean="0"/>
              <a:t>Incorporate as part of the Transportation Management Plan (TMP) development process</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524000"/>
            <a:ext cx="2165176" cy="281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78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80" y="609600"/>
            <a:ext cx="8229600" cy="1143000"/>
          </a:xfrm>
        </p:spPr>
        <p:txBody>
          <a:bodyPr>
            <a:normAutofit fontScale="90000"/>
          </a:bodyPr>
          <a:lstStyle/>
          <a:p>
            <a:r>
              <a:rPr lang="en-US" dirty="0" smtClean="0"/>
              <a:t>Step 2. Concept Development and Feasibility</a:t>
            </a:r>
            <a:endParaRPr lang="en-US" dirty="0"/>
          </a:p>
        </p:txBody>
      </p:sp>
      <p:grpSp>
        <p:nvGrpSpPr>
          <p:cNvPr id="12" name="Group 11"/>
          <p:cNvGrpSpPr/>
          <p:nvPr/>
        </p:nvGrpSpPr>
        <p:grpSpPr>
          <a:xfrm>
            <a:off x="431580" y="1493566"/>
            <a:ext cx="8313401" cy="5228932"/>
            <a:chOff x="231808" y="1008582"/>
            <a:chExt cx="8313401" cy="5228932"/>
          </a:xfrm>
        </p:grpSpPr>
        <p:grpSp>
          <p:nvGrpSpPr>
            <p:cNvPr id="9" name="Group 8"/>
            <p:cNvGrpSpPr/>
            <p:nvPr/>
          </p:nvGrpSpPr>
          <p:grpSpPr>
            <a:xfrm>
              <a:off x="231808" y="1493566"/>
              <a:ext cx="8313401" cy="4743948"/>
              <a:chOff x="231808" y="1524000"/>
              <a:chExt cx="8313401" cy="472440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396"/>
              <a:stretch/>
            </p:blipFill>
            <p:spPr bwMode="auto">
              <a:xfrm>
                <a:off x="231808" y="1524000"/>
                <a:ext cx="7921592" cy="22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577"/>
              <a:stretch/>
            </p:blipFill>
            <p:spPr bwMode="auto">
              <a:xfrm>
                <a:off x="1219200" y="4041775"/>
                <a:ext cx="7326009" cy="22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2671043">
                <a:off x="7510639" y="2612826"/>
                <a:ext cx="797264" cy="160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18852326">
                <a:off x="343985" y="4241855"/>
                <a:ext cx="1498876" cy="1702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Isosceles Triangle 10"/>
            <p:cNvSpPr/>
            <p:nvPr/>
          </p:nvSpPr>
          <p:spPr>
            <a:xfrm rot="2761955">
              <a:off x="7096708" y="1406661"/>
              <a:ext cx="1602980" cy="8068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11685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w="22225">
          <a:solidFill>
            <a:schemeClr val="accent3"/>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w="22225">
          <a:solidFill>
            <a:schemeClr val="accent3"/>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w="22225">
          <a:solidFill>
            <a:schemeClr val="accent3"/>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1554</Words>
  <Application>Microsoft Office PowerPoint</Application>
  <PresentationFormat>On-screen Show (4:3)</PresentationFormat>
  <Paragraphs>256</Paragraphs>
  <Slides>37</Slides>
  <Notes>15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Arial</vt:lpstr>
      <vt:lpstr>Arial Black</vt:lpstr>
      <vt:lpstr>Calibri</vt:lpstr>
      <vt:lpstr>Lucida Sans Unicode</vt:lpstr>
      <vt:lpstr>Times New Roman</vt:lpstr>
      <vt:lpstr>Verdana</vt:lpstr>
      <vt:lpstr>Wingdings</vt:lpstr>
      <vt:lpstr>Wingdings 2</vt:lpstr>
      <vt:lpstr>Wingdings 3</vt:lpstr>
      <vt:lpstr>Pixel</vt:lpstr>
      <vt:lpstr>Concourse</vt:lpstr>
      <vt:lpstr>1_Concourse</vt:lpstr>
      <vt:lpstr>2_Concourse</vt:lpstr>
      <vt:lpstr>Work Zone ITS </vt:lpstr>
      <vt:lpstr>WZ ITS Implementation Guide</vt:lpstr>
      <vt:lpstr>Focus of the Guide</vt:lpstr>
      <vt:lpstr>Guide Components</vt:lpstr>
      <vt:lpstr>Guide Components (cont’d)</vt:lpstr>
      <vt:lpstr>Implementation Process</vt:lpstr>
      <vt:lpstr>Step 1. Assessment of Need</vt:lpstr>
      <vt:lpstr>Key Takeaways</vt:lpstr>
      <vt:lpstr>Step 2. Concept Development and Feasibility</vt:lpstr>
      <vt:lpstr>Categories of Work Zone ITS Solutions</vt:lpstr>
      <vt:lpstr>Key Takeaways</vt:lpstr>
      <vt:lpstr>Step 3.  Detailed System  Planning and Design</vt:lpstr>
      <vt:lpstr>Step 4. Procurement</vt:lpstr>
      <vt:lpstr>PowerPoint Presentation</vt:lpstr>
      <vt:lpstr>Key Tips and Takeaways</vt:lpstr>
      <vt:lpstr>Step 5. System Deployment</vt:lpstr>
      <vt:lpstr>Key Tips and Takeaways</vt:lpstr>
      <vt:lpstr>Step 6.  System Operation, Maintenance, and Evaluation</vt:lpstr>
      <vt:lpstr>Key Tips and Takeaways</vt:lpstr>
      <vt:lpstr>VT Project – I91 Brattleboro</vt:lpstr>
      <vt:lpstr>I91 Brattleboro</vt:lpstr>
      <vt:lpstr>VT Project – I91 Hartford</vt:lpstr>
      <vt:lpstr>I91 Hartford</vt:lpstr>
      <vt:lpstr>VT Project – I89 Waterbury</vt:lpstr>
      <vt:lpstr>I89 Waterbury</vt:lpstr>
      <vt:lpstr>Ted P. Nemsky, P.E. Illinois Department of Transportation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Ken (FHWA)</dc:creator>
  <cp:lastModifiedBy>AVERY, NANCY</cp:lastModifiedBy>
  <cp:revision>13</cp:revision>
  <cp:lastPrinted>2016-01-21T12:33:45Z</cp:lastPrinted>
  <dcterms:created xsi:type="dcterms:W3CDTF">2016-01-13T17:04:05Z</dcterms:created>
  <dcterms:modified xsi:type="dcterms:W3CDTF">2016-01-22T17:46:22Z</dcterms:modified>
</cp:coreProperties>
</file>