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0"/>
  </p:notesMasterIdLst>
  <p:handoutMasterIdLst>
    <p:handoutMasterId r:id="rId41"/>
  </p:handoutMasterIdLst>
  <p:sldIdLst>
    <p:sldId id="256" r:id="rId2"/>
    <p:sldId id="356" r:id="rId3"/>
    <p:sldId id="366" r:id="rId4"/>
    <p:sldId id="367" r:id="rId5"/>
    <p:sldId id="328" r:id="rId6"/>
    <p:sldId id="281" r:id="rId7"/>
    <p:sldId id="295" r:id="rId8"/>
    <p:sldId id="340" r:id="rId9"/>
    <p:sldId id="344" r:id="rId10"/>
    <p:sldId id="283" r:id="rId11"/>
    <p:sldId id="285" r:id="rId12"/>
    <p:sldId id="286" r:id="rId13"/>
    <p:sldId id="287" r:id="rId14"/>
    <p:sldId id="288" r:id="rId15"/>
    <p:sldId id="289" r:id="rId16"/>
    <p:sldId id="284" r:id="rId17"/>
    <p:sldId id="290" r:id="rId18"/>
    <p:sldId id="291" r:id="rId19"/>
    <p:sldId id="330" r:id="rId20"/>
    <p:sldId id="345" r:id="rId21"/>
    <p:sldId id="331" r:id="rId22"/>
    <p:sldId id="362" r:id="rId23"/>
    <p:sldId id="357" r:id="rId24"/>
    <p:sldId id="364" r:id="rId25"/>
    <p:sldId id="346" r:id="rId26"/>
    <p:sldId id="348" r:id="rId27"/>
    <p:sldId id="351" r:id="rId28"/>
    <p:sldId id="350" r:id="rId29"/>
    <p:sldId id="349" r:id="rId30"/>
    <p:sldId id="347" r:id="rId31"/>
    <p:sldId id="358" r:id="rId32"/>
    <p:sldId id="352" r:id="rId33"/>
    <p:sldId id="353" r:id="rId34"/>
    <p:sldId id="363" r:id="rId35"/>
    <p:sldId id="354" r:id="rId36"/>
    <p:sldId id="335" r:id="rId37"/>
    <p:sldId id="365" r:id="rId38"/>
    <p:sldId id="265" r:id="rId3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08" autoAdjust="0"/>
  </p:normalViewPr>
  <p:slideViewPr>
    <p:cSldViewPr>
      <p:cViewPr>
        <p:scale>
          <a:sx n="80" d="100"/>
          <a:sy n="80" d="100"/>
        </p:scale>
        <p:origin x="-167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40EB73E8-ED4D-4216-803A-2D4814E5AB66}" type="datetimeFigureOut">
              <a:rPr lang="en-US"/>
              <a:pPr>
                <a:defRPr/>
              </a:pPr>
              <a:t>1/15/2016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D11C7F94-193C-4717-B2B8-399161B3D355}" type="slidenum">
              <a:rPr lang="en-US"/>
              <a:pPr>
                <a:defRPr/>
              </a:pPr>
              <a:t>‹#›</a:t>
            </a:fld>
            <a:endParaRPr lang="en-US"/>
          </a:p>
        </p:txBody>
      </p:sp>
    </p:spTree>
    <p:extLst>
      <p:ext uri="{BB962C8B-B14F-4D97-AF65-F5344CB8AC3E}">
        <p14:creationId xmlns:p14="http://schemas.microsoft.com/office/powerpoint/2010/main" val="3394445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313D3DC0-C605-4CAC-B260-67FB6CD642CD}" type="slidenum">
              <a:rPr lang="en-US"/>
              <a:pPr>
                <a:defRPr/>
              </a:pPr>
              <a:t>‹#›</a:t>
            </a:fld>
            <a:endParaRPr lang="en-US" dirty="0"/>
          </a:p>
        </p:txBody>
      </p:sp>
    </p:spTree>
    <p:extLst>
      <p:ext uri="{BB962C8B-B14F-4D97-AF65-F5344CB8AC3E}">
        <p14:creationId xmlns:p14="http://schemas.microsoft.com/office/powerpoint/2010/main" val="3233302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5A0CC42-1A9A-4803-A45A-2CEA40E23A7F}" type="slidenum">
              <a:rPr lang="en-US" smtClean="0"/>
              <a:pPr/>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330DDB5-66DD-4869-B2A2-3CB4430ECA7D}" type="slidenum">
              <a:rPr lang="en-US" smtClean="0"/>
              <a:pPr/>
              <a:t>15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z="1100" smtClean="0"/>
              <a:t>This work zone type involves using the shoulder or the median as a temporary traffic lane. To use this technique for more than a short period, it will be necessary to evaluate the shoulder and subgrade to see if it is adequate to support the anticipated traffic loads. This technique may be used in combination with other work zone types or as a separate technique.</a:t>
            </a:r>
          </a:p>
          <a:p>
            <a:pPr eaLnBrk="1" hangingPunct="1"/>
            <a:endParaRPr lang="en-US" sz="11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CD731E9-8013-4647-8D67-55BFF097E85D}" type="slidenum">
              <a:rPr lang="en-US" smtClean="0"/>
              <a:pPr/>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z="1100" smtClean="0"/>
              <a:t>This work zone type is configured by reducing the width of one or more lanes to retain the number of lanes normally available to traffic. This application is the least disruptive of all work zone types, but it is generally only appropriate if the work area is mostly outside the normal traffic lanes. Note that narrow lane widths may reduce the facility’s capacity, especially where there is significant truck traffic. The use of shoulders as part of the lane width helps reduce the amount of lane width reduction that may be required; however, check the structural adequacy of the shoulders. Where this application is applied to long-term work zones, it will require the removal of the current lane markings to avoid motorist confusion. Chapter 55 discusses the minimum lane widths that must be provided.</a:t>
            </a:r>
          </a:p>
          <a:p>
            <a:pPr eaLnBrk="1" hangingPunct="1"/>
            <a:endParaRPr lang="en-US" sz="11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93BE5E8-5280-4393-A1E0-59F2F981E456}" type="slidenum">
              <a:rPr lang="en-US" smtClean="0"/>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100" smtClean="0"/>
              <a:t>This work zone type shifts the proposed roadway alignment laterally, (e.g., 50 ft, 100 ft) so that the existing roadway or bridge can be used as the means to maintain traffic flow at the work site. This is an option that is usually only appropriate at horizontal curve locations, or bridge sites where the roadway profile gradeline must be raised for hydraulic purposes. Note that additional right-of-way or easements will often be necessary for this work zone type.</a:t>
            </a:r>
          </a:p>
          <a:p>
            <a:pPr eaLnBrk="1" hangingPunct="1"/>
            <a:endParaRPr 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6FBD2-D5B5-42CD-A026-8D7BFF63C56F}" type="slidenum">
              <a:rPr lang="en-US" smtClean="0"/>
              <a:pPr/>
              <a:t>18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100" smtClean="0"/>
              <a:t>AKA Reconstruction By Halves/Sides.  This work zone type involves routing one direction of the traffic stream across the median to the opposite traffic lanes. This application might also incorporate the use of shoulders and/or lane constrictions to maintain the same number of lanes. Due to the inherent high traffic volumes and, in most cases, higher speeds, it will be necessary to consider higher geometric criteria due to the higher motorist expectations. This approach involves the reconstruction of all lanes in one direction while the opposing lanes share the same roadway with traffic in the other direction. For high volume four-lane facilities, both shoulders may be rebuilt to provide four reduced-width lanes. For six-lane facilities, traffic is generally restricted to two lanes in each direction. This may require using the shoulders, reducing the lane widths, and/or providing minor widening. Under certain circumstances, depending on the median width and shoulder configuration, the inner lane of the two-way operation may not be readily accessible in the event of emergencies. Providing for emergency turnouts and/or emergency vehicle access at appropriate intervals on the segment under construction may be considered. Some advantages and disadvantages of this strategy include:</a:t>
            </a:r>
          </a:p>
          <a:p>
            <a:pPr eaLnBrk="1" hangingPunct="1"/>
            <a:r>
              <a:rPr lang="en-US" sz="1100" smtClean="0"/>
              <a:t>Advantages</a:t>
            </a:r>
          </a:p>
          <a:p>
            <a:pPr eaLnBrk="1" hangingPunct="1"/>
            <a:r>
              <a:rPr lang="en-US" sz="1100" smtClean="0"/>
              <a:t>• It provides an effective work area.</a:t>
            </a:r>
          </a:p>
          <a:p>
            <a:pPr eaLnBrk="1" hangingPunct="1"/>
            <a:r>
              <a:rPr lang="en-US" sz="1100" smtClean="0"/>
              <a:t>• Generally, workers are well separated from the traffic stream.</a:t>
            </a:r>
          </a:p>
          <a:p>
            <a:pPr eaLnBrk="1" hangingPunct="1"/>
            <a:r>
              <a:rPr lang="en-US" sz="1100" smtClean="0"/>
              <a:t>• Work site access can be arranged with minimal interference from the general traffic flow.</a:t>
            </a:r>
          </a:p>
          <a:p>
            <a:pPr eaLnBrk="1" hangingPunct="1"/>
            <a:r>
              <a:rPr lang="en-US" sz="1100" smtClean="0"/>
              <a:t>Disadvantages</a:t>
            </a:r>
          </a:p>
          <a:p>
            <a:pPr eaLnBrk="1" hangingPunct="1"/>
            <a:r>
              <a:rPr lang="en-US" sz="1100" smtClean="0"/>
              <a:t>• Positive separation of the traffic streams is required.</a:t>
            </a:r>
          </a:p>
          <a:p>
            <a:pPr eaLnBrk="1" hangingPunct="1"/>
            <a:r>
              <a:rPr lang="en-US" sz="1100" smtClean="0"/>
              <a:t>• There are potential emergency access problems throughout the project.</a:t>
            </a:r>
          </a:p>
          <a:p>
            <a:pPr eaLnBrk="1" hangingPunct="1"/>
            <a:r>
              <a:rPr lang="en-US" sz="1100" smtClean="0"/>
              <a:t>• There may be special problems at interchanges with traffic crossing the work zone.</a:t>
            </a:r>
          </a:p>
          <a:p>
            <a:pPr eaLnBrk="1" hangingPunct="1"/>
            <a:r>
              <a:rPr lang="en-US" sz="1100" smtClean="0"/>
              <a:t>• Reduced capacity.</a:t>
            </a:r>
          </a:p>
          <a:p>
            <a:pPr eaLnBrk="1" hangingPunct="1"/>
            <a:r>
              <a:rPr lang="en-US" sz="1100" smtClean="0"/>
              <a:t> The use of this application is encouraged under the following conditions:</a:t>
            </a:r>
          </a:p>
          <a:p>
            <a:pPr eaLnBrk="1" hangingPunct="1"/>
            <a:r>
              <a:rPr lang="en-US" sz="1100" smtClean="0"/>
              <a:t>• all safety issues can reasonably be addressed,</a:t>
            </a:r>
          </a:p>
          <a:p>
            <a:pPr eaLnBrk="1" hangingPunct="1"/>
            <a:r>
              <a:rPr lang="en-US" sz="1100" smtClean="0"/>
              <a:t>• construction time can be reduced,</a:t>
            </a:r>
          </a:p>
          <a:p>
            <a:pPr eaLnBrk="1" hangingPunct="1"/>
            <a:r>
              <a:rPr lang="en-US" sz="1100" smtClean="0"/>
              <a:t>• pavement and shoulder structures can be reasonably upgraded, and</a:t>
            </a:r>
          </a:p>
          <a:p>
            <a:pPr eaLnBrk="1" hangingPunct="1"/>
            <a:r>
              <a:rPr lang="en-US" sz="1100" smtClean="0"/>
              <a:t>• roadway geometrics allow crossover construction.</a:t>
            </a:r>
          </a:p>
          <a:p>
            <a:pPr eaLnBrk="1" hangingPunct="1"/>
            <a:r>
              <a:rPr lang="en-US" sz="1100" smtClean="0"/>
              <a:t>Chapter 55 and the </a:t>
            </a:r>
            <a:r>
              <a:rPr lang="en-US" sz="1100" i="1" smtClean="0"/>
              <a:t>Highway Standards </a:t>
            </a:r>
            <a:r>
              <a:rPr lang="en-US" sz="1100" smtClean="0"/>
              <a:t>discuss the design issues relative to designing two-way applications and crossovers (e.g., maximum length, pavement widths, pavement design, speed reductions). If this application is used, separate opposing traffic on high-speed facilities (i.e., posted speeds of 45 mph or greater) with positive barriers throughout the length of the two-way operation. Drums, cones, or vertical panels may be substituted for positive barriers in low-speed urban situations. The </a:t>
            </a:r>
            <a:r>
              <a:rPr lang="en-US" sz="1100" i="1" smtClean="0"/>
              <a:t>Highway Standards </a:t>
            </a:r>
            <a:r>
              <a:rPr lang="en-US" sz="1100" smtClean="0"/>
              <a:t>also depict the channelization devices that may be used with this layout. Consider also the option of reconstructing the shoulder to allow it to be used as a travel lane.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9EF9D5A-D07B-47C0-9FD0-6A708A534241}" type="slidenum">
              <a:rPr lang="en-US" smtClean="0"/>
              <a:pPr/>
              <a:t>20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1219200" y="4560888"/>
            <a:ext cx="5851525" cy="4319587"/>
          </a:xfrm>
          <a:noFill/>
          <a:ln/>
        </p:spPr>
        <p:txBody>
          <a:bodyPr/>
          <a:lstStyle/>
          <a:p>
            <a:pPr eaLnBrk="1" hangingPunct="1"/>
            <a:r>
              <a:rPr lang="en-US" b="1" smtClean="0"/>
              <a:t>Key Message: </a:t>
            </a:r>
            <a:r>
              <a:rPr lang="en-US" smtClean="0"/>
              <a:t>Example of guidance.</a:t>
            </a:r>
            <a:endParaRPr lang="en-US" b="1" smtClean="0"/>
          </a:p>
          <a:p>
            <a:pPr eaLnBrk="1" hangingPunct="1"/>
            <a:r>
              <a:rPr lang="en-US" b="1" smtClean="0"/>
              <a:t>Est. Presentation Time: </a:t>
            </a:r>
            <a:r>
              <a:rPr lang="en-US" smtClean="0"/>
              <a:t>One minute.</a:t>
            </a:r>
          </a:p>
          <a:p>
            <a:pPr eaLnBrk="1" hangingPunct="1"/>
            <a:r>
              <a:rPr lang="en-US" b="1" smtClean="0"/>
              <a:t>Explanation of Cues/Builds: </a:t>
            </a:r>
            <a:r>
              <a:rPr lang="en-US" smtClean="0"/>
              <a:t>None.</a:t>
            </a:r>
            <a:endParaRPr lang="en-US" b="1" smtClean="0"/>
          </a:p>
          <a:p>
            <a:pPr eaLnBrk="1" hangingPunct="1"/>
            <a:r>
              <a:rPr lang="en-US" b="1" smtClean="0"/>
              <a:t>Suggested Comments: </a:t>
            </a:r>
            <a:r>
              <a:rPr lang="en-US" smtClean="0"/>
              <a:t>The results of the analysis are presented in this fashion with the orange indicating times at which lane closures are not permitted.  This information was developed for each segment of Interstate highway in Ohio.</a:t>
            </a:r>
          </a:p>
          <a:p>
            <a:pPr eaLnBrk="1" hangingPunct="1"/>
            <a:r>
              <a:rPr lang="en-US" b="1" smtClean="0"/>
              <a:t>Suggested Questions: </a:t>
            </a:r>
            <a:r>
              <a:rPr lang="en-US" smtClean="0"/>
              <a:t>None.</a:t>
            </a:r>
          </a:p>
          <a:p>
            <a:pPr eaLnBrk="1" hangingPunct="1"/>
            <a:r>
              <a:rPr lang="en-US" b="1" smtClean="0"/>
              <a:t>Additional Information: </a:t>
            </a:r>
            <a:r>
              <a:rPr lang="en-US" smtClean="0"/>
              <a:t>Information from the Ohio Policy 526-003(P), Traffic Management in Work Zones, Interstate Highways and Other Freeways.</a:t>
            </a:r>
          </a:p>
          <a:p>
            <a:pPr eaLnBrk="1" hangingPunct="1"/>
            <a:r>
              <a:rPr lang="en-US" b="1" smtClean="0"/>
              <a:t>Possible Problems: </a:t>
            </a:r>
            <a:r>
              <a:rPr lang="en-US" smtClean="0"/>
              <a:t>None.</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59DE55C-89D9-45CF-BF68-B373ADC97A9F}" type="slidenum">
              <a:rPr lang="en-US" smtClean="0"/>
              <a:pPr/>
              <a:t>23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b="1" smtClean="0"/>
              <a:t>Key Message: </a:t>
            </a:r>
            <a:r>
              <a:rPr lang="en-US" smtClean="0"/>
              <a:t>Research on night work zones has been recently published. </a:t>
            </a:r>
            <a:endParaRPr lang="en-US" b="1" smtClean="0"/>
          </a:p>
          <a:p>
            <a:r>
              <a:rPr lang="en-US" b="1" smtClean="0"/>
              <a:t>Est. Presentation Time: </a:t>
            </a:r>
            <a:r>
              <a:rPr lang="en-US" smtClean="0"/>
              <a:t>1 minute</a:t>
            </a:r>
            <a:endParaRPr lang="en-US" b="1" smtClean="0"/>
          </a:p>
          <a:p>
            <a:r>
              <a:rPr lang="en-US" b="1" smtClean="0"/>
              <a:t>Explanation of Cues/Builds:</a:t>
            </a:r>
          </a:p>
          <a:p>
            <a:r>
              <a:rPr lang="en-US" b="1" smtClean="0"/>
              <a:t>Suggested Comments: </a:t>
            </a:r>
            <a:r>
              <a:rPr lang="en-US" smtClean="0"/>
              <a:t>Two NCHRP reports about night work were published in 2002 and are aimed at improving the safety and efficiency of night work zone operations.</a:t>
            </a:r>
          </a:p>
          <a:p>
            <a:r>
              <a:rPr lang="en-US" smtClean="0"/>
              <a:t>NCHRP Report 475 discusses how to determine if night work is appropriate. The overriding concerns of night work is that traffic volumes actually are lower at night , and that the roadway can be returned to normal for each daylight period.</a:t>
            </a:r>
          </a:p>
          <a:p>
            <a:r>
              <a:rPr lang="en-US" smtClean="0"/>
              <a:t>NCHRP Report 476 presents guidelines for night work zones including additional traffic control that is needed at night. Lighting standards for various level of activity are also discussed. Seven night work typical applications are given in this report to illustrate the recommended traffic control to be used for various night work situations.</a:t>
            </a:r>
          </a:p>
          <a:p>
            <a:endParaRPr lang="en-US" smtClean="0"/>
          </a:p>
          <a:p>
            <a:r>
              <a:rPr lang="en-US" b="1" smtClean="0"/>
              <a:t>Suggested Questions:</a:t>
            </a:r>
          </a:p>
          <a:p>
            <a:r>
              <a:rPr lang="en-US" b="1" smtClean="0"/>
              <a:t>Additional Information:</a:t>
            </a:r>
          </a:p>
          <a:p>
            <a:r>
              <a:rPr lang="en-US" b="1" smtClean="0"/>
              <a:t>Possible Problems: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75779" name="Rectangle 3"/>
          <p:cNvSpPr>
            <a:spLocks noGrp="1" noChangeArrowheads="1"/>
          </p:cNvSpPr>
          <p:nvPr>
            <p:ph type="dt" sz="quarter" idx="1"/>
          </p:nvPr>
        </p:nvSpPr>
        <p:spPr>
          <a:noFill/>
        </p:spPr>
        <p:txBody>
          <a:bodyPr/>
          <a:lstStyle/>
          <a:p>
            <a:r>
              <a:rPr lang="en-US" smtClean="0"/>
              <a:t>Safety Considerations</a:t>
            </a:r>
          </a:p>
        </p:txBody>
      </p:sp>
      <p:sp>
        <p:nvSpPr>
          <p:cNvPr id="75780" name="Rectangle 7"/>
          <p:cNvSpPr>
            <a:spLocks noGrp="1" noChangeArrowheads="1"/>
          </p:cNvSpPr>
          <p:nvPr>
            <p:ph type="sldNum" sz="quarter" idx="5"/>
          </p:nvPr>
        </p:nvSpPr>
        <p:spPr>
          <a:noFill/>
        </p:spPr>
        <p:txBody>
          <a:bodyPr/>
          <a:lstStyle/>
          <a:p>
            <a:r>
              <a:rPr lang="en-US" smtClean="0"/>
              <a:t>3-</a:t>
            </a:r>
            <a:fld id="{8296EBAE-E0C4-4DA4-BE63-AE21DED413A8}" type="slidenum">
              <a:rPr lang="en-US" smtClean="0"/>
              <a:pPr/>
              <a:t>26</a:t>
            </a:fld>
            <a:endParaRPr lang="en-US" smtClean="0"/>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r>
              <a:rPr lang="en-US" b="1" smtClean="0"/>
              <a:t>Key Message: </a:t>
            </a:r>
            <a:r>
              <a:rPr lang="en-US" smtClean="0"/>
              <a:t>Total travel can be reduced through cooperative effort.</a:t>
            </a:r>
          </a:p>
          <a:p>
            <a:r>
              <a:rPr lang="en-US" b="1" smtClean="0"/>
              <a:t>Est. Presentation Time: </a:t>
            </a:r>
            <a:r>
              <a:rPr lang="en-US" smtClean="0"/>
              <a:t>One minute.</a:t>
            </a:r>
            <a:endParaRPr lang="en-US" b="1" smtClean="0"/>
          </a:p>
          <a:p>
            <a:r>
              <a:rPr lang="en-US" b="1" smtClean="0"/>
              <a:t>Explanation of Cues/Builds: </a:t>
            </a:r>
            <a:r>
              <a:rPr lang="en-US" smtClean="0"/>
              <a:t>None.</a:t>
            </a:r>
          </a:p>
          <a:p>
            <a:r>
              <a:rPr lang="en-US" b="1" smtClean="0"/>
              <a:t>Suggested Comments: </a:t>
            </a:r>
            <a:r>
              <a:rPr lang="en-US" smtClean="0"/>
              <a:t>The first tactic is to reduce the total demand on the network by discouraging non-essential travel, especially during peak periods.  The next step is to secure the cooperation of major employers and their employees in making some temporary accommodations during critical phases.  Public and employer outreach programs solicit reductions in total travel through a reduction in the home-to-work trips.  Alternative work schedules and work from home are common techniques.  These types of initiatives used to face a lot of resistance.  At a time of instant communications and information transfer many businesses and agencies have grown comfortable with the idea that employees do not have to be at a specific location at prescribed and common times.  A transportation agency cannot change regional travel patterns in an organized way. This activity requires a true partnership between agencies, local governments, major employers and citizens. The transportation agency has to develop the plan collaboratively with the stakeholders and then everyone has to cooperate in executing the plan.</a:t>
            </a:r>
          </a:p>
          <a:p>
            <a:r>
              <a:rPr lang="en-US" b="1" smtClean="0"/>
              <a:t>Suggested Questions: </a:t>
            </a:r>
            <a:r>
              <a:rPr lang="en-US" smtClean="0"/>
              <a:t>None.</a:t>
            </a:r>
          </a:p>
          <a:p>
            <a:r>
              <a:rPr lang="en-US" b="1" smtClean="0"/>
              <a:t>Additional Information: </a:t>
            </a:r>
            <a:r>
              <a:rPr lang="en-US" smtClean="0"/>
              <a:t>None.</a:t>
            </a:r>
          </a:p>
          <a:p>
            <a:r>
              <a:rPr lang="en-US" b="1" smtClean="0"/>
              <a:t>Possible Problems: </a:t>
            </a:r>
            <a:r>
              <a:rPr lang="en-US" smtClean="0"/>
              <a:t>None.</a:t>
            </a:r>
          </a:p>
          <a:p>
            <a:endParaRPr lang="en-US"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78851" name="Rectangle 3"/>
          <p:cNvSpPr>
            <a:spLocks noGrp="1" noChangeArrowheads="1"/>
          </p:cNvSpPr>
          <p:nvPr>
            <p:ph type="dt" sz="quarter" idx="1"/>
          </p:nvPr>
        </p:nvSpPr>
        <p:spPr>
          <a:noFill/>
        </p:spPr>
        <p:txBody>
          <a:bodyPr/>
          <a:lstStyle/>
          <a:p>
            <a:r>
              <a:rPr lang="en-US" smtClean="0"/>
              <a:t>Safety Considerations</a:t>
            </a:r>
          </a:p>
        </p:txBody>
      </p:sp>
      <p:sp>
        <p:nvSpPr>
          <p:cNvPr id="78852" name="Rectangle 7"/>
          <p:cNvSpPr>
            <a:spLocks noGrp="1" noChangeArrowheads="1"/>
          </p:cNvSpPr>
          <p:nvPr>
            <p:ph type="sldNum" sz="quarter" idx="5"/>
          </p:nvPr>
        </p:nvSpPr>
        <p:spPr>
          <a:noFill/>
        </p:spPr>
        <p:txBody>
          <a:bodyPr/>
          <a:lstStyle/>
          <a:p>
            <a:r>
              <a:rPr lang="en-US" smtClean="0"/>
              <a:t>3-</a:t>
            </a:r>
            <a:fld id="{F0D2B26B-944C-4B19-8DEE-0C8E23E4BFB6}" type="slidenum">
              <a:rPr lang="en-US" smtClean="0"/>
              <a:pPr/>
              <a:t>27</a:t>
            </a:fld>
            <a:endParaRPr lang="en-US" smtClean="0"/>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r>
              <a:rPr lang="en-US" b="1" dirty="0" smtClean="0"/>
              <a:t>Key Message:</a:t>
            </a:r>
            <a:r>
              <a:rPr lang="en-US" dirty="0" smtClean="0"/>
              <a:t> Manage demand to more evenly distribute flow through work zone.</a:t>
            </a:r>
            <a:endParaRPr lang="en-US" b="1" dirty="0" smtClean="0"/>
          </a:p>
          <a:p>
            <a:r>
              <a:rPr lang="en-US" b="1" dirty="0" smtClean="0"/>
              <a:t>Est. Presentation Time: </a:t>
            </a:r>
            <a:r>
              <a:rPr lang="en-US" dirty="0" smtClean="0"/>
              <a:t>One minute.</a:t>
            </a:r>
            <a:endParaRPr lang="en-US" b="1" dirty="0" smtClean="0"/>
          </a:p>
          <a:p>
            <a:r>
              <a:rPr lang="en-US" b="1" dirty="0" smtClean="0"/>
              <a:t>Explanation of Cues/Builds: </a:t>
            </a:r>
            <a:r>
              <a:rPr lang="en-US" dirty="0" smtClean="0"/>
              <a:t>None.</a:t>
            </a:r>
          </a:p>
          <a:p>
            <a:r>
              <a:rPr lang="en-US" b="1" dirty="0" smtClean="0"/>
              <a:t>Suggested Comments: </a:t>
            </a:r>
            <a:r>
              <a:rPr lang="en-US" dirty="0" smtClean="0"/>
              <a:t>The fourth and last basic tactic is to flatten the demand curve. Although we normally try to accommodate peak flow rates, we’re learning this is not always feasible for permanent design or work zones.  The blue graph indicates very pronounced am and pm peaks.  Staggered work schedules (very early and late begin and end times) are a means of flattening the time-flow distribution. </a:t>
            </a:r>
            <a:endParaRPr lang="en-US" b="1" dirty="0" smtClean="0"/>
          </a:p>
          <a:p>
            <a:r>
              <a:rPr lang="en-US" b="1" dirty="0" smtClean="0"/>
              <a:t>Suggested Questions: </a:t>
            </a:r>
            <a:r>
              <a:rPr lang="en-US" dirty="0" smtClean="0"/>
              <a:t>None.</a:t>
            </a:r>
          </a:p>
          <a:p>
            <a:r>
              <a:rPr lang="en-US" b="1" dirty="0" smtClean="0"/>
              <a:t>Additional Information: </a:t>
            </a:r>
            <a:r>
              <a:rPr lang="en-US" dirty="0" smtClean="0"/>
              <a:t>None.</a:t>
            </a:r>
          </a:p>
          <a:p>
            <a:r>
              <a:rPr lang="en-US" b="1" dirty="0" smtClean="0"/>
              <a:t>Possible Problems: </a:t>
            </a:r>
            <a:r>
              <a:rPr lang="en-US" dirty="0" smtClean="0"/>
              <a:t>None.</a:t>
            </a:r>
          </a:p>
          <a:p>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77827" name="Rectangle 3"/>
          <p:cNvSpPr>
            <a:spLocks noGrp="1" noChangeArrowheads="1"/>
          </p:cNvSpPr>
          <p:nvPr>
            <p:ph type="dt" sz="quarter" idx="1"/>
          </p:nvPr>
        </p:nvSpPr>
        <p:spPr>
          <a:noFill/>
        </p:spPr>
        <p:txBody>
          <a:bodyPr/>
          <a:lstStyle/>
          <a:p>
            <a:r>
              <a:rPr lang="en-US" smtClean="0"/>
              <a:t>Safety Considerations</a:t>
            </a:r>
          </a:p>
        </p:txBody>
      </p:sp>
      <p:sp>
        <p:nvSpPr>
          <p:cNvPr id="77828" name="Rectangle 7"/>
          <p:cNvSpPr>
            <a:spLocks noGrp="1" noChangeArrowheads="1"/>
          </p:cNvSpPr>
          <p:nvPr>
            <p:ph type="sldNum" sz="quarter" idx="5"/>
          </p:nvPr>
        </p:nvSpPr>
        <p:spPr>
          <a:noFill/>
        </p:spPr>
        <p:txBody>
          <a:bodyPr/>
          <a:lstStyle/>
          <a:p>
            <a:r>
              <a:rPr lang="en-US" smtClean="0"/>
              <a:t>3-</a:t>
            </a:r>
            <a:fld id="{0693CE22-BD8F-4725-9EF4-0FDB9054BF2B}" type="slidenum">
              <a:rPr lang="en-US" smtClean="0"/>
              <a:pPr/>
              <a:t>28</a:t>
            </a:fld>
            <a:endParaRPr lang="en-US" smtClean="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r>
              <a:rPr lang="en-US" b="1" smtClean="0"/>
              <a:t>Key Message:</a:t>
            </a:r>
            <a:r>
              <a:rPr lang="en-US" smtClean="0"/>
              <a:t> Reduce the number of vehicles through the work zone by diverting traffic to other routes.</a:t>
            </a:r>
            <a:endParaRPr lang="en-US" b="1" smtClean="0"/>
          </a:p>
          <a:p>
            <a:r>
              <a:rPr lang="en-US" b="1" smtClean="0"/>
              <a:t>Est. Presentation Time: </a:t>
            </a:r>
            <a:r>
              <a:rPr lang="en-US" smtClean="0"/>
              <a:t>One minute.</a:t>
            </a:r>
            <a:endParaRPr lang="en-US" b="1" smtClean="0"/>
          </a:p>
          <a:p>
            <a:r>
              <a:rPr lang="en-US" b="1" smtClean="0"/>
              <a:t>Explanation of Cues/Builds: </a:t>
            </a:r>
            <a:r>
              <a:rPr lang="en-US" smtClean="0"/>
              <a:t>None.</a:t>
            </a:r>
          </a:p>
          <a:p>
            <a:r>
              <a:rPr lang="en-US" b="1" smtClean="0"/>
              <a:t>Suggested Comments: </a:t>
            </a:r>
            <a:r>
              <a:rPr lang="en-US" smtClean="0"/>
              <a:t>The number of vehicles passing through a work zone can be reduced by publicizing and clearly marking alternative routes.</a:t>
            </a:r>
          </a:p>
          <a:p>
            <a:r>
              <a:rPr lang="en-US" b="1" smtClean="0"/>
              <a:t>Suggested Questions: </a:t>
            </a:r>
            <a:r>
              <a:rPr lang="en-US" smtClean="0"/>
              <a:t>None.</a:t>
            </a:r>
          </a:p>
          <a:p>
            <a:r>
              <a:rPr lang="en-US" b="1" smtClean="0"/>
              <a:t>Additional Information: </a:t>
            </a:r>
            <a:r>
              <a:rPr lang="en-US" smtClean="0"/>
              <a:t>None.</a:t>
            </a:r>
          </a:p>
          <a:p>
            <a:r>
              <a:rPr lang="en-US" b="1" smtClean="0"/>
              <a:t>Possible Problems: </a:t>
            </a:r>
            <a:r>
              <a:rPr lang="en-US" smtClean="0"/>
              <a:t>None.</a:t>
            </a:r>
          </a:p>
          <a:p>
            <a:endParaRPr lang="en-US" smtClean="0"/>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76803" name="Rectangle 3"/>
          <p:cNvSpPr>
            <a:spLocks noGrp="1" noChangeArrowheads="1"/>
          </p:cNvSpPr>
          <p:nvPr>
            <p:ph type="dt" sz="quarter" idx="1"/>
          </p:nvPr>
        </p:nvSpPr>
        <p:spPr>
          <a:noFill/>
        </p:spPr>
        <p:txBody>
          <a:bodyPr/>
          <a:lstStyle/>
          <a:p>
            <a:r>
              <a:rPr lang="en-US" smtClean="0"/>
              <a:t>Safety Considerations</a:t>
            </a:r>
          </a:p>
        </p:txBody>
      </p:sp>
      <p:sp>
        <p:nvSpPr>
          <p:cNvPr id="76804" name="Rectangle 7"/>
          <p:cNvSpPr>
            <a:spLocks noGrp="1" noChangeArrowheads="1"/>
          </p:cNvSpPr>
          <p:nvPr>
            <p:ph type="sldNum" sz="quarter" idx="5"/>
          </p:nvPr>
        </p:nvSpPr>
        <p:spPr>
          <a:noFill/>
        </p:spPr>
        <p:txBody>
          <a:bodyPr/>
          <a:lstStyle/>
          <a:p>
            <a:r>
              <a:rPr lang="en-US" smtClean="0"/>
              <a:t>3-</a:t>
            </a:r>
            <a:fld id="{A8A5EB48-F4C4-426B-B460-B622F9E17688}" type="slidenum">
              <a:rPr lang="en-US" smtClean="0"/>
              <a:pPr/>
              <a:t>29</a:t>
            </a:fld>
            <a:endParaRPr lang="en-US" smtClean="0"/>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p:spPr>
        <p:txBody>
          <a:bodyPr/>
          <a:lstStyle/>
          <a:p>
            <a:r>
              <a:rPr lang="en-US" b="1" smtClean="0"/>
              <a:t>Key Message:</a:t>
            </a:r>
            <a:r>
              <a:rPr lang="en-US" smtClean="0"/>
              <a:t> Reduce the number of vehicles by alternative modes and high-occupancy vehicles.</a:t>
            </a:r>
            <a:endParaRPr lang="en-US" b="1" smtClean="0"/>
          </a:p>
          <a:p>
            <a:r>
              <a:rPr lang="en-US" b="1" smtClean="0"/>
              <a:t>Est. Presentation Time: </a:t>
            </a:r>
            <a:r>
              <a:rPr lang="en-US" smtClean="0"/>
              <a:t>One minute.</a:t>
            </a:r>
            <a:endParaRPr lang="en-US" b="1" smtClean="0"/>
          </a:p>
          <a:p>
            <a:r>
              <a:rPr lang="en-US" b="1" smtClean="0"/>
              <a:t>Explanation of Cues/Builds: </a:t>
            </a:r>
            <a:r>
              <a:rPr lang="en-US" smtClean="0"/>
              <a:t>None.</a:t>
            </a:r>
          </a:p>
          <a:p>
            <a:r>
              <a:rPr lang="en-US" b="1" smtClean="0"/>
              <a:t>Suggested Comments: </a:t>
            </a:r>
            <a:r>
              <a:rPr lang="en-US" smtClean="0"/>
              <a:t>The next tactic is to reduce the number of vehicle trips on the affected network.  As you know, in general we have very low vehicle occupancy rates.  The one person per vehicle scenario is always inefficient but at times when capacity is substantially reduced it becomes unworkable.  The number of vehicles on the network can be reduced by shifting essential trips on other modes and increasing vehicle occupancy.  The listed items are common techniques.</a:t>
            </a:r>
            <a:endParaRPr lang="en-US" b="1" smtClean="0"/>
          </a:p>
          <a:p>
            <a:r>
              <a:rPr lang="en-US" b="1" smtClean="0"/>
              <a:t>Suggested Questions: </a:t>
            </a:r>
            <a:r>
              <a:rPr lang="en-US" smtClean="0"/>
              <a:t>None.</a:t>
            </a:r>
          </a:p>
          <a:p>
            <a:r>
              <a:rPr lang="en-US" b="1" smtClean="0"/>
              <a:t>Additional Information: </a:t>
            </a:r>
            <a:r>
              <a:rPr lang="en-US" smtClean="0"/>
              <a:t>None.</a:t>
            </a:r>
          </a:p>
          <a:p>
            <a:r>
              <a:rPr lang="en-US" b="1" smtClean="0"/>
              <a:t>Possible Problems: </a:t>
            </a:r>
            <a:r>
              <a:rPr lang="en-US" smtClean="0"/>
              <a:t>None.</a:t>
            </a:r>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28504CD-7B27-48C8-BD96-BEC8F04CC02C}" type="slidenum">
              <a:rPr lang="en-US" smtClean="0"/>
              <a:pPr/>
              <a:t>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mtClean="0"/>
              <a:t>Some agencies use strict lane closure policies/strategies or permissible lane closure times that must be followed </a:t>
            </a:r>
          </a:p>
          <a:p>
            <a:r>
              <a:rPr lang="en-US" smtClean="0"/>
              <a:t>Agencies may use analysis tools to predict delays, queues, and impacts of detours and compare these for various strategies </a:t>
            </a:r>
          </a:p>
          <a:p>
            <a:endParaRPr lang="en-US" sz="1400" u="sng" smtClean="0"/>
          </a:p>
          <a:p>
            <a:endParaRPr lang="en-US" sz="1400" u="sng" smtClean="0"/>
          </a:p>
          <a:p>
            <a:r>
              <a:rPr lang="en-US" sz="1400" u="sng" smtClean="0"/>
              <a:t>Lane closure policies/charts</a:t>
            </a:r>
          </a:p>
          <a:p>
            <a:pPr>
              <a:buFontTx/>
              <a:buChar char="•"/>
            </a:pPr>
            <a:r>
              <a:rPr lang="en-US" smtClean="0"/>
              <a:t> Some state transportation agencies have developed lane closure policies, or strategies, that they use as guidance in determining daily permitted lane closure times. </a:t>
            </a:r>
          </a:p>
          <a:p>
            <a:pPr>
              <a:buFontTx/>
              <a:buChar char="•"/>
            </a:pPr>
            <a:r>
              <a:rPr lang="en-US" smtClean="0"/>
              <a:t> Permitted lane closure times define what times of the day, week, or season a lane closure is allowed on a facility and at a specific location or segment.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74755" name="Rectangle 3"/>
          <p:cNvSpPr>
            <a:spLocks noGrp="1" noChangeArrowheads="1"/>
          </p:cNvSpPr>
          <p:nvPr>
            <p:ph type="dt" sz="quarter" idx="1"/>
          </p:nvPr>
        </p:nvSpPr>
        <p:spPr>
          <a:noFill/>
        </p:spPr>
        <p:txBody>
          <a:bodyPr/>
          <a:lstStyle/>
          <a:p>
            <a:r>
              <a:rPr lang="en-US" smtClean="0"/>
              <a:t>Safety Considerations</a:t>
            </a:r>
          </a:p>
        </p:txBody>
      </p:sp>
      <p:sp>
        <p:nvSpPr>
          <p:cNvPr id="74756" name="Rectangle 7"/>
          <p:cNvSpPr>
            <a:spLocks noGrp="1" noChangeArrowheads="1"/>
          </p:cNvSpPr>
          <p:nvPr>
            <p:ph type="sldNum" sz="quarter" idx="5"/>
          </p:nvPr>
        </p:nvSpPr>
        <p:spPr>
          <a:noFill/>
        </p:spPr>
        <p:txBody>
          <a:bodyPr/>
          <a:lstStyle/>
          <a:p>
            <a:r>
              <a:rPr lang="en-US" smtClean="0"/>
              <a:t>3-</a:t>
            </a:r>
            <a:fld id="{11A93390-EAED-4D08-A9C3-C9E10A956A09}" type="slidenum">
              <a:rPr lang="en-US" smtClean="0"/>
              <a:pPr/>
              <a:t>30</a:t>
            </a:fld>
            <a:endParaRPr lang="en-US" smtClean="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r>
              <a:rPr lang="en-US" b="1" dirty="0" smtClean="0"/>
              <a:t>Key Message: </a:t>
            </a:r>
            <a:r>
              <a:rPr lang="en-US" dirty="0" smtClean="0"/>
              <a:t>A system and intense effort can reduce demand through the work zone.</a:t>
            </a:r>
            <a:endParaRPr lang="en-US" b="1" dirty="0" smtClean="0"/>
          </a:p>
          <a:p>
            <a:r>
              <a:rPr lang="en-US" b="1" dirty="0" smtClean="0"/>
              <a:t>Est. Presentation Time: </a:t>
            </a:r>
            <a:r>
              <a:rPr lang="en-US" dirty="0" smtClean="0"/>
              <a:t>Two minutes.</a:t>
            </a:r>
            <a:endParaRPr lang="en-US" b="1" dirty="0" smtClean="0"/>
          </a:p>
          <a:p>
            <a:r>
              <a:rPr lang="en-US" b="1" dirty="0" smtClean="0"/>
              <a:t>Explanation of Cues/Builds: </a:t>
            </a:r>
            <a:r>
              <a:rPr lang="en-US" dirty="0" smtClean="0"/>
              <a:t>None.</a:t>
            </a:r>
          </a:p>
          <a:p>
            <a:r>
              <a:rPr lang="en-US" b="1" dirty="0" smtClean="0"/>
              <a:t>Suggested Comments: </a:t>
            </a:r>
            <a:r>
              <a:rPr lang="en-US" dirty="0" smtClean="0"/>
              <a:t>Through significant experience we’ve learned two basic lessons about travel demand management: (1) it’s not easy and (2) it can be done when it is absolutely imperative.  The effort required for a successful demand management program is extensive. There are four common strategies that can reduce vehicle flow rates through work zones.  Typically, all of these are applied through an integrated program.  Several of these strategies are very dependent on the successful engagement and cooperation of major businesses and employers. </a:t>
            </a:r>
          </a:p>
          <a:p>
            <a:r>
              <a:rPr lang="en-US" b="1" dirty="0" smtClean="0"/>
              <a:t>Suggested Questions: </a:t>
            </a:r>
            <a:r>
              <a:rPr lang="en-US" dirty="0" smtClean="0"/>
              <a:t>None.</a:t>
            </a:r>
          </a:p>
          <a:p>
            <a:r>
              <a:rPr lang="en-US" b="1" dirty="0" smtClean="0"/>
              <a:t>Additional Information: </a:t>
            </a:r>
            <a:r>
              <a:rPr lang="en-US" dirty="0" smtClean="0"/>
              <a:t>None.</a:t>
            </a:r>
          </a:p>
          <a:p>
            <a:r>
              <a:rPr lang="en-US" b="1" dirty="0" smtClean="0"/>
              <a:t>Possible Problems: </a:t>
            </a:r>
            <a:r>
              <a:rPr lang="en-US" dirty="0" smtClean="0"/>
              <a:t>None.</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79875" name="Rectangle 3"/>
          <p:cNvSpPr>
            <a:spLocks noGrp="1" noChangeArrowheads="1"/>
          </p:cNvSpPr>
          <p:nvPr>
            <p:ph type="dt" sz="quarter" idx="1"/>
          </p:nvPr>
        </p:nvSpPr>
        <p:spPr>
          <a:noFill/>
        </p:spPr>
        <p:txBody>
          <a:bodyPr/>
          <a:lstStyle/>
          <a:p>
            <a:r>
              <a:rPr lang="en-US" smtClean="0"/>
              <a:t>Safety Considerations</a:t>
            </a:r>
          </a:p>
        </p:txBody>
      </p:sp>
      <p:sp>
        <p:nvSpPr>
          <p:cNvPr id="79876" name="Rectangle 7"/>
          <p:cNvSpPr>
            <a:spLocks noGrp="1" noChangeArrowheads="1"/>
          </p:cNvSpPr>
          <p:nvPr>
            <p:ph type="sldNum" sz="quarter" idx="5"/>
          </p:nvPr>
        </p:nvSpPr>
        <p:spPr>
          <a:noFill/>
        </p:spPr>
        <p:txBody>
          <a:bodyPr/>
          <a:lstStyle/>
          <a:p>
            <a:r>
              <a:rPr lang="en-US" smtClean="0"/>
              <a:t>3-</a:t>
            </a:r>
            <a:fld id="{1DCC4267-4735-482B-9018-FC98DE4F2FF9}" type="slidenum">
              <a:rPr lang="en-US" smtClean="0"/>
              <a:pPr/>
              <a:t>32</a:t>
            </a:fld>
            <a:endParaRPr lang="en-US" smtClean="0"/>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r>
              <a:rPr lang="en-US" b="1" smtClean="0"/>
              <a:t>Key Message: </a:t>
            </a:r>
            <a:r>
              <a:rPr lang="en-US" smtClean="0"/>
              <a:t>Mobility impacts can be managed by maintaining and augmenting capacity within the work zone.</a:t>
            </a:r>
            <a:endParaRPr lang="en-US" b="1" smtClean="0"/>
          </a:p>
          <a:p>
            <a:r>
              <a:rPr lang="en-US" b="1" smtClean="0"/>
              <a:t>Est. Presentation Time: </a:t>
            </a:r>
            <a:r>
              <a:rPr lang="en-US" smtClean="0"/>
              <a:t>Two minutes.</a:t>
            </a:r>
            <a:endParaRPr lang="en-US" b="1" smtClean="0"/>
          </a:p>
          <a:p>
            <a:r>
              <a:rPr lang="en-US" b="1" smtClean="0"/>
              <a:t>Explanation of Cues/Builds: </a:t>
            </a:r>
            <a:r>
              <a:rPr lang="en-US" smtClean="0"/>
              <a:t>None.</a:t>
            </a:r>
          </a:p>
          <a:p>
            <a:r>
              <a:rPr lang="en-US" b="1" smtClean="0"/>
              <a:t>Suggested Comments: </a:t>
            </a:r>
            <a:r>
              <a:rPr lang="en-US" smtClean="0"/>
              <a:t>Now we’re going to look at the supply or capacity side.  Whenever a lane is removed from service, there is a reduction in capacity.  Additionally, because of reduced speeds, capacity is often lost in work zones even when all lanes are open.  There are a number of techniques that can be used to maintain and augment capacity through the work zone:</a:t>
            </a:r>
          </a:p>
          <a:p>
            <a:pPr>
              <a:buFontTx/>
              <a:buChar char="•"/>
            </a:pPr>
            <a:r>
              <a:rPr lang="en-US" smtClean="0"/>
              <a:t>Shoulders are often converted to travel lanes.  In some cases, substantial construction is needed (width, pavement structure, slope, superelevation, rumble strips).</a:t>
            </a:r>
          </a:p>
          <a:p>
            <a:pPr>
              <a:buFontTx/>
              <a:buChar char="•"/>
            </a:pPr>
            <a:r>
              <a:rPr lang="en-US" smtClean="0"/>
              <a:t>Diversions (runarounds) are offline temporary roadways that provide nearly equal capacity.</a:t>
            </a:r>
          </a:p>
          <a:p>
            <a:pPr>
              <a:buFontTx/>
              <a:buChar char="•"/>
            </a:pPr>
            <a:r>
              <a:rPr lang="en-US" smtClean="0"/>
              <a:t>For multi-lane facilities with pronounced directional traffic patterns, one of the lanes many serve different directions at different times of the time.</a:t>
            </a:r>
          </a:p>
          <a:p>
            <a:pPr>
              <a:buFontTx/>
              <a:buChar char="•"/>
            </a:pPr>
            <a:r>
              <a:rPr lang="en-US" smtClean="0"/>
              <a:t>There is a lot of experience with upgrading the geometry and traffic control on routes parallel to the work zone.</a:t>
            </a:r>
          </a:p>
          <a:p>
            <a:pPr>
              <a:buFontTx/>
              <a:buChar char="•"/>
            </a:pPr>
            <a:r>
              <a:rPr lang="en-US" smtClean="0"/>
              <a:t>Work zones provide distractions that divert drivers attention and sometimes cause them to slow down.  Some states install visual barriers or “gawk screens” to prevent distraction and improve capacity in the process.   </a:t>
            </a:r>
          </a:p>
          <a:p>
            <a:r>
              <a:rPr lang="en-US" b="1" smtClean="0"/>
              <a:t>Suggested Questions: </a:t>
            </a:r>
            <a:r>
              <a:rPr lang="en-US" smtClean="0"/>
              <a:t>None.</a:t>
            </a:r>
          </a:p>
          <a:p>
            <a:r>
              <a:rPr lang="en-US" b="1" smtClean="0"/>
              <a:t>Additional Information: </a:t>
            </a:r>
            <a:r>
              <a:rPr lang="en-US" smtClean="0"/>
              <a:t>Photo obtained from www.centrevillede.info.</a:t>
            </a:r>
          </a:p>
          <a:p>
            <a:r>
              <a:rPr lang="en-US" b="1" smtClean="0"/>
              <a:t>Possible Problems: </a:t>
            </a:r>
            <a:r>
              <a:rPr lang="en-US" smtClean="0"/>
              <a:t>None.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80899" name="Rectangle 3"/>
          <p:cNvSpPr>
            <a:spLocks noGrp="1" noChangeArrowheads="1"/>
          </p:cNvSpPr>
          <p:nvPr>
            <p:ph type="dt" sz="quarter" idx="1"/>
          </p:nvPr>
        </p:nvSpPr>
        <p:spPr>
          <a:noFill/>
        </p:spPr>
        <p:txBody>
          <a:bodyPr/>
          <a:lstStyle/>
          <a:p>
            <a:r>
              <a:rPr lang="en-US" smtClean="0"/>
              <a:t>Safety Considerations</a:t>
            </a:r>
          </a:p>
        </p:txBody>
      </p:sp>
      <p:sp>
        <p:nvSpPr>
          <p:cNvPr id="80900" name="Rectangle 7"/>
          <p:cNvSpPr>
            <a:spLocks noGrp="1" noChangeArrowheads="1"/>
          </p:cNvSpPr>
          <p:nvPr>
            <p:ph type="sldNum" sz="quarter" idx="5"/>
          </p:nvPr>
        </p:nvSpPr>
        <p:spPr>
          <a:noFill/>
        </p:spPr>
        <p:txBody>
          <a:bodyPr/>
          <a:lstStyle/>
          <a:p>
            <a:r>
              <a:rPr lang="en-US" smtClean="0"/>
              <a:t>3-</a:t>
            </a:r>
            <a:fld id="{AED4D342-5D9C-4720-9960-2D0CB657A8C2}" type="slidenum">
              <a:rPr lang="en-US" smtClean="0"/>
              <a:pPr/>
              <a:t>33</a:t>
            </a:fld>
            <a:endParaRPr lang="en-US" smtClean="0"/>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r>
              <a:rPr lang="en-US" b="1" dirty="0" smtClean="0"/>
              <a:t>Key Message:</a:t>
            </a:r>
            <a:r>
              <a:rPr lang="en-US" dirty="0" smtClean="0"/>
              <a:t> Example of capacity management</a:t>
            </a:r>
          </a:p>
          <a:p>
            <a:r>
              <a:rPr lang="en-US" b="1" dirty="0" smtClean="0"/>
              <a:t>Est. Presentation Time: </a:t>
            </a:r>
            <a:r>
              <a:rPr lang="en-US" dirty="0" smtClean="0"/>
              <a:t>One minute.</a:t>
            </a:r>
            <a:endParaRPr lang="en-US" b="1" dirty="0" smtClean="0"/>
          </a:p>
          <a:p>
            <a:r>
              <a:rPr lang="en-US" b="1" dirty="0" smtClean="0"/>
              <a:t>Explanation of Cues/Builds: </a:t>
            </a:r>
            <a:r>
              <a:rPr lang="en-US" dirty="0" smtClean="0"/>
              <a:t>None.</a:t>
            </a:r>
          </a:p>
          <a:p>
            <a:r>
              <a:rPr lang="en-US" b="1" dirty="0" smtClean="0"/>
              <a:t>Suggested Comments:  </a:t>
            </a:r>
            <a:r>
              <a:rPr lang="en-US" dirty="0" smtClean="0"/>
              <a:t>This is an example of a moveable barrier being used to implement a reversible lane. This is two-way traffic on one directional roadway.  By using part of the shoulders as travel lanes, five lanes have been created on a directional roadway with four permanent lanes.  The barrier that separates directional travel is moved twice a day to allow three lanes in the heavy direction of flow. </a:t>
            </a:r>
          </a:p>
          <a:p>
            <a:r>
              <a:rPr lang="en-US" b="1" dirty="0" smtClean="0"/>
              <a:t>Suggested Questions: </a:t>
            </a:r>
            <a:r>
              <a:rPr lang="en-US" dirty="0" smtClean="0"/>
              <a:t>None.</a:t>
            </a:r>
          </a:p>
          <a:p>
            <a:r>
              <a:rPr lang="en-US" b="1" dirty="0" smtClean="0"/>
              <a:t>Additional Information: </a:t>
            </a:r>
            <a:r>
              <a:rPr lang="en-US" dirty="0" smtClean="0"/>
              <a:t>Photo obtained from Barrier Systems Inc.</a:t>
            </a:r>
          </a:p>
          <a:p>
            <a:r>
              <a:rPr lang="en-US" b="1" dirty="0" smtClean="0"/>
              <a:t>Possible Problems: </a:t>
            </a:r>
            <a:r>
              <a:rPr lang="en-US" dirty="0" smtClean="0"/>
              <a:t>None.</a:t>
            </a:r>
          </a:p>
          <a:p>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950A875-9CD1-4718-86BD-960E14A27E1E}" type="slidenum">
              <a:rPr lang="en-US" smtClean="0"/>
              <a:pPr/>
              <a:t>34</a:t>
            </a:fld>
            <a:endParaRPr lang="en-US" smtClean="0"/>
          </a:p>
        </p:txBody>
      </p:sp>
      <p:sp>
        <p:nvSpPr>
          <p:cNvPr id="81923" name="Rectangle 2"/>
          <p:cNvSpPr>
            <a:spLocks noGrp="1" noRot="1" noChangeAspect="1" noChangeArrowheads="1" noTextEdit="1"/>
          </p:cNvSpPr>
          <p:nvPr>
            <p:ph type="sldImg"/>
          </p:nvPr>
        </p:nvSpPr>
        <p:spPr>
          <a:xfrm>
            <a:off x="1258888" y="720725"/>
            <a:ext cx="4800600" cy="3600450"/>
          </a:xfrm>
          <a:ln/>
        </p:spPr>
      </p:sp>
      <p:sp>
        <p:nvSpPr>
          <p:cNvPr id="81924" name="Rectangle 3"/>
          <p:cNvSpPr>
            <a:spLocks noGrp="1" noChangeArrowheads="1"/>
          </p:cNvSpPr>
          <p:nvPr>
            <p:ph type="body" idx="1"/>
          </p:nvPr>
        </p:nvSpPr>
        <p:spPr>
          <a:xfrm>
            <a:off x="731838" y="4559300"/>
            <a:ext cx="5851525" cy="4321175"/>
          </a:xfrm>
          <a:noFill/>
          <a:ln/>
        </p:spPr>
        <p:txBody>
          <a:bodyPr/>
          <a:lstStyle/>
          <a:p>
            <a:pPr eaLnBrk="1" hangingPunct="1"/>
            <a:r>
              <a:rPr lang="en-US" smtClean="0"/>
              <a:t>Use of black paint to cover inappropriate pavement markings is not currently allowed per IDOT specs; should this be revisited?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US" smtClean="0"/>
              <a:t>Advanced Work Zone Design and Management</a:t>
            </a:r>
          </a:p>
          <a:p>
            <a:endParaRPr lang="en-US" smtClean="0"/>
          </a:p>
          <a:p>
            <a:endParaRPr lang="en-US" smtClean="0"/>
          </a:p>
        </p:txBody>
      </p:sp>
      <p:sp>
        <p:nvSpPr>
          <p:cNvPr id="82947" name="Rectangle 3"/>
          <p:cNvSpPr>
            <a:spLocks noGrp="1" noChangeArrowheads="1"/>
          </p:cNvSpPr>
          <p:nvPr>
            <p:ph type="dt" sz="quarter" idx="1"/>
          </p:nvPr>
        </p:nvSpPr>
        <p:spPr>
          <a:noFill/>
        </p:spPr>
        <p:txBody>
          <a:bodyPr/>
          <a:lstStyle/>
          <a:p>
            <a:r>
              <a:rPr lang="en-US" smtClean="0"/>
              <a:t>Safety Considerations</a:t>
            </a:r>
          </a:p>
        </p:txBody>
      </p:sp>
      <p:sp>
        <p:nvSpPr>
          <p:cNvPr id="82948" name="Rectangle 7"/>
          <p:cNvSpPr>
            <a:spLocks noGrp="1" noChangeArrowheads="1"/>
          </p:cNvSpPr>
          <p:nvPr>
            <p:ph type="sldNum" sz="quarter" idx="5"/>
          </p:nvPr>
        </p:nvSpPr>
        <p:spPr>
          <a:noFill/>
        </p:spPr>
        <p:txBody>
          <a:bodyPr/>
          <a:lstStyle/>
          <a:p>
            <a:r>
              <a:rPr lang="en-US" smtClean="0"/>
              <a:t>3-</a:t>
            </a:r>
            <a:fld id="{5EB7F622-50E0-4C45-8A79-EEEC4A668180}" type="slidenum">
              <a:rPr lang="en-US" smtClean="0"/>
              <a:pPr/>
              <a:t>35</a:t>
            </a:fld>
            <a:endParaRPr lang="en-US" smtClean="0"/>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r>
              <a:rPr lang="en-US" b="1" smtClean="0"/>
              <a:t>Key Message: </a:t>
            </a:r>
            <a:r>
              <a:rPr lang="en-US" smtClean="0"/>
              <a:t>Non-highway modes can offset the loss of highway capacity.</a:t>
            </a:r>
          </a:p>
          <a:p>
            <a:r>
              <a:rPr lang="en-US" b="1" smtClean="0"/>
              <a:t>Est. Presentation Time: </a:t>
            </a:r>
            <a:r>
              <a:rPr lang="en-US" smtClean="0"/>
              <a:t>One minute.</a:t>
            </a:r>
            <a:endParaRPr lang="en-US" b="1" smtClean="0"/>
          </a:p>
          <a:p>
            <a:r>
              <a:rPr lang="en-US" b="1" smtClean="0"/>
              <a:t>Explanation of Cues/Builds: </a:t>
            </a:r>
            <a:r>
              <a:rPr lang="en-US" smtClean="0"/>
              <a:t>None.</a:t>
            </a:r>
          </a:p>
          <a:p>
            <a:r>
              <a:rPr lang="en-US" b="1" smtClean="0"/>
              <a:t>Suggested Comments: </a:t>
            </a:r>
            <a:r>
              <a:rPr lang="en-US" smtClean="0"/>
              <a:t>Other modes can also be drawn on to compensate for losses in highway capacity.  Shifting travel to transit and commuter rail removes vehicles from the highway network.  Supplemental transit service (additional bus and trains) is often provided as part of major project.  There are a number of motivating factors to change mode.  Passing through the work zone is a disincentive to use the same mode and route. Incentives may include reduced or free fares, free parking at transit stations and employer-based programs.  </a:t>
            </a:r>
          </a:p>
          <a:p>
            <a:r>
              <a:rPr lang="en-US" b="1" smtClean="0"/>
              <a:t>Additional Information: </a:t>
            </a:r>
            <a:r>
              <a:rPr lang="en-US" smtClean="0"/>
              <a:t>None.</a:t>
            </a:r>
          </a:p>
          <a:p>
            <a:r>
              <a:rPr lang="en-US" b="1" smtClean="0"/>
              <a:t>Possible Problems: </a:t>
            </a:r>
            <a:r>
              <a:rPr lang="en-US" smtClean="0"/>
              <a:t>None.</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1477746-4D4D-4AD0-B60E-C4C28B896ED2}" type="slidenum">
              <a:rPr lang="en-US" smtClean="0"/>
              <a:pPr/>
              <a:t>38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z="1100" smtClean="0"/>
              <a:t>ALL USERS: Motorists, Bicyclists, Pedestrians (incl. Persons w/ Disabilities per ADA)</a:t>
            </a:r>
          </a:p>
          <a:p>
            <a:pPr eaLnBrk="1" hangingPunct="1"/>
            <a:endParaRPr lang="en-US" sz="1100" smtClean="0"/>
          </a:p>
          <a:p>
            <a:pPr eaLnBrk="1" hangingPunct="1"/>
            <a:r>
              <a:rPr lang="en-US" sz="1100" smtClean="0"/>
              <a:t>MUTCD: “It must be recognized that pedestrians are reluctant to retrace their steps to a prior intersection for a crossing or to add distance or out-of-the-way travel to a destination.”</a:t>
            </a:r>
          </a:p>
          <a:p>
            <a:pPr eaLnBrk="1" hangingPunct="1"/>
            <a:endParaRPr lang="en-US"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US" smtClean="0"/>
              <a:t>Advanced Work Zone Design and Management</a:t>
            </a:r>
          </a:p>
        </p:txBody>
      </p:sp>
      <p:sp>
        <p:nvSpPr>
          <p:cNvPr id="59395" name="Rectangle 3"/>
          <p:cNvSpPr>
            <a:spLocks noGrp="1" noChangeArrowheads="1"/>
          </p:cNvSpPr>
          <p:nvPr>
            <p:ph type="dt" sz="quarter" idx="1"/>
          </p:nvPr>
        </p:nvSpPr>
        <p:spPr>
          <a:noFill/>
        </p:spPr>
        <p:txBody>
          <a:bodyPr/>
          <a:lstStyle/>
          <a:p>
            <a:r>
              <a:rPr lang="en-US" smtClean="0"/>
              <a:t>Transportation Management Strategies and Plans</a:t>
            </a:r>
          </a:p>
        </p:txBody>
      </p:sp>
      <p:sp>
        <p:nvSpPr>
          <p:cNvPr id="59396" name="Rectangle 7"/>
          <p:cNvSpPr>
            <a:spLocks noGrp="1" noChangeArrowheads="1"/>
          </p:cNvSpPr>
          <p:nvPr>
            <p:ph type="sldNum" sz="quarter" idx="5"/>
          </p:nvPr>
        </p:nvSpPr>
        <p:spPr>
          <a:noFill/>
        </p:spPr>
        <p:txBody>
          <a:bodyPr/>
          <a:lstStyle/>
          <a:p>
            <a:r>
              <a:rPr lang="en-US" smtClean="0"/>
              <a:t>8-</a:t>
            </a:r>
            <a:fld id="{2F75E0AF-0EC4-4075-B829-97CB75F0B80E}" type="slidenum">
              <a:rPr lang="en-US" smtClean="0"/>
              <a:pPr/>
              <a:t>8</a:t>
            </a:fld>
            <a:endParaRPr lang="en-US"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r>
              <a:rPr lang="en-US" b="1" smtClean="0"/>
              <a:t>Key Message: Full</a:t>
            </a:r>
            <a:r>
              <a:rPr lang="en-US" smtClean="0"/>
              <a:t> road closures are becoming a popular transportation management strategy.</a:t>
            </a:r>
          </a:p>
          <a:p>
            <a:r>
              <a:rPr lang="en-US" b="1" smtClean="0"/>
              <a:t>Estimated Presentation Time:</a:t>
            </a:r>
          </a:p>
          <a:p>
            <a:r>
              <a:rPr lang="en-US" b="1" smtClean="0"/>
              <a:t>Explanation of Cues/Builds:</a:t>
            </a:r>
          </a:p>
          <a:p>
            <a:r>
              <a:rPr lang="en-US" b="1" smtClean="0"/>
              <a:t>Suggested Comments: </a:t>
            </a:r>
            <a:r>
              <a:rPr lang="en-US" smtClean="0"/>
              <a:t>When work under traffic first became necessary, it was common to close the road and complete work in the closed roadway section. However as traffic volumes increased and work under traffic became necessary on the Interstate system, closing the road was rarely used. Lane closures on high speed roadways put the workers and moving traffic very close. Working in one or two lanes at a time also slows the progress of work. Recently in an attempt to shorten the duration of work zones, agencies have closed major urban routes and done work on a full-time basis while the road was closed. Experience with full road closures has been very good and has reduced the time a road is affected by reconstruction. Some of the various types of closures are shown here.</a:t>
            </a:r>
          </a:p>
          <a:p>
            <a:r>
              <a:rPr lang="en-US" b="1" smtClean="0"/>
              <a:t>Suggested Questions:</a:t>
            </a:r>
          </a:p>
          <a:p>
            <a:r>
              <a:rPr lang="en-US" b="1" smtClean="0"/>
              <a:t>Additional Information:</a:t>
            </a:r>
          </a:p>
          <a:p>
            <a:r>
              <a:rPr lang="en-US" b="1" smtClean="0"/>
              <a:t>Possible Problems: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smtClean="0"/>
              <a:t>Advanced Work Zone Design and Management</a:t>
            </a:r>
          </a:p>
        </p:txBody>
      </p:sp>
      <p:sp>
        <p:nvSpPr>
          <p:cNvPr id="62467" name="Rectangle 3"/>
          <p:cNvSpPr>
            <a:spLocks noGrp="1" noChangeArrowheads="1"/>
          </p:cNvSpPr>
          <p:nvPr>
            <p:ph type="dt" sz="quarter" idx="1"/>
          </p:nvPr>
        </p:nvSpPr>
        <p:spPr>
          <a:noFill/>
        </p:spPr>
        <p:txBody>
          <a:bodyPr/>
          <a:lstStyle/>
          <a:p>
            <a:r>
              <a:rPr lang="en-US" smtClean="0"/>
              <a:t>Transportation Management Strategies and Plans</a:t>
            </a:r>
          </a:p>
        </p:txBody>
      </p:sp>
      <p:sp>
        <p:nvSpPr>
          <p:cNvPr id="62468" name="Rectangle 7"/>
          <p:cNvSpPr>
            <a:spLocks noGrp="1" noChangeArrowheads="1"/>
          </p:cNvSpPr>
          <p:nvPr>
            <p:ph type="sldNum" sz="quarter" idx="5"/>
          </p:nvPr>
        </p:nvSpPr>
        <p:spPr>
          <a:noFill/>
        </p:spPr>
        <p:txBody>
          <a:bodyPr/>
          <a:lstStyle/>
          <a:p>
            <a:r>
              <a:rPr lang="en-US" smtClean="0"/>
              <a:t>8-</a:t>
            </a:r>
            <a:fld id="{C67C8D3B-227D-4DF2-A984-0598F0CC9F0D}" type="slidenum">
              <a:rPr lang="en-US" smtClean="0"/>
              <a:pPr/>
              <a:t>9</a:t>
            </a:fld>
            <a:endParaRPr lang="en-US" smtClean="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r>
              <a:rPr lang="en-US" b="1" smtClean="0"/>
              <a:t>Key Message: </a:t>
            </a:r>
            <a:r>
              <a:rPr lang="en-US" smtClean="0"/>
              <a:t>Road closures have resulted in large reductions in project duration.</a:t>
            </a:r>
          </a:p>
          <a:p>
            <a:r>
              <a:rPr lang="en-US" b="1" smtClean="0"/>
              <a:t>Estimated Presentation Time: </a:t>
            </a:r>
            <a:r>
              <a:rPr lang="en-US" smtClean="0"/>
              <a:t>1 minute</a:t>
            </a:r>
            <a:endParaRPr lang="en-US" b="1" smtClean="0"/>
          </a:p>
          <a:p>
            <a:r>
              <a:rPr lang="en-US" b="1" smtClean="0"/>
              <a:t>Explanation of Cues/Builds:</a:t>
            </a:r>
          </a:p>
          <a:p>
            <a:r>
              <a:rPr lang="en-US" b="1" smtClean="0"/>
              <a:t>Suggested Comments: </a:t>
            </a:r>
            <a:r>
              <a:rPr lang="en-US" smtClean="0"/>
              <a:t>Six case studies of full road closures revealed at least a 60% reduction in the project duration. For I-65 in Kentucky the work was accomplished in two weekends which translated into an amazing 95% reduction in the project duration! </a:t>
            </a:r>
          </a:p>
          <a:p>
            <a:r>
              <a:rPr lang="en-US" b="1" smtClean="0"/>
              <a:t>Suggested Questions:</a:t>
            </a:r>
          </a:p>
          <a:p>
            <a:r>
              <a:rPr lang="en-US" b="1" smtClean="0"/>
              <a:t>Additional Information:</a:t>
            </a:r>
          </a:p>
          <a:p>
            <a:r>
              <a:rPr lang="en-US" b="1" smtClean="0"/>
              <a:t>Possible Problems:</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656C312-5478-478B-B346-7C67432CBF64}" type="slidenum">
              <a:rPr lang="en-US" smtClean="0"/>
              <a:pPr/>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8442D64-34AE-44C5-9C55-991F03066C14}" type="slidenum">
              <a:rPr lang="en-US" smtClean="0"/>
              <a:pPr/>
              <a:t>11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z="1100" smtClean="0"/>
              <a:t>This work zone type closes off one or more normal traffic lanes. Capacity and delay analyses may be required to determine whether serious congestion will result from lane closures. In some cases, use of the shoulder or median area as a temporary lane will help mitigate the problems arising from the loss in capacity. Upgrading or replacement of existing pavement or shoulder, or placement of temporary pavement may be necessary.</a:t>
            </a:r>
          </a:p>
          <a:p>
            <a:pPr eaLnBrk="1" hangingPunct="1"/>
            <a:endParaRPr lang="en-US" sz="11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17EFEF5-8F03-44A1-9602-7C3E2246FE6F}" type="slidenum">
              <a:rPr lang="en-US" smtClean="0"/>
              <a:pPr/>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z="1100" smtClean="0"/>
              <a:t>AKA Shared Right-of-Way. This work zone type involves utilizing one lane for both directions of traffic. This work zone type is typically only used on bridges or small, short-term projects. Flaggers or traffic signals are normally used to coordinate the two directions of traffic.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7D00FCB-E72E-4419-9B41-429C5F5062E1}" type="slidenum">
              <a:rPr lang="en-US" smtClean="0"/>
              <a:pPr/>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z="1100" smtClean="0"/>
              <a:t>This work zone involves the total closure of the roadway (one or both directions) where work is being performed and the traffic is rerouted to a temporary roadway constructed within the highway right-of-way. This application may require the acquisition of a temporary easement and usually requires extensive preparation of the temporary roadway. Generally, temporary runarounds are designed for a posted speed reduction of no more than 5 mph to 15 mph below the existing posted speed of the route. Chapter 55 discusses the minimum geometric design criteria for runarounds.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3208B3-F53B-4CB2-8AB3-2582022ECD3E}"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100" smtClean="0"/>
              <a:t>This work zone type involves stopping all traffic in one or both directions for a relatively short period to allow the work to proceed. After a specific time, depending on traffic volumes, the roadway is re-opened and all vehicles can travel through the area. This application is normally only appropriate on low-volume roadways or during periods where there are very low volumes (e.g., Sunday morning, nighttime).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grpSp>
      </p:grpSp>
      <p:sp>
        <p:nvSpPr>
          <p:cNvPr id="768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atin typeface="Arial Black" pitchFamily="34" charset="0"/>
              </a:defRPr>
            </a:lvl1pPr>
          </a:lstStyle>
          <a:p>
            <a:pPr>
              <a:defRPr/>
            </a:pPr>
            <a:fld id="{D7EF5D45-F555-4C1D-9852-4C10A91075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332D7CA-3C0B-4199-85D3-BA2456A5F9C5}"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29C294-DE26-47C3-A840-0F5496AA4C4B}"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F7A9671-7B03-48F4-B2B8-3C5C2864DAAD}"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a:xfrm>
            <a:off x="2917825" y="6381750"/>
            <a:ext cx="3436938" cy="476250"/>
          </a:xfrm>
        </p:spPr>
        <p:txBody>
          <a:bodyPr/>
          <a:lstStyle>
            <a:lvl1pPr>
              <a:defRPr/>
            </a:lvl1pPr>
          </a:lstStyle>
          <a:p>
            <a:pPr>
              <a:defRPr/>
            </a:pPr>
            <a:r>
              <a:rPr lang="en-US"/>
              <a:t>WZ Safety &amp; Mobility Issues &amp; Mitigation</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92C6558-B314-40A6-9C9E-0C2FCA57E1B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2917825" y="6381750"/>
            <a:ext cx="3436938" cy="476250"/>
          </a:xfrm>
        </p:spPr>
        <p:txBody>
          <a:bodyPr/>
          <a:lstStyle>
            <a:lvl1pPr>
              <a:defRPr/>
            </a:lvl1pPr>
          </a:lstStyle>
          <a:p>
            <a:pPr>
              <a:defRPr/>
            </a:pPr>
            <a:r>
              <a:rPr lang="en-US"/>
              <a:t>WZ Safety &amp; Mobility Issues &amp; Mitigation</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C99AEB6-47C8-432D-A228-8C62833FBA5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1BCAEBA-706D-47C0-926E-B0BA04878412}"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1E4AC31-0BEE-42B6-A6F3-48D24FBF8A53}"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C51B3F-A7F9-4C03-9246-E3863CA3B4FE}"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E1F210F-F91E-4E27-A14E-FB6BFFD14C67}"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043ECEC-C0F9-474C-9E0D-2CFDC25300D7}"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B3D04B0-5684-42D7-8EB9-F0A2E602A609}"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610F638-7BC2-415F-858D-6D00EC5B297F}"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0C0E0C1-4D99-4FB4-ABCE-EBBB27201854}"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22603B1-0672-4531-BCB3-E735956BF5CA}" type="slidenum">
              <a:rPr lang="en-US"/>
              <a:pPr>
                <a:defRPr/>
              </a:pPr>
              <a:t>‹#›</a:t>
            </a:fld>
            <a:endParaRPr lang="en-US" dirty="0"/>
          </a:p>
        </p:txBody>
      </p:sp>
      <p:grpSp>
        <p:nvGrpSpPr>
          <p:cNvPr id="3076" name="Group 4"/>
          <p:cNvGrpSpPr>
            <a:grpSpLocks/>
          </p:cNvGrpSpPr>
          <p:nvPr/>
        </p:nvGrpSpPr>
        <p:grpSpPr bwMode="auto">
          <a:xfrm>
            <a:off x="0" y="0"/>
            <a:ext cx="9144000" cy="546100"/>
            <a:chOff x="0" y="0"/>
            <a:chExt cx="5760" cy="344"/>
          </a:xfrm>
        </p:grpSpPr>
        <p:sp>
          <p:nvSpPr>
            <p:cNvPr id="757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757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757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757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757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757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757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757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757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48"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50" r:id="rId13"/>
    <p:sldLayoutId id="2147483851" r:id="rId14"/>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w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w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w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wm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smtClean="0">
                <a:solidFill>
                  <a:schemeClr val="bg1"/>
                </a:solidFill>
              </a:rPr>
              <a:t>Work Zone Impact Strategies</a:t>
            </a:r>
          </a:p>
        </p:txBody>
      </p:sp>
      <p:sp>
        <p:nvSpPr>
          <p:cNvPr id="8195" name="Rectangle 3"/>
          <p:cNvSpPr>
            <a:spLocks noGrp="1" noChangeArrowheads="1"/>
          </p:cNvSpPr>
          <p:nvPr>
            <p:ph type="subTitle" idx="1"/>
          </p:nvPr>
        </p:nvSpPr>
        <p:spPr/>
        <p:txBody>
          <a:bodyPr/>
          <a:lstStyle/>
          <a:p>
            <a:pPr eaLnBrk="1" hangingPunct="1"/>
            <a:r>
              <a:rPr lang="en-US" sz="3200" smtClean="0">
                <a:solidFill>
                  <a:schemeClr val="hlink"/>
                </a:solidFill>
                <a:latin typeface="Times New Roman" pitchFamily="18" charset="0"/>
              </a:rPr>
              <a:t>	Module 7</a:t>
            </a:r>
          </a:p>
          <a:p>
            <a:pPr eaLnBrk="1" hangingPunct="1"/>
            <a:endParaRPr lang="en-US" dirty="0" smtClean="0"/>
          </a:p>
        </p:txBody>
      </p:sp>
      <p:pic>
        <p:nvPicPr>
          <p:cNvPr id="8196" name="Picture 2" descr="FHWA bkgd revised"/>
          <p:cNvPicPr>
            <a:picLocks noChangeAspect="1" noChangeArrowheads="1"/>
          </p:cNvPicPr>
          <p:nvPr/>
        </p:nvPicPr>
        <p:blipFill>
          <a:blip r:embed="rId2" cstate="print"/>
          <a:srcRect r="81400" b="7539"/>
          <a:stretch>
            <a:fillRect/>
          </a:stretch>
        </p:blipFill>
        <p:spPr bwMode="auto">
          <a:xfrm>
            <a:off x="0" y="0"/>
            <a:ext cx="1720850" cy="6858000"/>
          </a:xfrm>
          <a:prstGeom prst="rect">
            <a:avLst/>
          </a:prstGeom>
          <a:noFill/>
          <a:ln w="9525">
            <a:noFill/>
            <a:miter lim="800000"/>
            <a:headEnd/>
            <a:tailEnd/>
          </a:ln>
        </p:spPr>
      </p:pic>
      <p:pic>
        <p:nvPicPr>
          <p:cNvPr id="8197" name="Picture 6" descr="C:\Documents and Settings\ken.wood\Local Settings\Temporary Internet Files\Content.Outlook\LYT149J9\fhwalogo.gif"/>
          <p:cNvPicPr>
            <a:picLocks noChangeAspect="1" noChangeArrowheads="1"/>
          </p:cNvPicPr>
          <p:nvPr/>
        </p:nvPicPr>
        <p:blipFill>
          <a:blip r:embed="rId3" cstate="print"/>
          <a:srcRect/>
          <a:stretch>
            <a:fillRect/>
          </a:stretch>
        </p:blipFill>
        <p:spPr bwMode="auto">
          <a:xfrm>
            <a:off x="7515225" y="6305550"/>
            <a:ext cx="162877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Phasing/staging</a:t>
            </a:r>
          </a:p>
        </p:txBody>
      </p:sp>
      <p:sp>
        <p:nvSpPr>
          <p:cNvPr id="19459" name="Rectangle 3"/>
          <p:cNvSpPr>
            <a:spLocks noGrp="1" noChangeArrowheads="1"/>
          </p:cNvSpPr>
          <p:nvPr>
            <p:ph idx="1"/>
          </p:nvPr>
        </p:nvSpPr>
        <p:spPr/>
        <p:txBody>
          <a:bodyPr/>
          <a:lstStyle/>
          <a:p>
            <a:pPr eaLnBrk="1" hangingPunct="1">
              <a:spcBef>
                <a:spcPct val="75000"/>
              </a:spcBef>
            </a:pPr>
            <a:r>
              <a:rPr lang="en-US" smtClean="0"/>
              <a:t>By Halves/Sides</a:t>
            </a:r>
          </a:p>
          <a:p>
            <a:pPr eaLnBrk="1" hangingPunct="1">
              <a:spcBef>
                <a:spcPct val="75000"/>
              </a:spcBef>
            </a:pPr>
            <a:r>
              <a:rPr lang="en-US" smtClean="0"/>
              <a:t>Adjacent/Parallel</a:t>
            </a:r>
          </a:p>
          <a:p>
            <a:pPr eaLnBrk="1" hangingPunct="1">
              <a:spcBef>
                <a:spcPct val="75000"/>
              </a:spcBef>
            </a:pPr>
            <a:r>
              <a:rPr lang="en-US" smtClean="0"/>
              <a:t>Serial/Segmental</a:t>
            </a:r>
          </a:p>
          <a:p>
            <a:pPr eaLnBrk="1" hangingPunct="1">
              <a:spcBef>
                <a:spcPct val="75000"/>
              </a:spcBef>
            </a:pPr>
            <a:r>
              <a:rPr lang="en-US" smtClean="0"/>
              <a:t>Closure/Detour</a:t>
            </a:r>
          </a:p>
          <a:p>
            <a:pPr eaLnBrk="1" hangingPunct="1">
              <a:spcBef>
                <a:spcPct val="75000"/>
              </a:spcBef>
            </a:pPr>
            <a:r>
              <a:rPr lang="en-US" smtClean="0"/>
              <a:t>Combinations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Applications</a:t>
            </a:r>
          </a:p>
        </p:txBody>
      </p:sp>
      <p:sp>
        <p:nvSpPr>
          <p:cNvPr id="20483" name="Rectangle 3"/>
          <p:cNvSpPr>
            <a:spLocks noGrp="1" noChangeArrowheads="1"/>
          </p:cNvSpPr>
          <p:nvPr>
            <p:ph type="body" sz="half" idx="1"/>
          </p:nvPr>
        </p:nvSpPr>
        <p:spPr>
          <a:xfrm>
            <a:off x="457200" y="1600200"/>
            <a:ext cx="8229600" cy="1327150"/>
          </a:xfrm>
        </p:spPr>
        <p:txBody>
          <a:bodyPr/>
          <a:lstStyle/>
          <a:p>
            <a:pPr marL="571500" indent="-571500" eaLnBrk="1" hangingPunct="1">
              <a:spcBef>
                <a:spcPct val="0"/>
              </a:spcBef>
              <a:buFontTx/>
              <a:buBlip>
                <a:blip r:embed="rId3"/>
              </a:buBlip>
            </a:pPr>
            <a:r>
              <a:rPr lang="en-US" smtClean="0"/>
              <a:t>Lane Closure</a:t>
            </a:r>
          </a:p>
        </p:txBody>
      </p:sp>
      <p:pic>
        <p:nvPicPr>
          <p:cNvPr id="20484" name="Picture 5"/>
          <p:cNvPicPr>
            <a:picLocks noChangeAspect="1" noChangeArrowheads="1"/>
          </p:cNvPicPr>
          <p:nvPr/>
        </p:nvPicPr>
        <p:blipFill>
          <a:blip r:embed="rId4" cstate="print"/>
          <a:srcRect/>
          <a:stretch>
            <a:fillRect/>
          </a:stretch>
        </p:blipFill>
        <p:spPr bwMode="auto">
          <a:xfrm rot="-2700000">
            <a:off x="6397625" y="593725"/>
            <a:ext cx="2020888" cy="2020888"/>
          </a:xfrm>
          <a:prstGeom prst="rect">
            <a:avLst/>
          </a:prstGeom>
          <a:noFill/>
          <a:ln w="9525">
            <a:noFill/>
            <a:miter lim="800000"/>
            <a:headEnd/>
            <a:tailEnd/>
          </a:ln>
        </p:spPr>
      </p:pic>
      <p:pic>
        <p:nvPicPr>
          <p:cNvPr id="20485" name="Picture 6"/>
          <p:cNvPicPr>
            <a:picLocks noChangeAspect="1" noChangeArrowheads="1"/>
          </p:cNvPicPr>
          <p:nvPr/>
        </p:nvPicPr>
        <p:blipFill>
          <a:blip r:embed="rId5" cstate="print"/>
          <a:srcRect/>
          <a:stretch>
            <a:fillRect/>
          </a:stretch>
        </p:blipFill>
        <p:spPr bwMode="auto">
          <a:xfrm>
            <a:off x="0" y="2971800"/>
            <a:ext cx="914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Applications</a:t>
            </a:r>
          </a:p>
        </p:txBody>
      </p:sp>
      <p:sp>
        <p:nvSpPr>
          <p:cNvPr id="21507" name="Rectangle 3"/>
          <p:cNvSpPr>
            <a:spLocks noGrp="1" noChangeArrowheads="1"/>
          </p:cNvSpPr>
          <p:nvPr>
            <p:ph type="body" sz="half" idx="1"/>
          </p:nvPr>
        </p:nvSpPr>
        <p:spPr>
          <a:xfrm>
            <a:off x="457200" y="1600200"/>
            <a:ext cx="8229600" cy="1404938"/>
          </a:xfrm>
        </p:spPr>
        <p:txBody>
          <a:bodyPr/>
          <a:lstStyle/>
          <a:p>
            <a:pPr marL="571500" indent="-571500" eaLnBrk="1" hangingPunct="1">
              <a:spcBef>
                <a:spcPct val="0"/>
              </a:spcBef>
              <a:buFontTx/>
              <a:buBlip>
                <a:blip r:embed="rId3"/>
              </a:buBlip>
            </a:pPr>
            <a:r>
              <a:rPr lang="en-US" smtClean="0"/>
              <a:t>One-Lane/Two-Way Operation</a:t>
            </a:r>
          </a:p>
        </p:txBody>
      </p:sp>
      <p:pic>
        <p:nvPicPr>
          <p:cNvPr id="21508" name="Picture 5"/>
          <p:cNvPicPr>
            <a:picLocks noChangeAspect="1" noChangeArrowheads="1"/>
          </p:cNvPicPr>
          <p:nvPr/>
        </p:nvPicPr>
        <p:blipFill>
          <a:blip r:embed="rId4" cstate="print"/>
          <a:srcRect/>
          <a:stretch>
            <a:fillRect/>
          </a:stretch>
        </p:blipFill>
        <p:spPr bwMode="auto">
          <a:xfrm rot="-2700000">
            <a:off x="6961188" y="465138"/>
            <a:ext cx="1695450" cy="1695450"/>
          </a:xfrm>
          <a:prstGeom prst="rect">
            <a:avLst/>
          </a:prstGeom>
          <a:noFill/>
          <a:ln w="9525" algn="ctr">
            <a:noFill/>
            <a:miter lim="800000"/>
            <a:headEnd/>
            <a:tailEnd/>
          </a:ln>
        </p:spPr>
      </p:pic>
      <p:pic>
        <p:nvPicPr>
          <p:cNvPr id="21509" name="Picture 6"/>
          <p:cNvPicPr>
            <a:picLocks noChangeAspect="1" noChangeArrowheads="1"/>
          </p:cNvPicPr>
          <p:nvPr/>
        </p:nvPicPr>
        <p:blipFill>
          <a:blip r:embed="rId5" cstate="print"/>
          <a:srcRect/>
          <a:stretch>
            <a:fillRect/>
          </a:stretch>
        </p:blipFill>
        <p:spPr bwMode="auto">
          <a:xfrm>
            <a:off x="0" y="2438400"/>
            <a:ext cx="9144000" cy="376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Applications</a:t>
            </a:r>
          </a:p>
        </p:txBody>
      </p:sp>
      <p:sp>
        <p:nvSpPr>
          <p:cNvPr id="22531" name="Rectangle 3"/>
          <p:cNvSpPr>
            <a:spLocks noGrp="1" noChangeArrowheads="1"/>
          </p:cNvSpPr>
          <p:nvPr>
            <p:ph type="body" sz="half" idx="1"/>
          </p:nvPr>
        </p:nvSpPr>
        <p:spPr>
          <a:xfrm>
            <a:off x="457200" y="1600200"/>
            <a:ext cx="8229600" cy="1327150"/>
          </a:xfrm>
        </p:spPr>
        <p:txBody>
          <a:bodyPr/>
          <a:lstStyle/>
          <a:p>
            <a:pPr marL="571500" indent="-571500" eaLnBrk="1" hangingPunct="1">
              <a:spcBef>
                <a:spcPct val="0"/>
              </a:spcBef>
              <a:buFontTx/>
              <a:buBlip>
                <a:blip r:embed="rId3"/>
              </a:buBlip>
            </a:pPr>
            <a:r>
              <a:rPr lang="en-US" smtClean="0"/>
              <a:t>Runaround</a:t>
            </a:r>
          </a:p>
        </p:txBody>
      </p:sp>
      <p:pic>
        <p:nvPicPr>
          <p:cNvPr id="22532" name="Picture 5"/>
          <p:cNvPicPr>
            <a:picLocks noChangeAspect="1" noChangeArrowheads="1"/>
          </p:cNvPicPr>
          <p:nvPr/>
        </p:nvPicPr>
        <p:blipFill>
          <a:blip r:embed="rId4" cstate="print"/>
          <a:srcRect/>
          <a:stretch>
            <a:fillRect/>
          </a:stretch>
        </p:blipFill>
        <p:spPr bwMode="auto">
          <a:xfrm rot="-2700000">
            <a:off x="6397625" y="593725"/>
            <a:ext cx="1700213" cy="1660525"/>
          </a:xfrm>
          <a:prstGeom prst="rect">
            <a:avLst/>
          </a:prstGeom>
          <a:noFill/>
          <a:ln w="9525">
            <a:noFill/>
            <a:miter lim="800000"/>
            <a:headEnd/>
            <a:tailEnd/>
          </a:ln>
        </p:spPr>
      </p:pic>
      <p:pic>
        <p:nvPicPr>
          <p:cNvPr id="22533" name="Picture 6"/>
          <p:cNvPicPr>
            <a:picLocks noChangeAspect="1" noChangeArrowheads="1"/>
          </p:cNvPicPr>
          <p:nvPr/>
        </p:nvPicPr>
        <p:blipFill>
          <a:blip r:embed="rId5" cstate="print"/>
          <a:srcRect/>
          <a:stretch>
            <a:fillRect/>
          </a:stretch>
        </p:blipFill>
        <p:spPr bwMode="auto">
          <a:xfrm>
            <a:off x="0" y="2514600"/>
            <a:ext cx="9144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Applications</a:t>
            </a:r>
          </a:p>
        </p:txBody>
      </p:sp>
      <p:sp>
        <p:nvSpPr>
          <p:cNvPr id="23555" name="Rectangle 3"/>
          <p:cNvSpPr>
            <a:spLocks noGrp="1" noChangeArrowheads="1"/>
          </p:cNvSpPr>
          <p:nvPr>
            <p:ph type="body" sz="half" idx="1"/>
          </p:nvPr>
        </p:nvSpPr>
        <p:spPr>
          <a:xfrm>
            <a:off x="457200" y="1600200"/>
            <a:ext cx="8229600" cy="1169988"/>
          </a:xfrm>
        </p:spPr>
        <p:txBody>
          <a:bodyPr/>
          <a:lstStyle/>
          <a:p>
            <a:pPr marL="571500" indent="-571500" eaLnBrk="1" hangingPunct="1">
              <a:spcBef>
                <a:spcPct val="50000"/>
              </a:spcBef>
              <a:buFontTx/>
              <a:buBlip>
                <a:blip r:embed="rId3"/>
              </a:buBlip>
            </a:pPr>
            <a:r>
              <a:rPr lang="en-US" smtClean="0"/>
              <a:t>Intermittent Closure</a:t>
            </a:r>
          </a:p>
          <a:p>
            <a:pPr marL="571500" indent="-571500" eaLnBrk="1" hangingPunct="1">
              <a:spcBef>
                <a:spcPct val="0"/>
              </a:spcBef>
            </a:pPr>
            <a:endParaRPr lang="en-US" smtClean="0">
              <a:solidFill>
                <a:srgbClr val="FFFF00"/>
              </a:solidFill>
            </a:endParaRPr>
          </a:p>
        </p:txBody>
      </p:sp>
      <p:pic>
        <p:nvPicPr>
          <p:cNvPr id="23556" name="Picture 5"/>
          <p:cNvPicPr>
            <a:picLocks noChangeAspect="1" noChangeArrowheads="1"/>
          </p:cNvPicPr>
          <p:nvPr/>
        </p:nvPicPr>
        <p:blipFill>
          <a:blip r:embed="rId4" cstate="print"/>
          <a:srcRect/>
          <a:stretch>
            <a:fillRect/>
          </a:stretch>
        </p:blipFill>
        <p:spPr bwMode="auto">
          <a:xfrm rot="-2700000">
            <a:off x="6397625" y="593725"/>
            <a:ext cx="1984375" cy="1984375"/>
          </a:xfrm>
          <a:prstGeom prst="rect">
            <a:avLst/>
          </a:prstGeom>
          <a:noFill/>
          <a:ln w="9525">
            <a:noFill/>
            <a:miter lim="800000"/>
            <a:headEnd/>
            <a:tailEnd/>
          </a:ln>
        </p:spPr>
      </p:pic>
      <p:pic>
        <p:nvPicPr>
          <p:cNvPr id="23557" name="Picture 6"/>
          <p:cNvPicPr>
            <a:picLocks noChangeAspect="1" noChangeArrowheads="1"/>
          </p:cNvPicPr>
          <p:nvPr/>
        </p:nvPicPr>
        <p:blipFill>
          <a:blip r:embed="rId5" cstate="print"/>
          <a:srcRect/>
          <a:stretch>
            <a:fillRect/>
          </a:stretch>
        </p:blipFill>
        <p:spPr bwMode="auto">
          <a:xfrm>
            <a:off x="0" y="2819400"/>
            <a:ext cx="9144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Applications</a:t>
            </a:r>
          </a:p>
        </p:txBody>
      </p:sp>
      <p:sp>
        <p:nvSpPr>
          <p:cNvPr id="24579" name="Rectangle 3"/>
          <p:cNvSpPr>
            <a:spLocks noGrp="1" noChangeArrowheads="1"/>
          </p:cNvSpPr>
          <p:nvPr>
            <p:ph type="body" sz="half" idx="1"/>
          </p:nvPr>
        </p:nvSpPr>
        <p:spPr>
          <a:xfrm>
            <a:off x="457200" y="1600200"/>
            <a:ext cx="8229600" cy="1327150"/>
          </a:xfrm>
        </p:spPr>
        <p:txBody>
          <a:bodyPr/>
          <a:lstStyle/>
          <a:p>
            <a:pPr marL="571500" indent="-571500" eaLnBrk="1" hangingPunct="1">
              <a:spcBef>
                <a:spcPct val="0"/>
              </a:spcBef>
              <a:buFontTx/>
              <a:buBlip>
                <a:blip r:embed="rId3"/>
              </a:buBlip>
            </a:pPr>
            <a:r>
              <a:rPr lang="en-US" smtClean="0"/>
              <a:t>Use of Shoulder/Median</a:t>
            </a:r>
          </a:p>
        </p:txBody>
      </p:sp>
      <p:pic>
        <p:nvPicPr>
          <p:cNvPr id="24580" name="Picture 4"/>
          <p:cNvPicPr>
            <a:picLocks noChangeAspect="1" noChangeArrowheads="1"/>
          </p:cNvPicPr>
          <p:nvPr/>
        </p:nvPicPr>
        <p:blipFill>
          <a:blip r:embed="rId4" cstate="print"/>
          <a:srcRect/>
          <a:stretch>
            <a:fillRect/>
          </a:stretch>
        </p:blipFill>
        <p:spPr bwMode="auto">
          <a:xfrm>
            <a:off x="620713" y="2205038"/>
            <a:ext cx="7685087" cy="3762375"/>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rot="-2700000">
            <a:off x="6710363" y="447675"/>
            <a:ext cx="1425575" cy="142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Applications</a:t>
            </a:r>
          </a:p>
        </p:txBody>
      </p:sp>
      <p:sp>
        <p:nvSpPr>
          <p:cNvPr id="25603" name="Rectangle 3"/>
          <p:cNvSpPr>
            <a:spLocks noGrp="1" noChangeArrowheads="1"/>
          </p:cNvSpPr>
          <p:nvPr>
            <p:ph type="body" sz="half" idx="1"/>
          </p:nvPr>
        </p:nvSpPr>
        <p:spPr>
          <a:xfrm>
            <a:off x="457200" y="1600200"/>
            <a:ext cx="8229600" cy="1404938"/>
          </a:xfrm>
        </p:spPr>
        <p:txBody>
          <a:bodyPr/>
          <a:lstStyle/>
          <a:p>
            <a:pPr marL="571500" indent="-571500" eaLnBrk="1" hangingPunct="1">
              <a:spcBef>
                <a:spcPct val="0"/>
              </a:spcBef>
              <a:buFontTx/>
              <a:buBlip>
                <a:blip r:embed="rId3"/>
              </a:buBlip>
            </a:pPr>
            <a:r>
              <a:rPr lang="en-US" smtClean="0"/>
              <a:t>Lane Shift</a:t>
            </a:r>
          </a:p>
        </p:txBody>
      </p:sp>
      <p:pic>
        <p:nvPicPr>
          <p:cNvPr id="25604" name="Picture 5"/>
          <p:cNvPicPr>
            <a:picLocks noChangeAspect="1" noChangeArrowheads="1"/>
          </p:cNvPicPr>
          <p:nvPr/>
        </p:nvPicPr>
        <p:blipFill>
          <a:blip r:embed="rId4" cstate="print"/>
          <a:srcRect/>
          <a:stretch>
            <a:fillRect/>
          </a:stretch>
        </p:blipFill>
        <p:spPr bwMode="auto">
          <a:xfrm rot="-2700000">
            <a:off x="6397625" y="598488"/>
            <a:ext cx="2038350" cy="2038350"/>
          </a:xfrm>
          <a:prstGeom prst="rect">
            <a:avLst/>
          </a:prstGeom>
          <a:noFill/>
          <a:ln w="9525">
            <a:noFill/>
            <a:miter lim="800000"/>
            <a:headEnd/>
            <a:tailEnd/>
          </a:ln>
        </p:spPr>
      </p:pic>
      <p:pic>
        <p:nvPicPr>
          <p:cNvPr id="25605" name="Picture 6"/>
          <p:cNvPicPr>
            <a:picLocks noChangeAspect="1" noChangeArrowheads="1"/>
          </p:cNvPicPr>
          <p:nvPr/>
        </p:nvPicPr>
        <p:blipFill>
          <a:blip r:embed="rId5" cstate="print"/>
          <a:srcRect/>
          <a:stretch>
            <a:fillRect/>
          </a:stretch>
        </p:blipFill>
        <p:spPr bwMode="auto">
          <a:xfrm>
            <a:off x="0" y="2438400"/>
            <a:ext cx="9144000"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Applications</a:t>
            </a:r>
          </a:p>
        </p:txBody>
      </p:sp>
      <p:sp>
        <p:nvSpPr>
          <p:cNvPr id="26627" name="Rectangle 3"/>
          <p:cNvSpPr>
            <a:spLocks noGrp="1" noChangeArrowheads="1"/>
          </p:cNvSpPr>
          <p:nvPr>
            <p:ph type="body" sz="half" idx="1"/>
          </p:nvPr>
        </p:nvSpPr>
        <p:spPr>
          <a:xfrm>
            <a:off x="457200" y="1600200"/>
            <a:ext cx="8229600" cy="1169988"/>
          </a:xfrm>
        </p:spPr>
        <p:txBody>
          <a:bodyPr/>
          <a:lstStyle/>
          <a:p>
            <a:pPr marL="571500" indent="-571500" eaLnBrk="1" hangingPunct="1">
              <a:spcBef>
                <a:spcPct val="50000"/>
              </a:spcBef>
              <a:buFontTx/>
              <a:buBlip>
                <a:blip r:embed="rId3"/>
              </a:buBlip>
            </a:pPr>
            <a:r>
              <a:rPr lang="en-US" smtClean="0"/>
              <a:t>Roadway Shift</a:t>
            </a:r>
          </a:p>
        </p:txBody>
      </p:sp>
      <p:pic>
        <p:nvPicPr>
          <p:cNvPr id="26628" name="Picture 4"/>
          <p:cNvPicPr>
            <a:picLocks noChangeAspect="1" noChangeArrowheads="1"/>
          </p:cNvPicPr>
          <p:nvPr/>
        </p:nvPicPr>
        <p:blipFill>
          <a:blip r:embed="rId4" cstate="print"/>
          <a:srcRect/>
          <a:stretch>
            <a:fillRect/>
          </a:stretch>
        </p:blipFill>
        <p:spPr bwMode="auto">
          <a:xfrm>
            <a:off x="685800" y="2590800"/>
            <a:ext cx="6862763" cy="3006725"/>
          </a:xfrm>
          <a:prstGeom prst="rect">
            <a:avLst/>
          </a:prstGeom>
          <a:noFill/>
          <a:ln w="38100" algn="ctr">
            <a:solidFill>
              <a:schemeClr val="tx1"/>
            </a:solidFill>
            <a:miter lim="800000"/>
            <a:headEnd/>
            <a:tailEnd/>
          </a:ln>
        </p:spPr>
      </p:pic>
      <p:grpSp>
        <p:nvGrpSpPr>
          <p:cNvPr id="2" name="Group 5"/>
          <p:cNvGrpSpPr>
            <a:grpSpLocks/>
          </p:cNvGrpSpPr>
          <p:nvPr/>
        </p:nvGrpSpPr>
        <p:grpSpPr bwMode="auto">
          <a:xfrm>
            <a:off x="1295400" y="2133600"/>
            <a:ext cx="7375525" cy="3962400"/>
            <a:chOff x="730" y="1338"/>
            <a:chExt cx="4646" cy="2496"/>
          </a:xfrm>
        </p:grpSpPr>
        <p:pic>
          <p:nvPicPr>
            <p:cNvPr id="26641" name="Picture 6"/>
            <p:cNvPicPr>
              <a:picLocks noChangeAspect="1" noChangeArrowheads="1"/>
            </p:cNvPicPr>
            <p:nvPr/>
          </p:nvPicPr>
          <p:blipFill>
            <a:blip r:embed="rId5" cstate="print"/>
            <a:srcRect/>
            <a:stretch>
              <a:fillRect/>
            </a:stretch>
          </p:blipFill>
          <p:spPr bwMode="auto">
            <a:xfrm>
              <a:off x="1968" y="1344"/>
              <a:ext cx="3408" cy="2482"/>
            </a:xfrm>
            <a:prstGeom prst="rect">
              <a:avLst/>
            </a:prstGeom>
            <a:noFill/>
            <a:ln w="38100" algn="ctr">
              <a:solidFill>
                <a:srgbClr val="FF0000"/>
              </a:solidFill>
              <a:miter lim="800000"/>
              <a:headEnd/>
              <a:tailEnd/>
            </a:ln>
          </p:spPr>
        </p:pic>
        <p:sp>
          <p:nvSpPr>
            <p:cNvPr id="26642" name="Line 7"/>
            <p:cNvSpPr>
              <a:spLocks noChangeShapeType="1"/>
            </p:cNvSpPr>
            <p:nvPr/>
          </p:nvSpPr>
          <p:spPr bwMode="auto">
            <a:xfrm flipV="1">
              <a:off x="762" y="1338"/>
              <a:ext cx="1188" cy="1294"/>
            </a:xfrm>
            <a:prstGeom prst="line">
              <a:avLst/>
            </a:prstGeom>
            <a:noFill/>
            <a:ln w="38100">
              <a:solidFill>
                <a:srgbClr val="FF0000"/>
              </a:solidFill>
              <a:round/>
              <a:headEnd/>
              <a:tailEnd/>
            </a:ln>
          </p:spPr>
          <p:txBody>
            <a:bodyPr lIns="0" tIns="0" rIns="0" bIns="0" anchor="ctr" anchorCtr="1">
              <a:spAutoFit/>
            </a:bodyPr>
            <a:lstStyle/>
            <a:p>
              <a:endParaRPr lang="en-US"/>
            </a:p>
          </p:txBody>
        </p:sp>
        <p:sp>
          <p:nvSpPr>
            <p:cNvPr id="26643" name="Line 8"/>
            <p:cNvSpPr>
              <a:spLocks noChangeShapeType="1"/>
            </p:cNvSpPr>
            <p:nvPr/>
          </p:nvSpPr>
          <p:spPr bwMode="auto">
            <a:xfrm>
              <a:off x="784" y="2865"/>
              <a:ext cx="1172" cy="969"/>
            </a:xfrm>
            <a:prstGeom prst="line">
              <a:avLst/>
            </a:prstGeom>
            <a:noFill/>
            <a:ln w="38100">
              <a:solidFill>
                <a:srgbClr val="FF0000"/>
              </a:solidFill>
              <a:round/>
              <a:headEnd/>
              <a:tailEnd/>
            </a:ln>
          </p:spPr>
          <p:txBody>
            <a:bodyPr lIns="0" tIns="0" rIns="0" bIns="0" anchor="ctr" anchorCtr="1">
              <a:spAutoFit/>
            </a:bodyPr>
            <a:lstStyle/>
            <a:p>
              <a:endParaRPr lang="en-US"/>
            </a:p>
          </p:txBody>
        </p:sp>
        <p:sp>
          <p:nvSpPr>
            <p:cNvPr id="26644" name="Oval 9"/>
            <p:cNvSpPr>
              <a:spLocks noChangeArrowheads="1"/>
            </p:cNvSpPr>
            <p:nvPr/>
          </p:nvSpPr>
          <p:spPr bwMode="auto">
            <a:xfrm>
              <a:off x="730" y="2487"/>
              <a:ext cx="768" cy="480"/>
            </a:xfrm>
            <a:prstGeom prst="ellipse">
              <a:avLst/>
            </a:prstGeom>
            <a:noFill/>
            <a:ln w="38100" algn="ctr">
              <a:solidFill>
                <a:srgbClr val="FF0000"/>
              </a:solidFill>
              <a:round/>
              <a:headEnd/>
              <a:tailEnd/>
            </a:ln>
          </p:spPr>
          <p:txBody>
            <a:bodyPr lIns="0" tIns="0" rIns="0" bIns="0" anchor="ctr">
              <a:spAutoFit/>
            </a:bodyPr>
            <a:lstStyle/>
            <a:p>
              <a:endParaRPr lang="en-US"/>
            </a:p>
          </p:txBody>
        </p:sp>
      </p:grpSp>
      <p:grpSp>
        <p:nvGrpSpPr>
          <p:cNvPr id="3" name="Group 10"/>
          <p:cNvGrpSpPr>
            <a:grpSpLocks/>
          </p:cNvGrpSpPr>
          <p:nvPr/>
        </p:nvGrpSpPr>
        <p:grpSpPr bwMode="auto">
          <a:xfrm>
            <a:off x="3346450" y="2360613"/>
            <a:ext cx="4273550" cy="1916112"/>
            <a:chOff x="2108" y="1487"/>
            <a:chExt cx="2692" cy="1207"/>
          </a:xfrm>
        </p:grpSpPr>
        <p:sp>
          <p:nvSpPr>
            <p:cNvPr id="26638" name="Freeform 11" descr="Light upward diagonal"/>
            <p:cNvSpPr>
              <a:spLocks/>
            </p:cNvSpPr>
            <p:nvPr/>
          </p:nvSpPr>
          <p:spPr bwMode="auto">
            <a:xfrm>
              <a:off x="2928" y="2102"/>
              <a:ext cx="1872" cy="592"/>
            </a:xfrm>
            <a:custGeom>
              <a:avLst/>
              <a:gdLst>
                <a:gd name="T0" fmla="*/ 0 w 1872"/>
                <a:gd name="T1" fmla="*/ 442 h 592"/>
                <a:gd name="T2" fmla="*/ 38 w 1872"/>
                <a:gd name="T3" fmla="*/ 0 h 592"/>
                <a:gd name="T4" fmla="*/ 1872 w 1872"/>
                <a:gd name="T5" fmla="*/ 133 h 592"/>
                <a:gd name="T6" fmla="*/ 1833 w 1872"/>
                <a:gd name="T7" fmla="*/ 592 h 592"/>
                <a:gd name="T8" fmla="*/ 0 w 1872"/>
                <a:gd name="T9" fmla="*/ 442 h 592"/>
                <a:gd name="T10" fmla="*/ 0 60000 65536"/>
                <a:gd name="T11" fmla="*/ 0 60000 65536"/>
                <a:gd name="T12" fmla="*/ 0 60000 65536"/>
                <a:gd name="T13" fmla="*/ 0 60000 65536"/>
                <a:gd name="T14" fmla="*/ 0 60000 65536"/>
                <a:gd name="T15" fmla="*/ 0 w 1872"/>
                <a:gd name="T16" fmla="*/ 0 h 592"/>
                <a:gd name="T17" fmla="*/ 1872 w 1872"/>
                <a:gd name="T18" fmla="*/ 592 h 592"/>
              </a:gdLst>
              <a:ahLst/>
              <a:cxnLst>
                <a:cxn ang="T10">
                  <a:pos x="T0" y="T1"/>
                </a:cxn>
                <a:cxn ang="T11">
                  <a:pos x="T2" y="T3"/>
                </a:cxn>
                <a:cxn ang="T12">
                  <a:pos x="T4" y="T5"/>
                </a:cxn>
                <a:cxn ang="T13">
                  <a:pos x="T6" y="T7"/>
                </a:cxn>
                <a:cxn ang="T14">
                  <a:pos x="T8" y="T9"/>
                </a:cxn>
              </a:cxnLst>
              <a:rect l="T15" t="T16" r="T17" b="T18"/>
              <a:pathLst>
                <a:path w="1872" h="592">
                  <a:moveTo>
                    <a:pt x="0" y="442"/>
                  </a:moveTo>
                  <a:lnTo>
                    <a:pt x="38" y="0"/>
                  </a:lnTo>
                  <a:lnTo>
                    <a:pt x="1872" y="133"/>
                  </a:lnTo>
                  <a:lnTo>
                    <a:pt x="1833" y="592"/>
                  </a:lnTo>
                  <a:lnTo>
                    <a:pt x="0" y="442"/>
                  </a:lnTo>
                  <a:close/>
                </a:path>
              </a:pathLst>
            </a:custGeom>
            <a:pattFill prst="ltUpDiag">
              <a:fgClr>
                <a:srgbClr val="FFFF00">
                  <a:alpha val="50195"/>
                </a:srgbClr>
              </a:fgClr>
              <a:bgClr>
                <a:srgbClr val="FFFFFF">
                  <a:alpha val="50195"/>
                </a:srgbClr>
              </a:bgClr>
            </a:pattFill>
            <a:ln w="38100" cap="flat" cmpd="sng">
              <a:solidFill>
                <a:srgbClr val="FFFF00"/>
              </a:solidFill>
              <a:prstDash val="solid"/>
              <a:round/>
              <a:headEnd type="none" w="med" len="med"/>
              <a:tailEnd type="none" w="med" len="med"/>
            </a:ln>
          </p:spPr>
          <p:txBody>
            <a:bodyPr wrap="none" lIns="0" tIns="0" rIns="0" bIns="0" anchor="ctr" anchorCtr="1">
              <a:spAutoFit/>
            </a:bodyPr>
            <a:lstStyle/>
            <a:p>
              <a:endParaRPr lang="en-US"/>
            </a:p>
          </p:txBody>
        </p:sp>
        <p:sp>
          <p:nvSpPr>
            <p:cNvPr id="26639" name="Text Box 12"/>
            <p:cNvSpPr txBox="1">
              <a:spLocks noChangeArrowheads="1"/>
            </p:cNvSpPr>
            <p:nvPr/>
          </p:nvSpPr>
          <p:spPr bwMode="auto">
            <a:xfrm>
              <a:off x="2108" y="1487"/>
              <a:ext cx="904" cy="233"/>
            </a:xfrm>
            <a:prstGeom prst="rect">
              <a:avLst/>
            </a:prstGeom>
            <a:noFill/>
            <a:ln w="38100" algn="ctr">
              <a:noFill/>
              <a:miter lim="800000"/>
              <a:headEnd/>
              <a:tailEnd/>
            </a:ln>
          </p:spPr>
          <p:txBody>
            <a:bodyPr wrap="none" lIns="0" tIns="0" rIns="0" bIns="0" anchor="ctr" anchorCtr="1">
              <a:spAutoFit/>
            </a:bodyPr>
            <a:lstStyle/>
            <a:p>
              <a:pPr algn="ctr" eaLnBrk="0" hangingPunct="0">
                <a:spcBef>
                  <a:spcPct val="50000"/>
                </a:spcBef>
              </a:pPr>
              <a:r>
                <a:rPr lang="en-US" sz="2400" b="1"/>
                <a:t>EXISTING</a:t>
              </a:r>
            </a:p>
          </p:txBody>
        </p:sp>
        <p:sp>
          <p:nvSpPr>
            <p:cNvPr id="26640" name="Line 13"/>
            <p:cNvSpPr>
              <a:spLocks noChangeShapeType="1"/>
            </p:cNvSpPr>
            <p:nvPr/>
          </p:nvSpPr>
          <p:spPr bwMode="auto">
            <a:xfrm>
              <a:off x="3014" y="1594"/>
              <a:ext cx="413" cy="537"/>
            </a:xfrm>
            <a:prstGeom prst="line">
              <a:avLst/>
            </a:prstGeom>
            <a:noFill/>
            <a:ln w="38100">
              <a:solidFill>
                <a:srgbClr val="FFFF00"/>
              </a:solidFill>
              <a:round/>
              <a:headEnd/>
              <a:tailEnd type="triangle" w="med" len="med"/>
            </a:ln>
          </p:spPr>
          <p:txBody>
            <a:bodyPr wrap="none" lIns="0" tIns="0" rIns="0" bIns="0" anchor="ctr" anchorCtr="1">
              <a:spAutoFit/>
            </a:bodyPr>
            <a:lstStyle/>
            <a:p>
              <a:endParaRPr lang="en-US"/>
            </a:p>
          </p:txBody>
        </p:sp>
      </p:grpSp>
      <p:grpSp>
        <p:nvGrpSpPr>
          <p:cNvPr id="4" name="Group 14"/>
          <p:cNvGrpSpPr>
            <a:grpSpLocks/>
          </p:cNvGrpSpPr>
          <p:nvPr/>
        </p:nvGrpSpPr>
        <p:grpSpPr bwMode="auto">
          <a:xfrm>
            <a:off x="4983163" y="3627438"/>
            <a:ext cx="3449637" cy="2452687"/>
            <a:chOff x="3139" y="2285"/>
            <a:chExt cx="2173" cy="1545"/>
          </a:xfrm>
        </p:grpSpPr>
        <p:sp>
          <p:nvSpPr>
            <p:cNvPr id="26635" name="Freeform 15" descr="Light upward diagonal"/>
            <p:cNvSpPr>
              <a:spLocks/>
            </p:cNvSpPr>
            <p:nvPr/>
          </p:nvSpPr>
          <p:spPr bwMode="auto">
            <a:xfrm>
              <a:off x="3139" y="2285"/>
              <a:ext cx="1296" cy="998"/>
            </a:xfrm>
            <a:custGeom>
              <a:avLst/>
              <a:gdLst>
                <a:gd name="T0" fmla="*/ 0 w 1296"/>
                <a:gd name="T1" fmla="*/ 835 h 998"/>
                <a:gd name="T2" fmla="*/ 106 w 1296"/>
                <a:gd name="T3" fmla="*/ 0 h 998"/>
                <a:gd name="T4" fmla="*/ 1296 w 1296"/>
                <a:gd name="T5" fmla="*/ 182 h 998"/>
                <a:gd name="T6" fmla="*/ 1191 w 1296"/>
                <a:gd name="T7" fmla="*/ 998 h 998"/>
                <a:gd name="T8" fmla="*/ 0 w 1296"/>
                <a:gd name="T9" fmla="*/ 835 h 998"/>
                <a:gd name="T10" fmla="*/ 0 60000 65536"/>
                <a:gd name="T11" fmla="*/ 0 60000 65536"/>
                <a:gd name="T12" fmla="*/ 0 60000 65536"/>
                <a:gd name="T13" fmla="*/ 0 60000 65536"/>
                <a:gd name="T14" fmla="*/ 0 60000 65536"/>
                <a:gd name="T15" fmla="*/ 0 w 1296"/>
                <a:gd name="T16" fmla="*/ 0 h 998"/>
                <a:gd name="T17" fmla="*/ 1296 w 1296"/>
                <a:gd name="T18" fmla="*/ 998 h 998"/>
              </a:gdLst>
              <a:ahLst/>
              <a:cxnLst>
                <a:cxn ang="T10">
                  <a:pos x="T0" y="T1"/>
                </a:cxn>
                <a:cxn ang="T11">
                  <a:pos x="T2" y="T3"/>
                </a:cxn>
                <a:cxn ang="T12">
                  <a:pos x="T4" y="T5"/>
                </a:cxn>
                <a:cxn ang="T13">
                  <a:pos x="T6" y="T7"/>
                </a:cxn>
                <a:cxn ang="T14">
                  <a:pos x="T8" y="T9"/>
                </a:cxn>
              </a:cxnLst>
              <a:rect l="T15" t="T16" r="T17" b="T18"/>
              <a:pathLst>
                <a:path w="1296" h="998">
                  <a:moveTo>
                    <a:pt x="0" y="835"/>
                  </a:moveTo>
                  <a:lnTo>
                    <a:pt x="106" y="0"/>
                  </a:lnTo>
                  <a:lnTo>
                    <a:pt x="1296" y="182"/>
                  </a:lnTo>
                  <a:lnTo>
                    <a:pt x="1191" y="998"/>
                  </a:lnTo>
                  <a:lnTo>
                    <a:pt x="0" y="835"/>
                  </a:lnTo>
                  <a:close/>
                </a:path>
              </a:pathLst>
            </a:custGeom>
            <a:pattFill prst="ltUpDiag">
              <a:fgClr>
                <a:srgbClr val="00FF00">
                  <a:alpha val="50195"/>
                </a:srgbClr>
              </a:fgClr>
              <a:bgClr>
                <a:srgbClr val="FFFFFF">
                  <a:alpha val="50195"/>
                </a:srgbClr>
              </a:bgClr>
            </a:pattFill>
            <a:ln w="38100" cap="flat" cmpd="sng">
              <a:solidFill>
                <a:srgbClr val="00FF00"/>
              </a:solidFill>
              <a:prstDash val="solid"/>
              <a:round/>
              <a:headEnd type="none" w="med" len="med"/>
              <a:tailEnd type="none" w="med" len="med"/>
            </a:ln>
          </p:spPr>
          <p:txBody>
            <a:bodyPr wrap="none" lIns="0" tIns="0" rIns="0" bIns="0" anchor="ctr" anchorCtr="1">
              <a:spAutoFit/>
            </a:bodyPr>
            <a:lstStyle/>
            <a:p>
              <a:endParaRPr lang="en-US"/>
            </a:p>
          </p:txBody>
        </p:sp>
        <p:sp>
          <p:nvSpPr>
            <p:cNvPr id="26636" name="Text Box 16"/>
            <p:cNvSpPr txBox="1">
              <a:spLocks noChangeArrowheads="1"/>
            </p:cNvSpPr>
            <p:nvPr/>
          </p:nvSpPr>
          <p:spPr bwMode="auto">
            <a:xfrm>
              <a:off x="4224" y="3600"/>
              <a:ext cx="1088" cy="230"/>
            </a:xfrm>
            <a:prstGeom prst="rect">
              <a:avLst/>
            </a:prstGeom>
            <a:noFill/>
            <a:ln w="38100" algn="ctr">
              <a:noFill/>
              <a:miter lim="800000"/>
              <a:headEnd/>
              <a:tailEnd/>
            </a:ln>
          </p:spPr>
          <p:txBody>
            <a:bodyPr wrap="none" lIns="0" tIns="0" rIns="0" bIns="0" anchor="ctr" anchorCtr="1">
              <a:spAutoFit/>
            </a:bodyPr>
            <a:lstStyle/>
            <a:p>
              <a:pPr algn="ctr" eaLnBrk="0" hangingPunct="0">
                <a:spcBef>
                  <a:spcPct val="50000"/>
                </a:spcBef>
              </a:pPr>
              <a:r>
                <a:rPr lang="en-US" sz="2400" b="1">
                  <a:solidFill>
                    <a:srgbClr val="00FF00"/>
                  </a:solidFill>
                </a:rPr>
                <a:t>PROPOSED</a:t>
              </a:r>
            </a:p>
          </p:txBody>
        </p:sp>
        <p:sp>
          <p:nvSpPr>
            <p:cNvPr id="26637" name="Line 17"/>
            <p:cNvSpPr>
              <a:spLocks noChangeShapeType="1"/>
            </p:cNvSpPr>
            <p:nvPr/>
          </p:nvSpPr>
          <p:spPr bwMode="auto">
            <a:xfrm flipH="1" flipV="1">
              <a:off x="3590" y="3178"/>
              <a:ext cx="605" cy="528"/>
            </a:xfrm>
            <a:prstGeom prst="line">
              <a:avLst/>
            </a:prstGeom>
            <a:noFill/>
            <a:ln w="38100">
              <a:solidFill>
                <a:srgbClr val="00FF00"/>
              </a:solidFill>
              <a:round/>
              <a:headEnd/>
              <a:tailEnd type="triangle" w="med" len="med"/>
            </a:ln>
          </p:spPr>
          <p:txBody>
            <a:bodyPr wrap="none" lIns="0" tIns="0" rIns="0" bIns="0" anchor="ctr" anchorCtr="1">
              <a:spAutoFit/>
            </a:bodyPr>
            <a:lstStyle/>
            <a:p>
              <a:endParaRPr lang="en-US"/>
            </a:p>
          </p:txBody>
        </p:sp>
      </p:grpSp>
      <p:grpSp>
        <p:nvGrpSpPr>
          <p:cNvPr id="5" name="Group 18"/>
          <p:cNvGrpSpPr>
            <a:grpSpLocks/>
          </p:cNvGrpSpPr>
          <p:nvPr/>
        </p:nvGrpSpPr>
        <p:grpSpPr bwMode="auto">
          <a:xfrm>
            <a:off x="5973763" y="3733800"/>
            <a:ext cx="593725" cy="685800"/>
            <a:chOff x="3763" y="2352"/>
            <a:chExt cx="374" cy="432"/>
          </a:xfrm>
        </p:grpSpPr>
        <p:sp>
          <p:nvSpPr>
            <p:cNvPr id="26633" name="Line 19"/>
            <p:cNvSpPr>
              <a:spLocks noChangeShapeType="1"/>
            </p:cNvSpPr>
            <p:nvPr/>
          </p:nvSpPr>
          <p:spPr bwMode="auto">
            <a:xfrm flipH="1">
              <a:off x="3763" y="2352"/>
              <a:ext cx="77" cy="432"/>
            </a:xfrm>
            <a:prstGeom prst="line">
              <a:avLst/>
            </a:prstGeom>
            <a:noFill/>
            <a:ln w="38100">
              <a:solidFill>
                <a:srgbClr val="0000FF"/>
              </a:solidFill>
              <a:round/>
              <a:headEnd type="stealth" w="lg" len="lg"/>
              <a:tailEnd type="stealth" w="lg" len="lg"/>
            </a:ln>
          </p:spPr>
          <p:txBody>
            <a:bodyPr wrap="none" lIns="0" tIns="0" rIns="0" bIns="0" anchor="ctr" anchorCtr="1">
              <a:spAutoFit/>
            </a:bodyPr>
            <a:lstStyle/>
            <a:p>
              <a:endParaRPr lang="en-US"/>
            </a:p>
          </p:txBody>
        </p:sp>
        <p:sp>
          <p:nvSpPr>
            <p:cNvPr id="26634" name="Text Box 20"/>
            <p:cNvSpPr txBox="1">
              <a:spLocks noChangeArrowheads="1"/>
            </p:cNvSpPr>
            <p:nvPr/>
          </p:nvSpPr>
          <p:spPr bwMode="auto">
            <a:xfrm>
              <a:off x="3870" y="2467"/>
              <a:ext cx="267" cy="230"/>
            </a:xfrm>
            <a:prstGeom prst="rect">
              <a:avLst/>
            </a:prstGeom>
            <a:noFill/>
            <a:ln w="38100" algn="ctr">
              <a:noFill/>
              <a:miter lim="800000"/>
              <a:headEnd/>
              <a:tailEnd/>
            </a:ln>
          </p:spPr>
          <p:txBody>
            <a:bodyPr wrap="none" lIns="0" tIns="0" rIns="0" bIns="0" anchor="ctr" anchorCtr="1">
              <a:spAutoFit/>
            </a:bodyPr>
            <a:lstStyle/>
            <a:p>
              <a:pPr algn="ctr" eaLnBrk="0" hangingPunct="0">
                <a:spcBef>
                  <a:spcPct val="50000"/>
                </a:spcBef>
              </a:pPr>
              <a:r>
                <a:rPr lang="en-US" sz="2400" b="1">
                  <a:solidFill>
                    <a:srgbClr val="0000FF"/>
                  </a:solidFill>
                </a:rPr>
                <a:t>20’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Applications</a:t>
            </a:r>
          </a:p>
        </p:txBody>
      </p:sp>
      <p:sp>
        <p:nvSpPr>
          <p:cNvPr id="27651" name="Rectangle 3"/>
          <p:cNvSpPr>
            <a:spLocks noGrp="1" noChangeArrowheads="1"/>
          </p:cNvSpPr>
          <p:nvPr>
            <p:ph type="body" sz="half" idx="1"/>
          </p:nvPr>
        </p:nvSpPr>
        <p:spPr>
          <a:xfrm>
            <a:off x="457200" y="1600200"/>
            <a:ext cx="8229600" cy="858838"/>
          </a:xfrm>
        </p:spPr>
        <p:txBody>
          <a:bodyPr/>
          <a:lstStyle/>
          <a:p>
            <a:pPr marL="571500" indent="-571500" eaLnBrk="1" hangingPunct="1">
              <a:spcBef>
                <a:spcPct val="50000"/>
              </a:spcBef>
              <a:buFontTx/>
              <a:buBlip>
                <a:blip r:embed="rId3"/>
              </a:buBlip>
            </a:pPr>
            <a:r>
              <a:rPr lang="en-US" smtClean="0"/>
              <a:t>Crossover</a:t>
            </a:r>
          </a:p>
        </p:txBody>
      </p:sp>
      <p:pic>
        <p:nvPicPr>
          <p:cNvPr id="27652" name="Picture 6"/>
          <p:cNvPicPr>
            <a:picLocks noChangeAspect="1" noChangeArrowheads="1"/>
          </p:cNvPicPr>
          <p:nvPr/>
        </p:nvPicPr>
        <p:blipFill>
          <a:blip r:embed="rId4" cstate="print"/>
          <a:srcRect/>
          <a:stretch>
            <a:fillRect/>
          </a:stretch>
        </p:blipFill>
        <p:spPr bwMode="auto">
          <a:xfrm>
            <a:off x="0" y="2209800"/>
            <a:ext cx="91440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1143000"/>
          </a:xfrm>
        </p:spPr>
        <p:txBody>
          <a:bodyPr/>
          <a:lstStyle/>
          <a:p>
            <a:pPr eaLnBrk="1" hangingPunct="1"/>
            <a:r>
              <a:rPr lang="en-US" smtClean="0"/>
              <a:t>Restrict Hours of Work</a:t>
            </a:r>
          </a:p>
        </p:txBody>
      </p:sp>
      <p:sp>
        <p:nvSpPr>
          <p:cNvPr id="29699" name="Rectangle 3"/>
          <p:cNvSpPr>
            <a:spLocks noGrp="1" noChangeArrowheads="1"/>
          </p:cNvSpPr>
          <p:nvPr>
            <p:ph idx="1"/>
          </p:nvPr>
        </p:nvSpPr>
        <p:spPr/>
        <p:txBody>
          <a:bodyPr/>
          <a:lstStyle/>
          <a:p>
            <a:pPr eaLnBrk="1" hangingPunct="1"/>
            <a:r>
              <a:rPr lang="en-US" dirty="0"/>
              <a:t>Lane closure restrictions	</a:t>
            </a:r>
          </a:p>
          <a:p>
            <a:pPr lvl="1" eaLnBrk="1" hangingPunct="1"/>
            <a:r>
              <a:rPr lang="en-US" dirty="0"/>
              <a:t>Work when traffic volumes are lower</a:t>
            </a:r>
          </a:p>
          <a:p>
            <a:pPr eaLnBrk="1" hangingPunct="1"/>
            <a:r>
              <a:rPr lang="en-US" dirty="0" smtClean="0"/>
              <a:t>Night work only</a:t>
            </a:r>
          </a:p>
          <a:p>
            <a:pPr eaLnBrk="1" hangingPunct="1"/>
            <a:r>
              <a:rPr lang="en-US" dirty="0" smtClean="0"/>
              <a:t>Weekend work</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1143000" y="609600"/>
            <a:ext cx="7067550" cy="5656263"/>
          </a:xfrm>
          <a:prstGeom prst="rect">
            <a:avLst/>
          </a:prstGeom>
          <a:noFill/>
          <a:ln w="9525">
            <a:noFill/>
            <a:miter lim="800000"/>
            <a:headEnd/>
            <a:tailEnd/>
          </a:ln>
        </p:spPr>
      </p:pic>
      <p:sp>
        <p:nvSpPr>
          <p:cNvPr id="28678" name="Oval 6"/>
          <p:cNvSpPr>
            <a:spLocks noChangeArrowheads="1"/>
          </p:cNvSpPr>
          <p:nvPr/>
        </p:nvSpPr>
        <p:spPr bwMode="auto">
          <a:xfrm>
            <a:off x="5105400" y="3581400"/>
            <a:ext cx="2514600" cy="914400"/>
          </a:xfrm>
          <a:prstGeom prst="ellipse">
            <a:avLst/>
          </a:prstGeom>
          <a:noFill/>
          <a:ln w="28575" algn="ctr">
            <a:solidFill>
              <a:srgbClr val="FF33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3"/>
          <p:cNvSpPr>
            <a:spLocks noGrp="1" noChangeArrowheads="1"/>
          </p:cNvSpPr>
          <p:nvPr>
            <p:ph type="title"/>
          </p:nvPr>
        </p:nvSpPr>
        <p:spPr>
          <a:xfrm>
            <a:off x="838200" y="533400"/>
            <a:ext cx="7848600" cy="723900"/>
          </a:xfrm>
          <a:prstGeom prst="roundRect">
            <a:avLst>
              <a:gd name="adj" fmla="val 21667"/>
            </a:avLst>
          </a:prstGeom>
        </p:spPr>
        <p:txBody>
          <a:bodyPr anchor="b"/>
          <a:lstStyle/>
          <a:p>
            <a:pPr eaLnBrk="1" hangingPunct="1"/>
            <a:r>
              <a:rPr lang="en-US" smtClean="0"/>
              <a:t>Ohio DOT MOT/PLC Policy</a:t>
            </a:r>
          </a:p>
        </p:txBody>
      </p:sp>
      <p:pic>
        <p:nvPicPr>
          <p:cNvPr id="33795" name="Picture 2" descr="plcm_single">
            <a:hlinkClick r:id="rId3" action="ppaction://hlinksldjump"/>
          </p:cNvPr>
          <p:cNvPicPr>
            <a:picLocks noGrp="1" noChangeAspect="1" noChangeArrowheads="1"/>
          </p:cNvPicPr>
          <p:nvPr>
            <p:ph sz="half" idx="1"/>
          </p:nvPr>
        </p:nvPicPr>
        <p:blipFill>
          <a:blip r:embed="rId4" cstate="print"/>
          <a:srcRect/>
          <a:stretch>
            <a:fillRect/>
          </a:stretch>
        </p:blipFill>
        <p:spPr>
          <a:xfrm>
            <a:off x="1066800" y="1143000"/>
            <a:ext cx="6858000" cy="5486400"/>
          </a:xfrm>
          <a:ln w="19050">
            <a:solidFill>
              <a:schemeClr val="hlink"/>
            </a:solid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914400"/>
          </a:xfrm>
        </p:spPr>
        <p:txBody>
          <a:bodyPr/>
          <a:lstStyle/>
          <a:p>
            <a:pPr eaLnBrk="1" hangingPunct="1"/>
            <a:r>
              <a:rPr lang="en-US" smtClean="0"/>
              <a:t>Night Work</a:t>
            </a:r>
          </a:p>
        </p:txBody>
      </p:sp>
      <p:sp>
        <p:nvSpPr>
          <p:cNvPr id="156676" name="Rectangle 4"/>
          <p:cNvSpPr>
            <a:spLocks noGrp="1" noChangeAspect="1" noChangeArrowheads="1"/>
          </p:cNvSpPr>
          <p:nvPr isPhoto="1">
            <p:ph idx="1"/>
          </p:nvPr>
        </p:nvSpPr>
        <p:spPr>
          <a:xfrm>
            <a:off x="0" y="1295400"/>
            <a:ext cx="9144000" cy="5181600"/>
          </a:xfrm>
          <a:blipFill dpi="0" rotWithShape="1">
            <a:blip r:embed="rId2" cstate="print"/>
            <a:srcRect/>
            <a:stretch>
              <a:fillRect b="-17647"/>
            </a:stretch>
          </a:blipFill>
          <a:ln>
            <a:solidFill>
              <a:schemeClr val="tx1"/>
            </a:solidFill>
          </a:ln>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0"/>
          </p:nvPr>
        </p:nvSpPr>
        <p:spPr>
          <a:xfrm>
            <a:off x="6553200" y="6248400"/>
            <a:ext cx="2133600" cy="457200"/>
          </a:xfrm>
          <a:noFill/>
        </p:spPr>
        <p:txBody>
          <a:bodyPr/>
          <a:lstStyle/>
          <a:p>
            <a:pPr algn="r"/>
            <a:endParaRPr lang="en-US" smtClean="0"/>
          </a:p>
        </p:txBody>
      </p:sp>
      <p:sp>
        <p:nvSpPr>
          <p:cNvPr id="31747" name="Slide Number Placeholder 5"/>
          <p:cNvSpPr>
            <a:spLocks noGrp="1"/>
          </p:cNvSpPr>
          <p:nvPr>
            <p:ph type="sldNum" sz="quarter" idx="11"/>
          </p:nvPr>
        </p:nvSpPr>
        <p:spPr>
          <a:xfrm>
            <a:off x="457200" y="6245225"/>
            <a:ext cx="2133600" cy="476250"/>
          </a:xfrm>
          <a:noFill/>
        </p:spPr>
        <p:txBody>
          <a:bodyPr/>
          <a:lstStyle/>
          <a:p>
            <a:pPr algn="l"/>
            <a:endParaRPr lang="en-US" smtClean="0"/>
          </a:p>
        </p:txBody>
      </p:sp>
      <p:sp>
        <p:nvSpPr>
          <p:cNvPr id="31748" name="Rectangle 2"/>
          <p:cNvSpPr>
            <a:spLocks noGrp="1" noChangeArrowheads="1"/>
          </p:cNvSpPr>
          <p:nvPr>
            <p:ph type="title"/>
          </p:nvPr>
        </p:nvSpPr>
        <p:spPr/>
        <p:txBody>
          <a:bodyPr/>
          <a:lstStyle/>
          <a:p>
            <a:r>
              <a:rPr lang="en-US" smtClean="0"/>
              <a:t>But do it safely</a:t>
            </a:r>
          </a:p>
        </p:txBody>
      </p:sp>
      <p:sp>
        <p:nvSpPr>
          <p:cNvPr id="31749" name="Rectangle 3"/>
          <p:cNvSpPr>
            <a:spLocks noGrp="1" noChangeArrowheads="1"/>
          </p:cNvSpPr>
          <p:nvPr>
            <p:ph type="body" idx="1"/>
          </p:nvPr>
        </p:nvSpPr>
        <p:spPr/>
        <p:txBody>
          <a:bodyPr/>
          <a:lstStyle/>
          <a:p>
            <a:endParaRPr lang="en-US" smtClean="0"/>
          </a:p>
        </p:txBody>
      </p:sp>
      <p:sp>
        <p:nvSpPr>
          <p:cNvPr id="31750" name="Rectangle 4" descr="DSC00033"/>
          <p:cNvSpPr>
            <a:spLocks noGrp="1" noChangeAspect="1" noChangeArrowheads="1"/>
          </p:cNvSpPr>
          <p:nvPr isPhoto="1"/>
        </p:nvSpPr>
        <p:spPr bwMode="auto">
          <a:xfrm>
            <a:off x="1143000" y="1905000"/>
            <a:ext cx="6324600" cy="474345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Recent Research</a:t>
            </a:r>
          </a:p>
        </p:txBody>
      </p:sp>
      <p:sp>
        <p:nvSpPr>
          <p:cNvPr id="32771" name="Rectangle 3"/>
          <p:cNvSpPr>
            <a:spLocks noGrp="1" noChangeArrowheads="1"/>
          </p:cNvSpPr>
          <p:nvPr>
            <p:ph type="body" idx="1"/>
          </p:nvPr>
        </p:nvSpPr>
        <p:spPr/>
        <p:txBody>
          <a:bodyPr/>
          <a:lstStyle/>
          <a:p>
            <a:pPr eaLnBrk="1" hangingPunct="1"/>
            <a:r>
              <a:rPr lang="en-US" smtClean="0"/>
              <a:t>NCHRP 475 – Procedures to Determine when to Undertake Night Work</a:t>
            </a:r>
          </a:p>
          <a:p>
            <a:pPr eaLnBrk="1" hangingPunct="1"/>
            <a:r>
              <a:rPr lang="en-US" smtClean="0"/>
              <a:t>NCHRP 476 – Guidelines for Design and Operation of Nighttime Traffic Control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33400"/>
            <a:ext cx="8229600" cy="1143000"/>
          </a:xfrm>
        </p:spPr>
        <p:txBody>
          <a:bodyPr/>
          <a:lstStyle/>
          <a:p>
            <a:pPr eaLnBrk="1" hangingPunct="1"/>
            <a:r>
              <a:rPr lang="en-US" sz="4000" dirty="0" smtClean="0"/>
              <a:t>Traffic Operational Strategies</a:t>
            </a:r>
          </a:p>
        </p:txBody>
      </p:sp>
      <p:sp>
        <p:nvSpPr>
          <p:cNvPr id="34819" name="Rectangle 3"/>
          <p:cNvSpPr>
            <a:spLocks noGrp="1" noChangeArrowheads="1"/>
          </p:cNvSpPr>
          <p:nvPr>
            <p:ph idx="1"/>
          </p:nvPr>
        </p:nvSpPr>
        <p:spPr>
          <a:xfrm>
            <a:off x="457200" y="1828800"/>
            <a:ext cx="8229600" cy="4525963"/>
          </a:xfrm>
        </p:spPr>
        <p:txBody>
          <a:bodyPr/>
          <a:lstStyle/>
          <a:p>
            <a:pPr lvl="1" eaLnBrk="1" hangingPunct="1"/>
            <a:r>
              <a:rPr lang="en-US" smtClean="0"/>
              <a:t>Improvements to alternate route to accommodate additional traffic during project</a:t>
            </a:r>
          </a:p>
          <a:p>
            <a:pPr lvl="2" eaLnBrk="1" hangingPunct="1"/>
            <a:r>
              <a:rPr lang="en-US" smtClean="0"/>
              <a:t>Traffic Signal retiming</a:t>
            </a:r>
          </a:p>
          <a:p>
            <a:pPr lvl="2" eaLnBrk="1" hangingPunct="1"/>
            <a:r>
              <a:rPr lang="en-US" smtClean="0"/>
              <a:t>Intersection geometric improvements – commercial vehicles</a:t>
            </a:r>
          </a:p>
          <a:p>
            <a:pPr lvl="1" eaLnBrk="1" hangingPunct="1"/>
            <a:r>
              <a:rPr lang="en-US" smtClean="0"/>
              <a:t>Incident management plan for work zone</a:t>
            </a:r>
          </a:p>
          <a:p>
            <a:pPr lvl="1" eaLnBrk="1" hangingPunct="1"/>
            <a:r>
              <a:rPr lang="en-US" smtClean="0"/>
              <a:t>Demand reduction strategies</a:t>
            </a:r>
          </a:p>
          <a:p>
            <a:pPr lvl="2" eaLnBrk="1" hangingPunct="1">
              <a:buFont typeface="Wingdings" pitchFamily="2" charset="2"/>
              <a:buNone/>
            </a:pPr>
            <a:endParaRPr lang="en-US" smtClean="0"/>
          </a:p>
          <a:p>
            <a:pPr lvl="1" eaLnBrk="1" hangingPunct="1">
              <a:buFont typeface="Wingdings" pitchFamily="2" charset="2"/>
              <a:buNone/>
            </a:pPr>
            <a:endParaRPr lang="en-US" smtClean="0">
              <a:solidFill>
                <a:srgbClr val="FFFF00"/>
              </a:solidFill>
            </a:endParaRPr>
          </a:p>
          <a:p>
            <a:pPr eaLnBrk="1" hangingPunct="1">
              <a:buFontTx/>
              <a:buNone/>
            </a:pPr>
            <a:endParaRPr lang="en-US" smtClean="0">
              <a:solidFill>
                <a:srgbClr val="FFFF00"/>
              </a:solidFill>
            </a:endParaRP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Manage Demand</a:t>
            </a:r>
          </a:p>
        </p:txBody>
      </p:sp>
      <p:sp>
        <p:nvSpPr>
          <p:cNvPr id="35843" name="Content Placeholder 2"/>
          <p:cNvSpPr>
            <a:spLocks noGrp="1"/>
          </p:cNvSpPr>
          <p:nvPr>
            <p:ph idx="1"/>
          </p:nvPr>
        </p:nvSpPr>
        <p:spPr/>
        <p:txBody>
          <a:bodyPr/>
          <a:lstStyle/>
          <a:p>
            <a:pPr eaLnBrk="1" hangingPunct="1"/>
            <a:r>
              <a:rPr lang="en-US" smtClean="0"/>
              <a:t>Reduce demand to match reduced capacity through work zone</a:t>
            </a:r>
          </a:p>
          <a:p>
            <a:pPr eaLnBrk="1" hangingPunct="1"/>
            <a:r>
              <a:rPr lang="en-US" smtClean="0"/>
              <a:t>Cooperation from business, transit, and  public necessary</a:t>
            </a: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685800"/>
            <a:ext cx="8610600" cy="990600"/>
          </a:xfrm>
        </p:spPr>
        <p:txBody>
          <a:bodyPr/>
          <a:lstStyle/>
          <a:p>
            <a:pPr eaLnBrk="1" hangingPunct="1"/>
            <a:r>
              <a:rPr lang="en-US" smtClean="0"/>
              <a:t>Manage Demand: Reduce Total Travel</a:t>
            </a:r>
            <a:endParaRPr lang="es-ES" smtClean="0"/>
          </a:p>
        </p:txBody>
      </p:sp>
      <p:sp>
        <p:nvSpPr>
          <p:cNvPr id="37891" name="Rectangle 3"/>
          <p:cNvSpPr>
            <a:spLocks noGrp="1" noChangeArrowheads="1"/>
          </p:cNvSpPr>
          <p:nvPr>
            <p:ph idx="1"/>
          </p:nvPr>
        </p:nvSpPr>
        <p:spPr>
          <a:xfrm>
            <a:off x="533400" y="1295400"/>
            <a:ext cx="7848600" cy="4114800"/>
          </a:xfrm>
        </p:spPr>
        <p:txBody>
          <a:bodyPr/>
          <a:lstStyle/>
          <a:p>
            <a:pPr eaLnBrk="1" hangingPunct="1"/>
            <a:endParaRPr lang="en-US" smtClean="0"/>
          </a:p>
          <a:p>
            <a:pPr eaLnBrk="1" hangingPunct="1"/>
            <a:r>
              <a:rPr lang="en-US" smtClean="0"/>
              <a:t>Discourage discretionary travel</a:t>
            </a:r>
          </a:p>
          <a:p>
            <a:pPr eaLnBrk="1" hangingPunct="1"/>
            <a:r>
              <a:rPr lang="en-US" smtClean="0"/>
              <a:t>Redefine essential travel (temporarily)</a:t>
            </a:r>
          </a:p>
          <a:p>
            <a:pPr eaLnBrk="1" hangingPunct="1"/>
            <a:r>
              <a:rPr lang="en-US" smtClean="0"/>
              <a:t>Non-traditional work schedules (e.g., 4-day weeks)</a:t>
            </a:r>
          </a:p>
          <a:p>
            <a:pPr eaLnBrk="1" hangingPunct="1"/>
            <a:r>
              <a:rPr lang="en-US" smtClean="0"/>
              <a:t>Telecommuting</a:t>
            </a:r>
          </a:p>
          <a:p>
            <a:pPr eaLnBrk="1" hangingPunct="1"/>
            <a:r>
              <a:rPr lang="en-US" smtClean="0"/>
              <a:t>Cooperation/support of major employers needed</a:t>
            </a:r>
            <a:endParaRPr lang="es-ES" smtClean="0"/>
          </a:p>
        </p:txBody>
      </p:sp>
      <p:sp>
        <p:nvSpPr>
          <p:cNvPr id="37892" name="Footer Placeholder 4"/>
          <p:cNvSpPr>
            <a:spLocks noGrp="1"/>
          </p:cNvSpPr>
          <p:nvPr>
            <p:ph type="ftr" sz="quarter" idx="10"/>
          </p:nvPr>
        </p:nvSpPr>
        <p:spPr>
          <a:noFill/>
        </p:spPr>
        <p:txBody>
          <a:bodyPr/>
          <a:lstStyle/>
          <a:p>
            <a:endParaRPr lang="en-US" smtClean="0"/>
          </a:p>
        </p:txBody>
      </p:sp>
      <p:sp>
        <p:nvSpPr>
          <p:cNvPr id="37893" name="Slide Number Placeholder 5"/>
          <p:cNvSpPr>
            <a:spLocks noGrp="1"/>
          </p:cNvSpPr>
          <p:nvPr>
            <p:ph type="sldNum" sz="quarter" idx="11"/>
          </p:nvPr>
        </p:nvSpPr>
        <p:spPr>
          <a:noFill/>
        </p:spPr>
        <p:txBody>
          <a:bodyPr/>
          <a:lstStyle/>
          <a:p>
            <a:fld id="{686C9726-D461-4E2F-90A7-F4E60F21C051}"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28600" y="685800"/>
            <a:ext cx="8763000" cy="457200"/>
          </a:xfrm>
        </p:spPr>
        <p:txBody>
          <a:bodyPr/>
          <a:lstStyle/>
          <a:p>
            <a:pPr eaLnBrk="1" hangingPunct="1"/>
            <a:r>
              <a:rPr lang="en-US" sz="3600" smtClean="0"/>
              <a:t>Manage Demand: Attenuate Vehicle Flow Rate</a:t>
            </a:r>
            <a:endParaRPr lang="es-ES" sz="3600" smtClean="0"/>
          </a:p>
        </p:txBody>
      </p:sp>
      <p:sp>
        <p:nvSpPr>
          <p:cNvPr id="2052" name="Footer Placeholder 4"/>
          <p:cNvSpPr>
            <a:spLocks noGrp="1"/>
          </p:cNvSpPr>
          <p:nvPr>
            <p:ph type="ftr" sz="quarter" idx="10"/>
          </p:nvPr>
        </p:nvSpPr>
        <p:spPr>
          <a:noFill/>
        </p:spPr>
        <p:txBody>
          <a:bodyPr/>
          <a:lstStyle/>
          <a:p>
            <a:endParaRPr lang="en-US" smtClean="0"/>
          </a:p>
        </p:txBody>
      </p:sp>
      <p:sp>
        <p:nvSpPr>
          <p:cNvPr id="2053" name="Slide Number Placeholder 5"/>
          <p:cNvSpPr>
            <a:spLocks noGrp="1"/>
          </p:cNvSpPr>
          <p:nvPr>
            <p:ph type="sldNum" sz="quarter" idx="11"/>
          </p:nvPr>
        </p:nvSpPr>
        <p:spPr>
          <a:noFill/>
        </p:spPr>
        <p:txBody>
          <a:bodyPr/>
          <a:lstStyle/>
          <a:p>
            <a:endParaRPr lang="en-US" smtClean="0"/>
          </a:p>
        </p:txBody>
      </p:sp>
      <p:graphicFrame>
        <p:nvGraphicFramePr>
          <p:cNvPr id="2050" name="Object 3" descr="Graph of work zone vehicle flow rate (vehicles per hour) by time of day"/>
          <p:cNvGraphicFramePr>
            <a:graphicFrameLocks noGrp="1" noChangeAspect="1"/>
          </p:cNvGraphicFramePr>
          <p:nvPr>
            <p:ph idx="1"/>
          </p:nvPr>
        </p:nvGraphicFramePr>
        <p:xfrm>
          <a:off x="838200" y="1524000"/>
          <a:ext cx="7667625" cy="4714875"/>
        </p:xfrm>
        <a:graphic>
          <a:graphicData uri="http://schemas.openxmlformats.org/presentationml/2006/ole">
            <mc:AlternateContent xmlns:mc="http://schemas.openxmlformats.org/markup-compatibility/2006">
              <mc:Choice xmlns:v="urn:schemas-microsoft-com:vml" Requires="v">
                <p:oleObj spid="_x0000_s2054" name="Chart" r:id="rId4" imgW="7667549" imgH="4715028" progId="MSGraph.Chart.8">
                  <p:embed followColorScheme="full"/>
                </p:oleObj>
              </mc:Choice>
              <mc:Fallback>
                <p:oleObj name="Chart" r:id="rId4" imgW="7667549" imgH="4715028" progId="MSGraph.Chart.8">
                  <p:embed followColorScheme="full"/>
                  <p:pic>
                    <p:nvPicPr>
                      <p:cNvPr id="0" name="Object 3" descr="Graph of work zone vehicle flow rate (vehicles per hour) by time of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7667625" cy="4714875"/>
                      </a:xfrm>
                      <a:prstGeom prst="rect">
                        <a:avLst/>
                      </a:prstGeom>
                      <a:solidFill>
                        <a:srgbClr val="0000FF"/>
                      </a:solidFill>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838200"/>
            <a:ext cx="8229600" cy="1143000"/>
          </a:xfrm>
        </p:spPr>
        <p:txBody>
          <a:bodyPr/>
          <a:lstStyle/>
          <a:p>
            <a:pPr eaLnBrk="1" hangingPunct="1"/>
            <a:r>
              <a:rPr lang="en-US" sz="3600" smtClean="0"/>
              <a:t>Manage Demand: Reduce Vehicles Through Work Zone</a:t>
            </a:r>
            <a:endParaRPr lang="es-ES" sz="3600" smtClean="0"/>
          </a:p>
        </p:txBody>
      </p:sp>
      <p:sp>
        <p:nvSpPr>
          <p:cNvPr id="39939" name="Rectangle 3"/>
          <p:cNvSpPr>
            <a:spLocks noGrp="1" noChangeArrowheads="1"/>
          </p:cNvSpPr>
          <p:nvPr>
            <p:ph type="body" sz="half" idx="1"/>
          </p:nvPr>
        </p:nvSpPr>
        <p:spPr>
          <a:xfrm>
            <a:off x="152400" y="2514600"/>
            <a:ext cx="5913438" cy="2286000"/>
          </a:xfrm>
          <a:noFill/>
        </p:spPr>
        <p:txBody>
          <a:bodyPr/>
          <a:lstStyle/>
          <a:p>
            <a:pPr eaLnBrk="1" hangingPunct="1"/>
            <a:r>
              <a:rPr lang="en-US" sz="2800" smtClean="0"/>
              <a:t> </a:t>
            </a:r>
            <a:r>
              <a:rPr lang="en-US" smtClean="0"/>
              <a:t>Encourage alternative routes</a:t>
            </a:r>
          </a:p>
          <a:p>
            <a:pPr eaLnBrk="1" hangingPunct="1"/>
            <a:r>
              <a:rPr lang="en-US" smtClean="0"/>
              <a:t> Agency led</a:t>
            </a:r>
          </a:p>
          <a:p>
            <a:pPr eaLnBrk="1" hangingPunct="1"/>
            <a:endParaRPr lang="en-US" smtClean="0"/>
          </a:p>
        </p:txBody>
      </p:sp>
      <p:pic>
        <p:nvPicPr>
          <p:cNvPr id="39940" name="Picture 4" descr="MN-Alternative route">
            <a:hlinkClick r:id="rId3" action="ppaction://hlinksldjump"/>
          </p:cNvPr>
          <p:cNvPicPr>
            <a:picLocks noGrp="1" noChangeAspect="1" noChangeArrowheads="1"/>
          </p:cNvPicPr>
          <p:nvPr>
            <p:ph sz="half" idx="2"/>
          </p:nvPr>
        </p:nvPicPr>
        <p:blipFill>
          <a:blip r:embed="rId4" cstate="print"/>
          <a:srcRect/>
          <a:stretch>
            <a:fillRect/>
          </a:stretch>
        </p:blipFill>
        <p:spPr>
          <a:xfrm>
            <a:off x="5105400" y="3124200"/>
            <a:ext cx="4038600" cy="3417888"/>
          </a:xfrm>
          <a:ln w="19050">
            <a:solidFill>
              <a:schemeClr val="accent1"/>
            </a:solidFill>
          </a:ln>
        </p:spPr>
      </p:pic>
      <p:sp>
        <p:nvSpPr>
          <p:cNvPr id="39941" name="Footer Placeholder 5"/>
          <p:cNvSpPr>
            <a:spLocks noGrp="1"/>
          </p:cNvSpPr>
          <p:nvPr>
            <p:ph type="ftr" sz="quarter" idx="11"/>
          </p:nvPr>
        </p:nvSpPr>
        <p:spPr>
          <a:noFill/>
        </p:spPr>
        <p:txBody>
          <a:bodyPr/>
          <a:lstStyle/>
          <a:p>
            <a:endParaRPr lang="en-US" smtClean="0"/>
          </a:p>
        </p:txBody>
      </p:sp>
      <p:sp>
        <p:nvSpPr>
          <p:cNvPr id="39942" name="Slide Number Placeholder 6"/>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066800"/>
            <a:ext cx="8610600" cy="685800"/>
          </a:xfrm>
        </p:spPr>
        <p:txBody>
          <a:bodyPr/>
          <a:lstStyle/>
          <a:p>
            <a:pPr eaLnBrk="1" hangingPunct="1"/>
            <a:r>
              <a:rPr lang="en-US" smtClean="0"/>
              <a:t>Manage Demand: Reduce Vehicle Trips</a:t>
            </a:r>
            <a:endParaRPr lang="es-ES" smtClean="0"/>
          </a:p>
        </p:txBody>
      </p:sp>
      <p:sp>
        <p:nvSpPr>
          <p:cNvPr id="38915" name="Rectangle 3"/>
          <p:cNvSpPr>
            <a:spLocks noGrp="1" noChangeArrowheads="1"/>
          </p:cNvSpPr>
          <p:nvPr>
            <p:ph type="body" sz="half" idx="1"/>
          </p:nvPr>
        </p:nvSpPr>
        <p:spPr>
          <a:xfrm>
            <a:off x="533400" y="2438400"/>
            <a:ext cx="4191000" cy="4419600"/>
          </a:xfrm>
        </p:spPr>
        <p:txBody>
          <a:bodyPr/>
          <a:lstStyle/>
          <a:p>
            <a:pPr eaLnBrk="1" hangingPunct="1"/>
            <a:r>
              <a:rPr lang="en-US" sz="2800" smtClean="0"/>
              <a:t>Special express bus</a:t>
            </a:r>
          </a:p>
          <a:p>
            <a:pPr eaLnBrk="1" hangingPunct="1"/>
            <a:r>
              <a:rPr lang="en-US" sz="2800" smtClean="0"/>
              <a:t>Additional transit service</a:t>
            </a:r>
          </a:p>
          <a:p>
            <a:pPr eaLnBrk="1" hangingPunct="1"/>
            <a:r>
              <a:rPr lang="en-US" sz="2800" smtClean="0"/>
              <a:t>Van and car pooling</a:t>
            </a:r>
          </a:p>
          <a:p>
            <a:pPr eaLnBrk="1" hangingPunct="1"/>
            <a:r>
              <a:rPr lang="en-US" sz="2800" smtClean="0"/>
              <a:t>Agency led; employer support helpful</a:t>
            </a:r>
          </a:p>
        </p:txBody>
      </p:sp>
      <p:pic>
        <p:nvPicPr>
          <p:cNvPr id="38916" name="Picture 4" descr="Bus%20From%20The%20Past%205">
            <a:hlinkClick r:id="rId3" action="ppaction://hlinksldjump"/>
          </p:cNvPr>
          <p:cNvPicPr>
            <a:picLocks noGrp="1" noChangeAspect="1" noChangeArrowheads="1"/>
          </p:cNvPicPr>
          <p:nvPr>
            <p:ph sz="quarter" idx="2"/>
          </p:nvPr>
        </p:nvPicPr>
        <p:blipFill>
          <a:blip r:embed="rId4" cstate="print"/>
          <a:srcRect/>
          <a:stretch>
            <a:fillRect/>
          </a:stretch>
        </p:blipFill>
        <p:spPr>
          <a:xfrm>
            <a:off x="4953000" y="4038600"/>
            <a:ext cx="3962400" cy="2351088"/>
          </a:xfrm>
          <a:ln w="28575">
            <a:solidFill>
              <a:schemeClr val="accent1"/>
            </a:solidFill>
          </a:ln>
        </p:spPr>
      </p:pic>
      <p:sp>
        <p:nvSpPr>
          <p:cNvPr id="38917" name="Footer Placeholder 6"/>
          <p:cNvSpPr>
            <a:spLocks noGrp="1"/>
          </p:cNvSpPr>
          <p:nvPr>
            <p:ph type="ftr" sz="quarter" idx="11"/>
          </p:nvPr>
        </p:nvSpPr>
        <p:spPr>
          <a:noFill/>
        </p:spPr>
        <p:txBody>
          <a:bodyPr/>
          <a:lstStyle/>
          <a:p>
            <a:endParaRPr lang="en-US" smtClean="0"/>
          </a:p>
        </p:txBody>
      </p:sp>
      <p:sp>
        <p:nvSpPr>
          <p:cNvPr id="38918" name="Slide Number Placeholder 7"/>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t>TMP Overview</a:t>
            </a:r>
          </a:p>
        </p:txBody>
      </p:sp>
      <p:sp>
        <p:nvSpPr>
          <p:cNvPr id="10243" name="Slide Number Placeholder 4"/>
          <p:cNvSpPr>
            <a:spLocks noGrp="1"/>
          </p:cNvSpPr>
          <p:nvPr>
            <p:ph type="sldNum" sz="quarter" idx="11"/>
          </p:nvPr>
        </p:nvSpPr>
        <p:spPr>
          <a:noFill/>
        </p:spPr>
        <p:txBody>
          <a:bodyPr/>
          <a:lstStyle/>
          <a:p>
            <a:fld id="{39E8AD0D-FB24-4BAF-85D5-CD28738DFB75}" type="slidenum">
              <a:rPr lang="en-US" smtClean="0"/>
              <a:pPr/>
              <a:t>3</a:t>
            </a:fld>
            <a:endParaRPr lang="en-US" smtClean="0"/>
          </a:p>
        </p:txBody>
      </p:sp>
      <p:sp>
        <p:nvSpPr>
          <p:cNvPr id="10244" name="Rectangle 2"/>
          <p:cNvSpPr>
            <a:spLocks noGrp="1" noChangeArrowheads="1"/>
          </p:cNvSpPr>
          <p:nvPr>
            <p:ph type="title"/>
          </p:nvPr>
        </p:nvSpPr>
        <p:spPr>
          <a:xfrm>
            <a:off x="457200" y="457200"/>
            <a:ext cx="8229600" cy="990600"/>
          </a:xfrm>
        </p:spPr>
        <p:txBody>
          <a:bodyPr/>
          <a:lstStyle/>
          <a:p>
            <a:r>
              <a:rPr lang="en-US" smtClean="0"/>
              <a:t>Identification of TMP Strategies</a:t>
            </a:r>
          </a:p>
        </p:txBody>
      </p:sp>
      <p:sp>
        <p:nvSpPr>
          <p:cNvPr id="10245" name="Rectangle 3"/>
          <p:cNvSpPr>
            <a:spLocks noGrp="1" noChangeArrowheads="1"/>
          </p:cNvSpPr>
          <p:nvPr>
            <p:ph type="body" idx="1"/>
          </p:nvPr>
        </p:nvSpPr>
        <p:spPr>
          <a:xfrm>
            <a:off x="457200" y="1600200"/>
            <a:ext cx="8229600" cy="4724400"/>
          </a:xfrm>
        </p:spPr>
        <p:txBody>
          <a:bodyPr/>
          <a:lstStyle/>
          <a:p>
            <a:pPr>
              <a:lnSpc>
                <a:spcPct val="90000"/>
              </a:lnSpc>
            </a:pPr>
            <a:r>
              <a:rPr lang="en-US" sz="3600" smtClean="0"/>
              <a:t>Should be based on:</a:t>
            </a:r>
          </a:p>
          <a:p>
            <a:pPr marL="977900" lvl="1" indent="-520700">
              <a:lnSpc>
                <a:spcPct val="90000"/>
              </a:lnSpc>
            </a:pPr>
            <a:r>
              <a:rPr lang="en-US" sz="3200" smtClean="0"/>
              <a:t>type of work zone </a:t>
            </a:r>
          </a:p>
          <a:p>
            <a:pPr marL="977900" lvl="1" indent="-520700">
              <a:lnSpc>
                <a:spcPct val="90000"/>
              </a:lnSpc>
            </a:pPr>
            <a:r>
              <a:rPr lang="en-US" sz="3200" smtClean="0"/>
              <a:t>traffic conditions</a:t>
            </a:r>
          </a:p>
          <a:p>
            <a:pPr marL="977900" lvl="1" indent="-520700">
              <a:lnSpc>
                <a:spcPct val="90000"/>
              </a:lnSpc>
            </a:pPr>
            <a:r>
              <a:rPr lang="en-US" sz="3200" smtClean="0"/>
              <a:t>anticipated WZ impacts </a:t>
            </a:r>
          </a:p>
          <a:p>
            <a:pPr marL="977900" lvl="1" indent="-520700">
              <a:lnSpc>
                <a:spcPct val="90000"/>
              </a:lnSpc>
            </a:pPr>
            <a:r>
              <a:rPr lang="en-US" sz="3200" smtClean="0"/>
              <a:t>project constraints </a:t>
            </a:r>
          </a:p>
          <a:p>
            <a:pPr marL="977900" lvl="1" indent="-520700">
              <a:lnSpc>
                <a:spcPct val="90000"/>
              </a:lnSpc>
            </a:pPr>
            <a:r>
              <a:rPr lang="en-US" sz="3200" smtClean="0"/>
              <a:t>construction phasing/staging plan</a:t>
            </a:r>
          </a:p>
          <a:p>
            <a:pPr marL="977900" lvl="1" indent="-520700">
              <a:lnSpc>
                <a:spcPct val="90000"/>
              </a:lnSpc>
            </a:pPr>
            <a:r>
              <a:rPr lang="en-US" sz="3200" smtClean="0"/>
              <a:t>conditions in surrounding area (e.g., alternate routes and modes, access)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90000"/>
            <a:alpha val="93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686800" cy="762000"/>
          </a:xfrm>
        </p:spPr>
        <p:txBody>
          <a:bodyPr/>
          <a:lstStyle/>
          <a:p>
            <a:pPr eaLnBrk="1" hangingPunct="1"/>
            <a:r>
              <a:rPr lang="en-US" sz="3200" smtClean="0">
                <a:solidFill>
                  <a:schemeClr val="bg1"/>
                </a:solidFill>
              </a:rPr>
              <a:t>Managing Demand (Vehicle Flow) Through WZ</a:t>
            </a:r>
            <a:endParaRPr lang="es-ES" sz="3200" smtClean="0">
              <a:solidFill>
                <a:schemeClr val="bg1"/>
              </a:solidFill>
            </a:endParaRPr>
          </a:p>
        </p:txBody>
      </p:sp>
      <p:sp>
        <p:nvSpPr>
          <p:cNvPr id="36867" name="Footer Placeholder 4"/>
          <p:cNvSpPr>
            <a:spLocks noGrp="1"/>
          </p:cNvSpPr>
          <p:nvPr>
            <p:ph type="ftr" sz="quarter" idx="10"/>
          </p:nvPr>
        </p:nvSpPr>
        <p:spPr>
          <a:noFill/>
        </p:spPr>
        <p:txBody>
          <a:bodyPr/>
          <a:lstStyle/>
          <a:p>
            <a:endParaRPr lang="en-US" smtClean="0"/>
          </a:p>
        </p:txBody>
      </p:sp>
      <p:sp>
        <p:nvSpPr>
          <p:cNvPr id="36868" name="Slide Number Placeholder 5"/>
          <p:cNvSpPr>
            <a:spLocks noGrp="1"/>
          </p:cNvSpPr>
          <p:nvPr>
            <p:ph type="sldNum" sz="quarter" idx="11"/>
          </p:nvPr>
        </p:nvSpPr>
        <p:spPr>
          <a:noFill/>
        </p:spPr>
        <p:txBody>
          <a:bodyPr/>
          <a:lstStyle/>
          <a:p>
            <a:endParaRPr lang="en-US" smtClean="0"/>
          </a:p>
        </p:txBody>
      </p:sp>
      <p:sp>
        <p:nvSpPr>
          <p:cNvPr id="36869" name="Rectangle 3"/>
          <p:cNvSpPr>
            <a:spLocks noChangeArrowheads="1"/>
          </p:cNvSpPr>
          <p:nvPr/>
        </p:nvSpPr>
        <p:spPr bwMode="auto">
          <a:xfrm>
            <a:off x="457200" y="2286000"/>
            <a:ext cx="457200" cy="3200400"/>
          </a:xfrm>
          <a:prstGeom prst="rect">
            <a:avLst/>
          </a:prstGeom>
          <a:solidFill>
            <a:schemeClr val="accent1"/>
          </a:solidFill>
          <a:ln w="9525">
            <a:solidFill>
              <a:srgbClr val="FFFFFF"/>
            </a:solidFill>
            <a:miter lim="800000"/>
            <a:headEnd/>
            <a:tailEnd/>
          </a:ln>
        </p:spPr>
        <p:txBody>
          <a:bodyPr vert="eaVert" wrap="none" anchor="ctr"/>
          <a:lstStyle/>
          <a:p>
            <a:pPr algn="ctr"/>
            <a:r>
              <a:rPr lang="en-US" sz="2400">
                <a:solidFill>
                  <a:srgbClr val="FFFFFF"/>
                </a:solidFill>
              </a:rPr>
              <a:t>Unmanaged demand</a:t>
            </a:r>
          </a:p>
        </p:txBody>
      </p:sp>
      <p:grpSp>
        <p:nvGrpSpPr>
          <p:cNvPr id="36870" name="Group 4"/>
          <p:cNvGrpSpPr>
            <a:grpSpLocks/>
          </p:cNvGrpSpPr>
          <p:nvPr/>
        </p:nvGrpSpPr>
        <p:grpSpPr bwMode="auto">
          <a:xfrm>
            <a:off x="2133600" y="2286000"/>
            <a:ext cx="457200" cy="3200400"/>
            <a:chOff x="1344" y="1440"/>
            <a:chExt cx="288" cy="2016"/>
          </a:xfrm>
        </p:grpSpPr>
        <p:sp>
          <p:nvSpPr>
            <p:cNvPr id="36894" name="Rectangle 5"/>
            <p:cNvSpPr>
              <a:spLocks noChangeArrowheads="1"/>
            </p:cNvSpPr>
            <p:nvPr/>
          </p:nvSpPr>
          <p:spPr bwMode="auto">
            <a:xfrm>
              <a:off x="1344" y="1680"/>
              <a:ext cx="288" cy="1776"/>
            </a:xfrm>
            <a:prstGeom prst="rect">
              <a:avLst/>
            </a:prstGeom>
            <a:solidFill>
              <a:schemeClr val="accent1"/>
            </a:solidFill>
            <a:ln w="9525">
              <a:solidFill>
                <a:srgbClr val="FFFFFF"/>
              </a:solidFill>
              <a:miter lim="800000"/>
              <a:headEnd/>
              <a:tailEnd/>
            </a:ln>
          </p:spPr>
          <p:txBody>
            <a:bodyPr wrap="none" anchor="ctr"/>
            <a:lstStyle/>
            <a:p>
              <a:endParaRPr lang="en-US"/>
            </a:p>
          </p:txBody>
        </p:sp>
        <p:sp>
          <p:nvSpPr>
            <p:cNvPr id="36895" name="Rectangle 6"/>
            <p:cNvSpPr>
              <a:spLocks noChangeArrowheads="1"/>
            </p:cNvSpPr>
            <p:nvPr/>
          </p:nvSpPr>
          <p:spPr bwMode="auto">
            <a:xfrm>
              <a:off x="1344" y="1440"/>
              <a:ext cx="288" cy="240"/>
            </a:xfrm>
            <a:prstGeom prst="rect">
              <a:avLst/>
            </a:prstGeom>
            <a:noFill/>
            <a:ln w="25400">
              <a:solidFill>
                <a:srgbClr val="FFFFFF"/>
              </a:solidFill>
              <a:prstDash val="sysDot"/>
              <a:miter lim="800000"/>
              <a:headEnd/>
              <a:tailEnd/>
            </a:ln>
          </p:spPr>
          <p:txBody>
            <a:bodyPr wrap="none" anchor="ctr"/>
            <a:lstStyle/>
            <a:p>
              <a:pPr algn="ctr"/>
              <a:endParaRPr lang="en-US">
                <a:solidFill>
                  <a:srgbClr val="FFFF00"/>
                </a:solidFill>
              </a:endParaRPr>
            </a:p>
          </p:txBody>
        </p:sp>
      </p:grpSp>
      <p:grpSp>
        <p:nvGrpSpPr>
          <p:cNvPr id="36871" name="Group 7"/>
          <p:cNvGrpSpPr>
            <a:grpSpLocks/>
          </p:cNvGrpSpPr>
          <p:nvPr/>
        </p:nvGrpSpPr>
        <p:grpSpPr bwMode="auto">
          <a:xfrm>
            <a:off x="3962400" y="2667000"/>
            <a:ext cx="457200" cy="2819400"/>
            <a:chOff x="2496" y="1680"/>
            <a:chExt cx="288" cy="1776"/>
          </a:xfrm>
        </p:grpSpPr>
        <p:sp>
          <p:nvSpPr>
            <p:cNvPr id="36892" name="Rectangle 8"/>
            <p:cNvSpPr>
              <a:spLocks noChangeArrowheads="1"/>
            </p:cNvSpPr>
            <p:nvPr/>
          </p:nvSpPr>
          <p:spPr bwMode="auto">
            <a:xfrm>
              <a:off x="2496" y="1920"/>
              <a:ext cx="288" cy="1536"/>
            </a:xfrm>
            <a:prstGeom prst="rect">
              <a:avLst/>
            </a:prstGeom>
            <a:solidFill>
              <a:schemeClr val="accent1"/>
            </a:solidFill>
            <a:ln w="9525">
              <a:solidFill>
                <a:srgbClr val="FFFFFF"/>
              </a:solidFill>
              <a:miter lim="800000"/>
              <a:headEnd/>
              <a:tailEnd/>
            </a:ln>
          </p:spPr>
          <p:txBody>
            <a:bodyPr wrap="none" anchor="ctr"/>
            <a:lstStyle/>
            <a:p>
              <a:endParaRPr lang="en-US"/>
            </a:p>
          </p:txBody>
        </p:sp>
        <p:sp>
          <p:nvSpPr>
            <p:cNvPr id="36893" name="Rectangle 9"/>
            <p:cNvSpPr>
              <a:spLocks noChangeArrowheads="1"/>
            </p:cNvSpPr>
            <p:nvPr/>
          </p:nvSpPr>
          <p:spPr bwMode="auto">
            <a:xfrm>
              <a:off x="2496" y="1680"/>
              <a:ext cx="288" cy="240"/>
            </a:xfrm>
            <a:prstGeom prst="rect">
              <a:avLst/>
            </a:prstGeom>
            <a:noFill/>
            <a:ln w="25400">
              <a:solidFill>
                <a:srgbClr val="FFFFFF"/>
              </a:solidFill>
              <a:prstDash val="sysDot"/>
              <a:miter lim="800000"/>
              <a:headEnd/>
              <a:tailEnd/>
            </a:ln>
          </p:spPr>
          <p:txBody>
            <a:bodyPr wrap="none" anchor="ctr"/>
            <a:lstStyle/>
            <a:p>
              <a:pPr algn="ctr"/>
              <a:endParaRPr lang="en-US">
                <a:solidFill>
                  <a:srgbClr val="FFFF00"/>
                </a:solidFill>
              </a:endParaRPr>
            </a:p>
          </p:txBody>
        </p:sp>
      </p:grpSp>
      <p:grpSp>
        <p:nvGrpSpPr>
          <p:cNvPr id="36872" name="Group 10"/>
          <p:cNvGrpSpPr>
            <a:grpSpLocks/>
          </p:cNvGrpSpPr>
          <p:nvPr/>
        </p:nvGrpSpPr>
        <p:grpSpPr bwMode="auto">
          <a:xfrm>
            <a:off x="5867400" y="3048000"/>
            <a:ext cx="457200" cy="2438400"/>
            <a:chOff x="3696" y="1920"/>
            <a:chExt cx="288" cy="1536"/>
          </a:xfrm>
        </p:grpSpPr>
        <p:sp>
          <p:nvSpPr>
            <p:cNvPr id="36890" name="Rectangle 11"/>
            <p:cNvSpPr>
              <a:spLocks noChangeArrowheads="1"/>
            </p:cNvSpPr>
            <p:nvPr/>
          </p:nvSpPr>
          <p:spPr bwMode="auto">
            <a:xfrm>
              <a:off x="3696" y="2064"/>
              <a:ext cx="288" cy="1392"/>
            </a:xfrm>
            <a:prstGeom prst="rect">
              <a:avLst/>
            </a:prstGeom>
            <a:solidFill>
              <a:schemeClr val="accent1"/>
            </a:solidFill>
            <a:ln w="9525">
              <a:solidFill>
                <a:srgbClr val="FFFFFF"/>
              </a:solidFill>
              <a:miter lim="800000"/>
              <a:headEnd/>
              <a:tailEnd/>
            </a:ln>
          </p:spPr>
          <p:txBody>
            <a:bodyPr wrap="none" anchor="ctr"/>
            <a:lstStyle/>
            <a:p>
              <a:endParaRPr lang="en-US"/>
            </a:p>
          </p:txBody>
        </p:sp>
        <p:sp>
          <p:nvSpPr>
            <p:cNvPr id="36891" name="Rectangle 12"/>
            <p:cNvSpPr>
              <a:spLocks noChangeArrowheads="1"/>
            </p:cNvSpPr>
            <p:nvPr/>
          </p:nvSpPr>
          <p:spPr bwMode="auto">
            <a:xfrm>
              <a:off x="3696" y="1920"/>
              <a:ext cx="288" cy="144"/>
            </a:xfrm>
            <a:prstGeom prst="rect">
              <a:avLst/>
            </a:prstGeom>
            <a:noFill/>
            <a:ln w="25400">
              <a:solidFill>
                <a:srgbClr val="FFFFFF"/>
              </a:solidFill>
              <a:prstDash val="sysDot"/>
              <a:miter lim="800000"/>
              <a:headEnd/>
              <a:tailEnd/>
            </a:ln>
          </p:spPr>
          <p:txBody>
            <a:bodyPr wrap="none" anchor="ctr"/>
            <a:lstStyle/>
            <a:p>
              <a:pPr algn="ctr"/>
              <a:endParaRPr lang="en-US">
                <a:solidFill>
                  <a:srgbClr val="FFFF00"/>
                </a:solidFill>
              </a:endParaRPr>
            </a:p>
          </p:txBody>
        </p:sp>
      </p:grpSp>
      <p:grpSp>
        <p:nvGrpSpPr>
          <p:cNvPr id="36873" name="Group 13"/>
          <p:cNvGrpSpPr>
            <a:grpSpLocks/>
          </p:cNvGrpSpPr>
          <p:nvPr/>
        </p:nvGrpSpPr>
        <p:grpSpPr bwMode="auto">
          <a:xfrm>
            <a:off x="7696200" y="3200400"/>
            <a:ext cx="457200" cy="2286000"/>
            <a:chOff x="4848" y="2016"/>
            <a:chExt cx="288" cy="1440"/>
          </a:xfrm>
        </p:grpSpPr>
        <p:sp>
          <p:nvSpPr>
            <p:cNvPr id="36888" name="Rectangle 14"/>
            <p:cNvSpPr>
              <a:spLocks noChangeArrowheads="1"/>
            </p:cNvSpPr>
            <p:nvPr/>
          </p:nvSpPr>
          <p:spPr bwMode="auto">
            <a:xfrm>
              <a:off x="4848" y="2160"/>
              <a:ext cx="288" cy="1296"/>
            </a:xfrm>
            <a:prstGeom prst="rect">
              <a:avLst/>
            </a:prstGeom>
            <a:solidFill>
              <a:schemeClr val="accent1"/>
            </a:solidFill>
            <a:ln w="9525">
              <a:solidFill>
                <a:srgbClr val="FFFFFF"/>
              </a:solidFill>
              <a:miter lim="800000"/>
              <a:headEnd/>
              <a:tailEnd/>
            </a:ln>
          </p:spPr>
          <p:txBody>
            <a:bodyPr vert="eaVert" wrap="none" anchor="ctr"/>
            <a:lstStyle/>
            <a:p>
              <a:pPr algn="ctr"/>
              <a:r>
                <a:rPr lang="en-US">
                  <a:solidFill>
                    <a:srgbClr val="FFFFFF"/>
                  </a:solidFill>
                </a:rPr>
                <a:t>Managed demand</a:t>
              </a:r>
            </a:p>
          </p:txBody>
        </p:sp>
        <p:sp>
          <p:nvSpPr>
            <p:cNvPr id="36889" name="Rectangle 15"/>
            <p:cNvSpPr>
              <a:spLocks noChangeArrowheads="1"/>
            </p:cNvSpPr>
            <p:nvPr/>
          </p:nvSpPr>
          <p:spPr bwMode="auto">
            <a:xfrm>
              <a:off x="4848" y="2016"/>
              <a:ext cx="288" cy="144"/>
            </a:xfrm>
            <a:prstGeom prst="rect">
              <a:avLst/>
            </a:prstGeom>
            <a:noFill/>
            <a:ln w="25400">
              <a:solidFill>
                <a:srgbClr val="FFFFFF"/>
              </a:solidFill>
              <a:prstDash val="sysDot"/>
              <a:miter lim="800000"/>
              <a:headEnd/>
              <a:tailEnd/>
            </a:ln>
          </p:spPr>
          <p:txBody>
            <a:bodyPr wrap="none" anchor="ctr"/>
            <a:lstStyle/>
            <a:p>
              <a:pPr algn="ctr"/>
              <a:endParaRPr lang="en-US">
                <a:solidFill>
                  <a:srgbClr val="FFFF00"/>
                </a:solidFill>
              </a:endParaRPr>
            </a:p>
          </p:txBody>
        </p:sp>
      </p:grpSp>
      <p:grpSp>
        <p:nvGrpSpPr>
          <p:cNvPr id="6" name="Group 16"/>
          <p:cNvGrpSpPr>
            <a:grpSpLocks/>
          </p:cNvGrpSpPr>
          <p:nvPr/>
        </p:nvGrpSpPr>
        <p:grpSpPr bwMode="auto">
          <a:xfrm>
            <a:off x="96838" y="1187450"/>
            <a:ext cx="1960563" cy="1098550"/>
            <a:chOff x="61" y="748"/>
            <a:chExt cx="1235" cy="692"/>
          </a:xfrm>
        </p:grpSpPr>
        <p:sp>
          <p:nvSpPr>
            <p:cNvPr id="36886" name="Text Box 17"/>
            <p:cNvSpPr txBox="1">
              <a:spLocks noChangeArrowheads="1"/>
            </p:cNvSpPr>
            <p:nvPr/>
          </p:nvSpPr>
          <p:spPr bwMode="auto">
            <a:xfrm>
              <a:off x="61" y="748"/>
              <a:ext cx="1152" cy="404"/>
            </a:xfrm>
            <a:prstGeom prst="rect">
              <a:avLst/>
            </a:prstGeom>
            <a:noFill/>
            <a:ln w="9525">
              <a:noFill/>
              <a:miter lim="800000"/>
              <a:headEnd/>
              <a:tailEnd/>
            </a:ln>
          </p:spPr>
          <p:txBody>
            <a:bodyPr>
              <a:spAutoFit/>
            </a:bodyPr>
            <a:lstStyle/>
            <a:p>
              <a:pPr algn="ctr">
                <a:spcBef>
                  <a:spcPct val="50000"/>
                </a:spcBef>
              </a:pPr>
              <a:r>
                <a:rPr lang="en-US" dirty="0">
                  <a:solidFill>
                    <a:srgbClr val="FFFFFF"/>
                  </a:solidFill>
                </a:rPr>
                <a:t>Reduce daily person trips </a:t>
              </a:r>
              <a:r>
                <a:rPr lang="en-US" b="1" dirty="0">
                  <a:solidFill>
                    <a:srgbClr val="FFFFFF"/>
                  </a:solidFill>
                </a:rPr>
                <a:t>*</a:t>
              </a:r>
            </a:p>
          </p:txBody>
        </p:sp>
        <p:sp>
          <p:nvSpPr>
            <p:cNvPr id="36887" name="Line 18"/>
            <p:cNvSpPr>
              <a:spLocks noChangeShapeType="1"/>
            </p:cNvSpPr>
            <p:nvPr/>
          </p:nvSpPr>
          <p:spPr bwMode="auto">
            <a:xfrm>
              <a:off x="1008" y="1152"/>
              <a:ext cx="288" cy="288"/>
            </a:xfrm>
            <a:prstGeom prst="line">
              <a:avLst/>
            </a:prstGeom>
            <a:noFill/>
            <a:ln w="28575">
              <a:solidFill>
                <a:srgbClr val="FFFFFF"/>
              </a:solidFill>
              <a:round/>
              <a:headEnd/>
              <a:tailEnd type="triangle" w="med" len="med"/>
            </a:ln>
          </p:spPr>
          <p:txBody>
            <a:bodyPr/>
            <a:lstStyle/>
            <a:p>
              <a:endParaRPr lang="en-US"/>
            </a:p>
          </p:txBody>
        </p:sp>
      </p:grpSp>
      <p:grpSp>
        <p:nvGrpSpPr>
          <p:cNvPr id="7" name="Group 19"/>
          <p:cNvGrpSpPr>
            <a:grpSpLocks/>
          </p:cNvGrpSpPr>
          <p:nvPr/>
        </p:nvGrpSpPr>
        <p:grpSpPr bwMode="auto">
          <a:xfrm>
            <a:off x="3581400" y="1120775"/>
            <a:ext cx="2514600" cy="1546225"/>
            <a:chOff x="2256" y="658"/>
            <a:chExt cx="1584" cy="974"/>
          </a:xfrm>
        </p:grpSpPr>
        <p:sp>
          <p:nvSpPr>
            <p:cNvPr id="36884" name="Text Box 20"/>
            <p:cNvSpPr txBox="1">
              <a:spLocks noChangeArrowheads="1"/>
            </p:cNvSpPr>
            <p:nvPr/>
          </p:nvSpPr>
          <p:spPr bwMode="auto">
            <a:xfrm>
              <a:off x="2592" y="658"/>
              <a:ext cx="1248" cy="775"/>
            </a:xfrm>
            <a:prstGeom prst="rect">
              <a:avLst/>
            </a:prstGeom>
            <a:noFill/>
            <a:ln w="9525">
              <a:noFill/>
              <a:miter lim="800000"/>
              <a:headEnd/>
              <a:tailEnd/>
            </a:ln>
          </p:spPr>
          <p:txBody>
            <a:bodyPr>
              <a:spAutoFit/>
            </a:bodyPr>
            <a:lstStyle/>
            <a:p>
              <a:pPr algn="ctr">
                <a:spcBef>
                  <a:spcPct val="50000"/>
                </a:spcBef>
              </a:pPr>
              <a:r>
                <a:rPr lang="en-US" dirty="0">
                  <a:solidFill>
                    <a:srgbClr val="FFFFFF"/>
                  </a:solidFill>
                </a:rPr>
                <a:t>Reduce daily vehicle trips (via mode &amp; occupancy rate)</a:t>
              </a:r>
              <a:r>
                <a:rPr lang="en-US" sz="2000" dirty="0">
                  <a:solidFill>
                    <a:srgbClr val="FFFFFF"/>
                  </a:solidFill>
                </a:rPr>
                <a:t> </a:t>
              </a:r>
            </a:p>
          </p:txBody>
        </p:sp>
        <p:sp>
          <p:nvSpPr>
            <p:cNvPr id="36885" name="Line 21"/>
            <p:cNvSpPr>
              <a:spLocks noChangeShapeType="1"/>
            </p:cNvSpPr>
            <p:nvPr/>
          </p:nvSpPr>
          <p:spPr bwMode="auto">
            <a:xfrm>
              <a:off x="2256" y="1344"/>
              <a:ext cx="240" cy="288"/>
            </a:xfrm>
            <a:prstGeom prst="line">
              <a:avLst/>
            </a:prstGeom>
            <a:noFill/>
            <a:ln w="28575">
              <a:solidFill>
                <a:srgbClr val="FFFFFF"/>
              </a:solidFill>
              <a:round/>
              <a:headEnd/>
              <a:tailEnd type="triangle" w="med" len="med"/>
            </a:ln>
          </p:spPr>
          <p:txBody>
            <a:bodyPr/>
            <a:lstStyle/>
            <a:p>
              <a:endParaRPr lang="en-US"/>
            </a:p>
          </p:txBody>
        </p:sp>
      </p:grpSp>
      <p:grpSp>
        <p:nvGrpSpPr>
          <p:cNvPr id="8" name="Group 22"/>
          <p:cNvGrpSpPr>
            <a:grpSpLocks/>
          </p:cNvGrpSpPr>
          <p:nvPr/>
        </p:nvGrpSpPr>
        <p:grpSpPr bwMode="auto">
          <a:xfrm>
            <a:off x="1925638" y="1095375"/>
            <a:ext cx="4017963" cy="1952625"/>
            <a:chOff x="1213" y="594"/>
            <a:chExt cx="2531" cy="1230"/>
          </a:xfrm>
        </p:grpSpPr>
        <p:sp>
          <p:nvSpPr>
            <p:cNvPr id="36882" name="Text Box 23"/>
            <p:cNvSpPr txBox="1">
              <a:spLocks noChangeArrowheads="1"/>
            </p:cNvSpPr>
            <p:nvPr/>
          </p:nvSpPr>
          <p:spPr bwMode="auto">
            <a:xfrm>
              <a:off x="1213" y="594"/>
              <a:ext cx="1488" cy="750"/>
            </a:xfrm>
            <a:prstGeom prst="rect">
              <a:avLst/>
            </a:prstGeom>
            <a:noFill/>
            <a:ln w="9525">
              <a:noFill/>
              <a:miter lim="800000"/>
              <a:headEnd/>
              <a:tailEnd/>
            </a:ln>
          </p:spPr>
          <p:txBody>
            <a:bodyPr>
              <a:spAutoFit/>
            </a:bodyPr>
            <a:lstStyle/>
            <a:p>
              <a:pPr algn="ctr">
                <a:spcBef>
                  <a:spcPct val="50000"/>
                </a:spcBef>
              </a:pPr>
              <a:r>
                <a:rPr lang="en-US" dirty="0">
                  <a:solidFill>
                    <a:schemeClr val="bg1"/>
                  </a:solidFill>
                </a:rPr>
                <a:t>Reduce daily vehicles thru work zone (via alternative routes)</a:t>
              </a:r>
            </a:p>
          </p:txBody>
        </p:sp>
        <p:sp>
          <p:nvSpPr>
            <p:cNvPr id="36883" name="Line 24"/>
            <p:cNvSpPr>
              <a:spLocks noChangeShapeType="1"/>
            </p:cNvSpPr>
            <p:nvPr/>
          </p:nvSpPr>
          <p:spPr bwMode="auto">
            <a:xfrm>
              <a:off x="3408" y="1392"/>
              <a:ext cx="336" cy="432"/>
            </a:xfrm>
            <a:prstGeom prst="line">
              <a:avLst/>
            </a:prstGeom>
            <a:noFill/>
            <a:ln w="28575">
              <a:solidFill>
                <a:srgbClr val="FFFFFF"/>
              </a:solidFill>
              <a:round/>
              <a:headEnd/>
              <a:tailEnd type="triangle" w="med" len="med"/>
            </a:ln>
          </p:spPr>
          <p:txBody>
            <a:bodyPr/>
            <a:lstStyle/>
            <a:p>
              <a:endParaRPr lang="en-US"/>
            </a:p>
          </p:txBody>
        </p:sp>
      </p:grpSp>
      <p:grpSp>
        <p:nvGrpSpPr>
          <p:cNvPr id="9" name="Group 25"/>
          <p:cNvGrpSpPr>
            <a:grpSpLocks/>
          </p:cNvGrpSpPr>
          <p:nvPr/>
        </p:nvGrpSpPr>
        <p:grpSpPr bwMode="auto">
          <a:xfrm>
            <a:off x="6096000" y="1355725"/>
            <a:ext cx="2209800" cy="1768475"/>
            <a:chOff x="3840" y="854"/>
            <a:chExt cx="1392" cy="1114"/>
          </a:xfrm>
        </p:grpSpPr>
        <p:sp>
          <p:nvSpPr>
            <p:cNvPr id="36880" name="Text Box 26"/>
            <p:cNvSpPr txBox="1">
              <a:spLocks noChangeArrowheads="1"/>
            </p:cNvSpPr>
            <p:nvPr/>
          </p:nvSpPr>
          <p:spPr bwMode="auto">
            <a:xfrm>
              <a:off x="3840" y="854"/>
              <a:ext cx="1392" cy="577"/>
            </a:xfrm>
            <a:prstGeom prst="rect">
              <a:avLst/>
            </a:prstGeom>
            <a:noFill/>
            <a:ln w="9525">
              <a:noFill/>
              <a:miter lim="800000"/>
              <a:headEnd/>
              <a:tailEnd/>
            </a:ln>
          </p:spPr>
          <p:txBody>
            <a:bodyPr>
              <a:spAutoFit/>
            </a:bodyPr>
            <a:lstStyle/>
            <a:p>
              <a:pPr algn="ctr">
                <a:spcBef>
                  <a:spcPct val="50000"/>
                </a:spcBef>
              </a:pPr>
              <a:r>
                <a:rPr lang="en-US" dirty="0">
                  <a:solidFill>
                    <a:srgbClr val="FFFFFF"/>
                  </a:solidFill>
                </a:rPr>
                <a:t>Attenuate vehicle flow rate thru work zone  *</a:t>
              </a:r>
            </a:p>
          </p:txBody>
        </p:sp>
        <p:sp>
          <p:nvSpPr>
            <p:cNvPr id="36881" name="Line 27"/>
            <p:cNvSpPr>
              <a:spLocks noChangeShapeType="1"/>
            </p:cNvSpPr>
            <p:nvPr/>
          </p:nvSpPr>
          <p:spPr bwMode="auto">
            <a:xfrm>
              <a:off x="4656" y="1344"/>
              <a:ext cx="432" cy="624"/>
            </a:xfrm>
            <a:prstGeom prst="line">
              <a:avLst/>
            </a:prstGeom>
            <a:noFill/>
            <a:ln w="28575">
              <a:solidFill>
                <a:srgbClr val="FFFFFF"/>
              </a:solidFill>
              <a:round/>
              <a:headEnd/>
              <a:tailEnd type="triangle" w="med" len="med"/>
            </a:ln>
          </p:spPr>
          <p:txBody>
            <a:bodyPr/>
            <a:lstStyle/>
            <a:p>
              <a:endParaRPr lang="en-US"/>
            </a:p>
          </p:txBody>
        </p:sp>
      </p:grpSp>
      <p:sp>
        <p:nvSpPr>
          <p:cNvPr id="36878" name="Line 28"/>
          <p:cNvSpPr>
            <a:spLocks noChangeShapeType="1"/>
          </p:cNvSpPr>
          <p:nvPr/>
        </p:nvSpPr>
        <p:spPr bwMode="auto">
          <a:xfrm>
            <a:off x="228600" y="5486400"/>
            <a:ext cx="8534400" cy="0"/>
          </a:xfrm>
          <a:prstGeom prst="line">
            <a:avLst/>
          </a:prstGeom>
          <a:noFill/>
          <a:ln w="9525">
            <a:solidFill>
              <a:srgbClr val="FFFFFF"/>
            </a:solidFill>
            <a:round/>
            <a:headEnd/>
            <a:tailEnd/>
          </a:ln>
        </p:spPr>
        <p:txBody>
          <a:bodyPr/>
          <a:lstStyle/>
          <a:p>
            <a:endParaRPr lang="en-US"/>
          </a:p>
        </p:txBody>
      </p:sp>
      <p:sp>
        <p:nvSpPr>
          <p:cNvPr id="237597" name="Text Box 29"/>
          <p:cNvSpPr txBox="1">
            <a:spLocks noChangeArrowheads="1"/>
          </p:cNvSpPr>
          <p:nvPr/>
        </p:nvSpPr>
        <p:spPr bwMode="auto">
          <a:xfrm>
            <a:off x="990600" y="5638800"/>
            <a:ext cx="7086600" cy="457200"/>
          </a:xfrm>
          <a:prstGeom prst="rect">
            <a:avLst/>
          </a:prstGeom>
          <a:noFill/>
          <a:ln w="9525">
            <a:noFill/>
            <a:miter lim="800000"/>
            <a:headEnd/>
            <a:tailEnd/>
          </a:ln>
        </p:spPr>
        <p:txBody>
          <a:bodyPr>
            <a:spAutoFit/>
          </a:bodyPr>
          <a:lstStyle/>
          <a:p>
            <a:pPr>
              <a:spcBef>
                <a:spcPct val="50000"/>
              </a:spcBef>
            </a:pPr>
            <a:r>
              <a:rPr lang="en-US" sz="2400">
                <a:solidFill>
                  <a:srgbClr val="FFFFFF"/>
                </a:solidFill>
              </a:rPr>
              <a:t>* Requires partnering with business &amp; employers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Maintain or Augment Capacity</a:t>
            </a:r>
          </a:p>
        </p:txBody>
      </p:sp>
      <p:sp>
        <p:nvSpPr>
          <p:cNvPr id="40963" name="Content Placeholder 2"/>
          <p:cNvSpPr>
            <a:spLocks noGrp="1"/>
          </p:cNvSpPr>
          <p:nvPr>
            <p:ph idx="1"/>
          </p:nvPr>
        </p:nvSpPr>
        <p:spPr/>
        <p:txBody>
          <a:bodyPr/>
          <a:lstStyle/>
          <a:p>
            <a:pPr eaLnBrk="1" hangingPunct="1">
              <a:buFontTx/>
              <a:buChar char="•"/>
            </a:pPr>
            <a:r>
              <a:rPr lang="en-US" smtClean="0"/>
              <a:t>Advance work to maintain capacity </a:t>
            </a:r>
          </a:p>
          <a:p>
            <a:pPr lvl="1" eaLnBrk="1" hangingPunct="1">
              <a:buFontTx/>
              <a:buChar char="–"/>
            </a:pPr>
            <a:r>
              <a:rPr lang="en-US" smtClean="0"/>
              <a:t>Widen/strengthen shoulders and utilize during construction</a:t>
            </a:r>
          </a:p>
          <a:p>
            <a:pPr lvl="1" eaLnBrk="1" hangingPunct="1">
              <a:buFontTx/>
              <a:buChar char="–"/>
            </a:pPr>
            <a:r>
              <a:rPr lang="en-US" smtClean="0"/>
              <a:t>Build structure off site and move with complete closure</a:t>
            </a:r>
          </a:p>
          <a:p>
            <a:pPr lvl="1" eaLnBrk="1" hangingPunct="1">
              <a:buFontTx/>
              <a:buChar char="–"/>
            </a:pPr>
            <a:r>
              <a:rPr lang="en-US" smtClean="0"/>
              <a:t>Others?</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457200"/>
            <a:ext cx="8610600" cy="685800"/>
          </a:xfrm>
        </p:spPr>
        <p:txBody>
          <a:bodyPr/>
          <a:lstStyle/>
          <a:p>
            <a:pPr eaLnBrk="1" hangingPunct="1"/>
            <a:r>
              <a:rPr lang="en-US" smtClean="0"/>
              <a:t>Maintain and Augment Capacity</a:t>
            </a:r>
            <a:endParaRPr lang="es-ES" smtClean="0"/>
          </a:p>
        </p:txBody>
      </p:sp>
      <p:sp>
        <p:nvSpPr>
          <p:cNvPr id="41987" name="Rectangle 3"/>
          <p:cNvSpPr>
            <a:spLocks noGrp="1" noChangeArrowheads="1"/>
          </p:cNvSpPr>
          <p:nvPr>
            <p:ph idx="1"/>
          </p:nvPr>
        </p:nvSpPr>
        <p:spPr>
          <a:xfrm>
            <a:off x="381000" y="1219200"/>
            <a:ext cx="7543800" cy="2743200"/>
          </a:xfrm>
        </p:spPr>
        <p:txBody>
          <a:bodyPr/>
          <a:lstStyle/>
          <a:p>
            <a:pPr eaLnBrk="1" hangingPunct="1"/>
            <a:r>
              <a:rPr lang="en-US" sz="2800" smtClean="0"/>
              <a:t>Utilize/widen shoulder </a:t>
            </a:r>
          </a:p>
          <a:p>
            <a:pPr eaLnBrk="1" hangingPunct="1"/>
            <a:r>
              <a:rPr lang="en-US" sz="2800" smtClean="0"/>
              <a:t>Diversion</a:t>
            </a:r>
          </a:p>
          <a:p>
            <a:pPr eaLnBrk="1" hangingPunct="1"/>
            <a:r>
              <a:rPr lang="en-US" sz="2800" smtClean="0"/>
              <a:t>Reversible lanes</a:t>
            </a:r>
          </a:p>
          <a:p>
            <a:pPr eaLnBrk="1" hangingPunct="1"/>
            <a:r>
              <a:rPr lang="en-US" sz="2800" smtClean="0"/>
              <a:t>Parallel route improvements</a:t>
            </a:r>
          </a:p>
          <a:p>
            <a:pPr eaLnBrk="1" hangingPunct="1"/>
            <a:r>
              <a:rPr lang="en-US" sz="2800" smtClean="0"/>
              <a:t>Visual barriers</a:t>
            </a:r>
          </a:p>
          <a:p>
            <a:pPr lvl="1" eaLnBrk="1" hangingPunct="1">
              <a:buFontTx/>
              <a:buNone/>
            </a:pPr>
            <a:endParaRPr lang="en-US" smtClean="0"/>
          </a:p>
        </p:txBody>
      </p:sp>
      <p:sp>
        <p:nvSpPr>
          <p:cNvPr id="41988" name="Footer Placeholder 4"/>
          <p:cNvSpPr>
            <a:spLocks noGrp="1"/>
          </p:cNvSpPr>
          <p:nvPr>
            <p:ph type="ftr" sz="quarter" idx="10"/>
          </p:nvPr>
        </p:nvSpPr>
        <p:spPr>
          <a:noFill/>
        </p:spPr>
        <p:txBody>
          <a:bodyPr/>
          <a:lstStyle/>
          <a:p>
            <a:endParaRPr lang="en-US" smtClean="0"/>
          </a:p>
        </p:txBody>
      </p:sp>
      <p:sp>
        <p:nvSpPr>
          <p:cNvPr id="41989" name="Slide Number Placeholder 5"/>
          <p:cNvSpPr>
            <a:spLocks noGrp="1"/>
          </p:cNvSpPr>
          <p:nvPr>
            <p:ph type="sldNum" sz="quarter" idx="11"/>
          </p:nvPr>
        </p:nvSpPr>
        <p:spPr>
          <a:noFill/>
        </p:spPr>
        <p:txBody>
          <a:bodyPr/>
          <a:lstStyle/>
          <a:p>
            <a:endParaRPr lang="en-US" smtClean="0"/>
          </a:p>
        </p:txBody>
      </p:sp>
      <p:pic>
        <p:nvPicPr>
          <p:cNvPr id="41990" name="Picture 4" descr="album%206">
            <a:hlinkClick r:id="rId3" action="ppaction://hlinksldjump"/>
          </p:cNvPr>
          <p:cNvPicPr>
            <a:picLocks noChangeAspect="1" noChangeArrowheads="1"/>
          </p:cNvPicPr>
          <p:nvPr/>
        </p:nvPicPr>
        <p:blipFill>
          <a:blip r:embed="rId4" cstate="print"/>
          <a:srcRect/>
          <a:stretch>
            <a:fillRect/>
          </a:stretch>
        </p:blipFill>
        <p:spPr bwMode="auto">
          <a:xfrm>
            <a:off x="3886200" y="3505200"/>
            <a:ext cx="4114800" cy="27432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5638800"/>
            <a:ext cx="7239000" cy="457200"/>
          </a:xfrm>
        </p:spPr>
        <p:txBody>
          <a:bodyPr/>
          <a:lstStyle/>
          <a:p>
            <a:pPr eaLnBrk="1" hangingPunct="1"/>
            <a:r>
              <a:rPr lang="en-US" sz="2800" smtClean="0"/>
              <a:t>Reversible lane with moveable barrier</a:t>
            </a:r>
          </a:p>
        </p:txBody>
      </p:sp>
      <p:pic>
        <p:nvPicPr>
          <p:cNvPr id="43011" name="Picture 3" descr="Devore CA full close">
            <a:hlinkClick r:id="" action="ppaction://noaction"/>
          </p:cNvPr>
          <p:cNvPicPr>
            <a:picLocks noGrp="1" noChangeAspect="1" noChangeArrowheads="1"/>
          </p:cNvPicPr>
          <p:nvPr>
            <p:ph idx="1"/>
          </p:nvPr>
        </p:nvPicPr>
        <p:blipFill>
          <a:blip r:embed="rId3" cstate="print"/>
          <a:srcRect/>
          <a:stretch>
            <a:fillRect/>
          </a:stretch>
        </p:blipFill>
        <p:spPr>
          <a:xfrm>
            <a:off x="1219200" y="533400"/>
            <a:ext cx="7086600" cy="4856163"/>
          </a:xfrm>
          <a:ln w="38100">
            <a:solidFill>
              <a:schemeClr val="accent1"/>
            </a:solidFill>
          </a:ln>
        </p:spPr>
      </p:pic>
      <p:sp>
        <p:nvSpPr>
          <p:cNvPr id="43012" name="Footer Placeholder 4"/>
          <p:cNvSpPr>
            <a:spLocks noGrp="1"/>
          </p:cNvSpPr>
          <p:nvPr>
            <p:ph type="ftr" sz="quarter" idx="10"/>
          </p:nvPr>
        </p:nvSpPr>
        <p:spPr>
          <a:noFill/>
        </p:spPr>
        <p:txBody>
          <a:bodyPr/>
          <a:lstStyle/>
          <a:p>
            <a:endParaRPr lang="en-US" smtClean="0"/>
          </a:p>
        </p:txBody>
      </p:sp>
      <p:sp>
        <p:nvSpPr>
          <p:cNvPr id="43013" name="Slide Number Placeholder 5"/>
          <p:cNvSpPr>
            <a:spLocks noGrp="1"/>
          </p:cNvSpPr>
          <p:nvPr>
            <p:ph type="sldNum"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P1010055"/>
          <p:cNvSpPr>
            <a:spLocks noGrp="1" noChangeAspect="1" noChangeArrowheads="1"/>
          </p:cNvSpPr>
          <p:nvPr isPhoto="1"/>
        </p:nvSpPr>
        <p:spPr bwMode="auto">
          <a:xfrm>
            <a:off x="990600" y="1752600"/>
            <a:ext cx="6807200" cy="5105400"/>
          </a:xfrm>
          <a:prstGeom prst="rect">
            <a:avLst/>
          </a:prstGeom>
          <a:blipFill dpi="0" rotWithShape="1">
            <a:blip r:embed="rId3" cstate="print"/>
            <a:srcRect/>
            <a:stretch>
              <a:fillRect/>
            </a:stretch>
          </a:blipFill>
          <a:ln w="9525">
            <a:noFill/>
            <a:miter lim="800000"/>
            <a:headEnd/>
            <a:tailEnd/>
          </a:ln>
        </p:spPr>
        <p:txBody>
          <a:bodyPr/>
          <a:lstStyle/>
          <a:p>
            <a:endParaRPr lang="en-US"/>
          </a:p>
        </p:txBody>
      </p:sp>
      <p:sp>
        <p:nvSpPr>
          <p:cNvPr id="44035" name="Title 2"/>
          <p:cNvSpPr>
            <a:spLocks noGrp="1"/>
          </p:cNvSpPr>
          <p:nvPr>
            <p:ph type="title"/>
          </p:nvPr>
        </p:nvSpPr>
        <p:spPr/>
        <p:txBody>
          <a:bodyPr/>
          <a:lstStyle/>
          <a:p>
            <a:r>
              <a:rPr lang="en-US" smtClean="0"/>
              <a:t>Shift to utilize shoulder</a:t>
            </a:r>
          </a:p>
        </p:txBody>
      </p:sp>
      <p:sp>
        <p:nvSpPr>
          <p:cNvPr id="44036" name="Content Placeholder 3"/>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Maintain and Augment Capacity</a:t>
            </a:r>
          </a:p>
        </p:txBody>
      </p:sp>
      <p:sp>
        <p:nvSpPr>
          <p:cNvPr id="45059" name="Rectangle 3"/>
          <p:cNvSpPr>
            <a:spLocks noGrp="1" noChangeArrowheads="1"/>
          </p:cNvSpPr>
          <p:nvPr>
            <p:ph idx="1"/>
          </p:nvPr>
        </p:nvSpPr>
        <p:spPr>
          <a:xfrm>
            <a:off x="533400" y="1447800"/>
            <a:ext cx="7848600" cy="4114800"/>
          </a:xfrm>
        </p:spPr>
        <p:txBody>
          <a:bodyPr/>
          <a:lstStyle/>
          <a:p>
            <a:pPr eaLnBrk="1" hangingPunct="1"/>
            <a:r>
              <a:rPr lang="en-US" smtClean="0"/>
              <a:t>Alternative Modes </a:t>
            </a:r>
          </a:p>
          <a:p>
            <a:pPr lvl="1" eaLnBrk="1" hangingPunct="1">
              <a:buFontTx/>
              <a:buChar char="o"/>
            </a:pPr>
            <a:r>
              <a:rPr lang="en-US" smtClean="0"/>
              <a:t>Bus </a:t>
            </a:r>
          </a:p>
          <a:p>
            <a:pPr lvl="1" eaLnBrk="1" hangingPunct="1">
              <a:buFontTx/>
              <a:buChar char="o"/>
            </a:pPr>
            <a:r>
              <a:rPr lang="en-US" smtClean="0"/>
              <a:t>Rail transit</a:t>
            </a:r>
          </a:p>
          <a:p>
            <a:pPr lvl="1" eaLnBrk="1" hangingPunct="1">
              <a:buFontTx/>
              <a:buChar char="o"/>
            </a:pPr>
            <a:r>
              <a:rPr lang="en-US" smtClean="0"/>
              <a:t>Commuter rail</a:t>
            </a:r>
          </a:p>
          <a:p>
            <a:pPr eaLnBrk="1" hangingPunct="1"/>
            <a:r>
              <a:rPr lang="en-US" smtClean="0"/>
              <a:t>Incentives </a:t>
            </a:r>
          </a:p>
        </p:txBody>
      </p:sp>
      <p:sp>
        <p:nvSpPr>
          <p:cNvPr id="45060" name="Footer Placeholder 4"/>
          <p:cNvSpPr>
            <a:spLocks noGrp="1"/>
          </p:cNvSpPr>
          <p:nvPr>
            <p:ph type="ftr" sz="quarter" idx="10"/>
          </p:nvPr>
        </p:nvSpPr>
        <p:spPr>
          <a:xfrm>
            <a:off x="3276600" y="6172200"/>
            <a:ext cx="2895600" cy="457200"/>
          </a:xfrm>
          <a:noFill/>
        </p:spPr>
        <p:txBody>
          <a:bodyPr/>
          <a:lstStyle/>
          <a:p>
            <a:endParaRPr lang="en-US" smtClean="0"/>
          </a:p>
        </p:txBody>
      </p:sp>
      <p:sp>
        <p:nvSpPr>
          <p:cNvPr id="45061" name="Slide Number Placeholder 5"/>
          <p:cNvSpPr>
            <a:spLocks noGrp="1"/>
          </p:cNvSpPr>
          <p:nvPr>
            <p:ph type="sldNum"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1143000"/>
          </a:xfrm>
        </p:spPr>
        <p:txBody>
          <a:bodyPr/>
          <a:lstStyle/>
          <a:p>
            <a:pPr eaLnBrk="1" hangingPunct="1"/>
            <a:r>
              <a:rPr lang="en-US" sz="4000" smtClean="0"/>
              <a:t>Innovative Contracting Strategies</a:t>
            </a:r>
          </a:p>
        </p:txBody>
      </p:sp>
      <p:sp>
        <p:nvSpPr>
          <p:cNvPr id="46083" name="Rectangle 3"/>
          <p:cNvSpPr>
            <a:spLocks noGrp="1" noChangeArrowheads="1"/>
          </p:cNvSpPr>
          <p:nvPr>
            <p:ph idx="1"/>
          </p:nvPr>
        </p:nvSpPr>
        <p:spPr>
          <a:xfrm>
            <a:off x="457200" y="1676400"/>
            <a:ext cx="8229600" cy="4343400"/>
          </a:xfrm>
        </p:spPr>
        <p:txBody>
          <a:bodyPr/>
          <a:lstStyle/>
          <a:p>
            <a:pPr eaLnBrk="1" hangingPunct="1">
              <a:lnSpc>
                <a:spcPct val="90000"/>
              </a:lnSpc>
            </a:pPr>
            <a:r>
              <a:rPr lang="en-US" sz="2800" smtClean="0"/>
              <a:t>Design – Build</a:t>
            </a:r>
          </a:p>
          <a:p>
            <a:pPr lvl="1" eaLnBrk="1" hangingPunct="1">
              <a:lnSpc>
                <a:spcPct val="90000"/>
              </a:lnSpc>
            </a:pPr>
            <a:r>
              <a:rPr lang="en-US" sz="2400" smtClean="0"/>
              <a:t>Accelerates process – work can begin as design is being completed</a:t>
            </a:r>
          </a:p>
          <a:p>
            <a:pPr eaLnBrk="1" hangingPunct="1">
              <a:lnSpc>
                <a:spcPct val="90000"/>
              </a:lnSpc>
            </a:pPr>
            <a:r>
              <a:rPr lang="en-US" sz="2800" smtClean="0"/>
              <a:t>A + B Bidding</a:t>
            </a:r>
          </a:p>
          <a:p>
            <a:pPr lvl="1" eaLnBrk="1" hangingPunct="1">
              <a:lnSpc>
                <a:spcPct val="90000"/>
              </a:lnSpc>
            </a:pPr>
            <a:r>
              <a:rPr lang="en-US" sz="2400" smtClean="0"/>
              <a:t>Encourages reduced construction time</a:t>
            </a:r>
          </a:p>
          <a:p>
            <a:pPr lvl="1" eaLnBrk="1" hangingPunct="1">
              <a:lnSpc>
                <a:spcPct val="90000"/>
              </a:lnSpc>
            </a:pPr>
            <a:r>
              <a:rPr lang="en-US" sz="2400" smtClean="0"/>
              <a:t>Minimizes impacts</a:t>
            </a:r>
          </a:p>
          <a:p>
            <a:pPr eaLnBrk="1" hangingPunct="1">
              <a:lnSpc>
                <a:spcPct val="90000"/>
              </a:lnSpc>
            </a:pPr>
            <a:r>
              <a:rPr lang="en-US" sz="2800" smtClean="0"/>
              <a:t>Lane Rental</a:t>
            </a:r>
          </a:p>
          <a:p>
            <a:pPr lvl="1" eaLnBrk="1" hangingPunct="1">
              <a:lnSpc>
                <a:spcPct val="90000"/>
              </a:lnSpc>
            </a:pPr>
            <a:r>
              <a:rPr lang="en-US" sz="2400" smtClean="0"/>
              <a:t>Charge assesses to contractor for lane closure</a:t>
            </a:r>
          </a:p>
          <a:p>
            <a:pPr eaLnBrk="1" hangingPunct="1">
              <a:lnSpc>
                <a:spcPct val="90000"/>
              </a:lnSpc>
            </a:pPr>
            <a:r>
              <a:rPr lang="en-US" sz="2800" smtClean="0"/>
              <a:t>Incentive/Disincentive</a:t>
            </a:r>
          </a:p>
          <a:p>
            <a:pPr lvl="1" eaLnBrk="1" hangingPunct="1">
              <a:lnSpc>
                <a:spcPct val="90000"/>
              </a:lnSpc>
            </a:pPr>
            <a:r>
              <a:rPr lang="en-US" sz="2400" smtClean="0"/>
              <a:t>Encourages contractor to minimize construction time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533400"/>
            <a:ext cx="8229600" cy="1143000"/>
          </a:xfrm>
        </p:spPr>
        <p:txBody>
          <a:bodyPr/>
          <a:lstStyle/>
          <a:p>
            <a:pPr eaLnBrk="1" hangingPunct="1"/>
            <a:r>
              <a:rPr lang="en-US" smtClean="0"/>
              <a:t>Public Information Strategy</a:t>
            </a:r>
            <a:r>
              <a:rPr lang="en-US" sz="4000" smtClean="0"/>
              <a:t/>
            </a:r>
            <a:br>
              <a:rPr lang="en-US" sz="4000" smtClean="0"/>
            </a:br>
            <a:endParaRPr lang="en-US" sz="4000" smtClean="0"/>
          </a:p>
        </p:txBody>
      </p:sp>
      <p:sp>
        <p:nvSpPr>
          <p:cNvPr id="47107" name="Rectangle 3"/>
          <p:cNvSpPr>
            <a:spLocks noGrp="1" noChangeArrowheads="1"/>
          </p:cNvSpPr>
          <p:nvPr>
            <p:ph idx="1"/>
          </p:nvPr>
        </p:nvSpPr>
        <p:spPr>
          <a:xfrm>
            <a:off x="304800" y="1447800"/>
            <a:ext cx="8229600" cy="4953000"/>
          </a:xfrm>
        </p:spPr>
        <p:txBody>
          <a:bodyPr/>
          <a:lstStyle/>
          <a:p>
            <a:pPr lvl="1" eaLnBrk="1" hangingPunct="1"/>
            <a:r>
              <a:rPr lang="en-US" smtClean="0"/>
              <a:t>Engage Stakeholders early </a:t>
            </a:r>
          </a:p>
          <a:p>
            <a:pPr lvl="2" eaLnBrk="1" hangingPunct="1"/>
            <a:r>
              <a:rPr lang="en-US" smtClean="0"/>
              <a:t>Determine their needs</a:t>
            </a:r>
          </a:p>
          <a:p>
            <a:pPr lvl="2" eaLnBrk="1" hangingPunct="1"/>
            <a:r>
              <a:rPr lang="en-US" smtClean="0"/>
              <a:t>Will they cooperate with other strategies </a:t>
            </a:r>
          </a:p>
          <a:p>
            <a:pPr lvl="1" eaLnBrk="1" hangingPunct="1"/>
            <a:r>
              <a:rPr lang="en-US" smtClean="0"/>
              <a:t>Inform public of possible work zone impacts</a:t>
            </a:r>
          </a:p>
          <a:p>
            <a:pPr lvl="1" eaLnBrk="1" hangingPunct="1"/>
            <a:r>
              <a:rPr lang="en-US" smtClean="0"/>
              <a:t> Significant projects may require major PR campaign</a:t>
            </a:r>
          </a:p>
          <a:p>
            <a:pPr lvl="1" eaLnBrk="1" hangingPunct="1"/>
            <a:r>
              <a:rPr lang="en-US" smtClean="0"/>
              <a:t>Public may not be happy, but possibly “less mad…”</a:t>
            </a:r>
          </a:p>
          <a:p>
            <a:pPr lvl="1" eaLnBrk="1" hangingPunct="1"/>
            <a:endParaRPr lang="en-US" smtClean="0"/>
          </a:p>
          <a:p>
            <a:pPr lvl="1" eaLnBrk="1" hangingPunct="1"/>
            <a:endParaRPr lang="en-US" smtClean="0"/>
          </a:p>
          <a:p>
            <a:pPr lvl="1" eaLnBrk="1" hangingPunct="1">
              <a:buFont typeface="Wingdings" pitchFamily="2" charset="2"/>
              <a:buNone/>
            </a:pPr>
            <a:endParaRPr lang="en-US" smtClean="0"/>
          </a:p>
          <a:p>
            <a:pPr lvl="2" eaLnBrk="1" hangingPunct="1">
              <a:buFontTx/>
              <a:buNone/>
            </a:pP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228600" y="457200"/>
            <a:ext cx="8339138" cy="914400"/>
          </a:xfrm>
        </p:spPr>
        <p:txBody>
          <a:bodyPr/>
          <a:lstStyle/>
          <a:p>
            <a:pPr eaLnBrk="1" hangingPunct="1"/>
            <a:r>
              <a:rPr lang="en-US" smtClean="0"/>
              <a:t>Community Impacts</a:t>
            </a:r>
          </a:p>
        </p:txBody>
      </p:sp>
      <p:sp>
        <p:nvSpPr>
          <p:cNvPr id="51203" name="Rectangle 7"/>
          <p:cNvSpPr>
            <a:spLocks noGrp="1" noChangeArrowheads="1"/>
          </p:cNvSpPr>
          <p:nvPr>
            <p:ph idx="1"/>
          </p:nvPr>
        </p:nvSpPr>
        <p:spPr>
          <a:xfrm>
            <a:off x="4038600" y="1295400"/>
            <a:ext cx="5105400" cy="4724400"/>
          </a:xfrm>
        </p:spPr>
        <p:txBody>
          <a:bodyPr/>
          <a:lstStyle/>
          <a:p>
            <a:pPr marL="347663" indent="-347663" eaLnBrk="1" hangingPunct="1">
              <a:lnSpc>
                <a:spcPct val="80000"/>
              </a:lnSpc>
              <a:spcBef>
                <a:spcPct val="50000"/>
              </a:spcBef>
            </a:pPr>
            <a:r>
              <a:rPr lang="en-US" sz="3000" smtClean="0"/>
              <a:t>Other User Accommodations</a:t>
            </a:r>
          </a:p>
          <a:p>
            <a:pPr marL="668338" lvl="1" indent="-206375" algn="just" eaLnBrk="1" hangingPunct="1">
              <a:lnSpc>
                <a:spcPct val="80000"/>
              </a:lnSpc>
              <a:spcBef>
                <a:spcPct val="50000"/>
              </a:spcBef>
            </a:pPr>
            <a:r>
              <a:rPr lang="en-US" sz="2000" i="1" smtClean="0"/>
              <a:t>“In urban or suburban areas where pedestrian activity is likely, pedestrian access must also be provided during construction. This may require providing temporary sidewalks, protection from drop offs, adjustment to traffic signals, etc.” (BDE)</a:t>
            </a:r>
          </a:p>
          <a:p>
            <a:pPr marL="668338" lvl="1" indent="-206375" algn="just" eaLnBrk="1" hangingPunct="1">
              <a:lnSpc>
                <a:spcPct val="80000"/>
              </a:lnSpc>
              <a:spcBef>
                <a:spcPct val="50000"/>
              </a:spcBef>
            </a:pPr>
            <a:r>
              <a:rPr lang="en-US" sz="2000" i="1" smtClean="0"/>
              <a:t>“The needs and control of all road users through a work zone shall be an essential part of highway construction, utility work, maintenance operations, and the management of traffic incidents.” (MUTCD)</a:t>
            </a:r>
          </a:p>
        </p:txBody>
      </p:sp>
      <p:pic>
        <p:nvPicPr>
          <p:cNvPr id="51204" name="Picture 8"/>
          <p:cNvPicPr>
            <a:picLocks noChangeAspect="1" noChangeArrowheads="1"/>
          </p:cNvPicPr>
          <p:nvPr/>
        </p:nvPicPr>
        <p:blipFill>
          <a:blip r:embed="rId3" cstate="print"/>
          <a:srcRect/>
          <a:stretch>
            <a:fillRect/>
          </a:stretch>
        </p:blipFill>
        <p:spPr bwMode="auto">
          <a:xfrm>
            <a:off x="7239000" y="228600"/>
            <a:ext cx="1471613" cy="1169988"/>
          </a:xfrm>
          <a:prstGeom prst="rect">
            <a:avLst/>
          </a:prstGeom>
          <a:noFill/>
          <a:ln w="9525" algn="ctr">
            <a:noFill/>
            <a:miter lim="800000"/>
            <a:headEnd/>
            <a:tailEnd/>
          </a:ln>
        </p:spPr>
      </p:pic>
      <p:pic>
        <p:nvPicPr>
          <p:cNvPr id="51205" name="Picture 9" descr="FEDERA12"/>
          <p:cNvPicPr>
            <a:picLocks noChangeAspect="1" noChangeArrowheads="1"/>
          </p:cNvPicPr>
          <p:nvPr/>
        </p:nvPicPr>
        <p:blipFill>
          <a:blip r:embed="rId4" cstate="print"/>
          <a:srcRect/>
          <a:stretch>
            <a:fillRect/>
          </a:stretch>
        </p:blipFill>
        <p:spPr bwMode="auto">
          <a:xfrm>
            <a:off x="228600" y="2362200"/>
            <a:ext cx="4495800" cy="362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TMP Overview</a:t>
            </a:r>
          </a:p>
        </p:txBody>
      </p:sp>
      <p:sp>
        <p:nvSpPr>
          <p:cNvPr id="11267" name="Slide Number Placeholder 4"/>
          <p:cNvSpPr>
            <a:spLocks noGrp="1"/>
          </p:cNvSpPr>
          <p:nvPr>
            <p:ph type="sldNum" sz="quarter" idx="11"/>
          </p:nvPr>
        </p:nvSpPr>
        <p:spPr>
          <a:noFill/>
        </p:spPr>
        <p:txBody>
          <a:bodyPr/>
          <a:lstStyle/>
          <a:p>
            <a:fld id="{8BD4CF23-5B29-44B3-9C9C-23C90CD922F9}" type="slidenum">
              <a:rPr lang="en-US" smtClean="0"/>
              <a:pPr/>
              <a:t>4</a:t>
            </a:fld>
            <a:endParaRPr lang="en-US" smtClean="0"/>
          </a:p>
        </p:txBody>
      </p:sp>
      <p:sp>
        <p:nvSpPr>
          <p:cNvPr id="11268" name="Rectangle 2"/>
          <p:cNvSpPr>
            <a:spLocks noGrp="1" noChangeArrowheads="1"/>
          </p:cNvSpPr>
          <p:nvPr>
            <p:ph type="title"/>
          </p:nvPr>
        </p:nvSpPr>
        <p:spPr>
          <a:xfrm>
            <a:off x="457200" y="457200"/>
            <a:ext cx="8229600" cy="1223963"/>
          </a:xfrm>
        </p:spPr>
        <p:txBody>
          <a:bodyPr/>
          <a:lstStyle/>
          <a:p>
            <a:r>
              <a:rPr lang="en-US" smtClean="0"/>
              <a:t>Some Considerations</a:t>
            </a:r>
          </a:p>
        </p:txBody>
      </p:sp>
      <p:sp>
        <p:nvSpPr>
          <p:cNvPr id="11269" name="Rectangle 3"/>
          <p:cNvSpPr>
            <a:spLocks noGrp="1" noChangeArrowheads="1"/>
          </p:cNvSpPr>
          <p:nvPr>
            <p:ph type="body" idx="1"/>
          </p:nvPr>
        </p:nvSpPr>
        <p:spPr>
          <a:xfrm>
            <a:off x="457200" y="1524000"/>
            <a:ext cx="8382000" cy="4454525"/>
          </a:xfrm>
        </p:spPr>
        <p:txBody>
          <a:bodyPr/>
          <a:lstStyle/>
          <a:p>
            <a:r>
              <a:rPr lang="en-US" smtClean="0"/>
              <a:t>Agency WZ policies </a:t>
            </a:r>
          </a:p>
          <a:p>
            <a:pPr marL="863600" lvl="1" indent="-406400"/>
            <a:r>
              <a:rPr lang="en-US" smtClean="0"/>
              <a:t>E.g., Maximum WZ queue lengths/delays allowed</a:t>
            </a:r>
          </a:p>
          <a:p>
            <a:pPr>
              <a:lnSpc>
                <a:spcPct val="80000"/>
              </a:lnSpc>
              <a:spcBef>
                <a:spcPct val="50000"/>
              </a:spcBef>
            </a:pPr>
            <a:r>
              <a:rPr lang="en-US" smtClean="0"/>
              <a:t>Lane Closure policies/charts that specify when a lane closure is permitted  </a:t>
            </a:r>
          </a:p>
          <a:p>
            <a:pPr>
              <a:spcBef>
                <a:spcPct val="40000"/>
              </a:spcBef>
            </a:pPr>
            <a:r>
              <a:rPr lang="en-US" smtClean="0"/>
              <a:t>Analytical/modeling tools used by the agency</a:t>
            </a:r>
          </a:p>
          <a:p>
            <a:pPr>
              <a:spcBef>
                <a:spcPct val="40000"/>
              </a:spcBef>
            </a:pPr>
            <a:r>
              <a:rPr lang="en-US" smtClean="0"/>
              <a:t>Concerns of stakeholders</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143000"/>
          </a:xfrm>
        </p:spPr>
        <p:txBody>
          <a:bodyPr/>
          <a:lstStyle/>
          <a:p>
            <a:pPr eaLnBrk="1" hangingPunct="1"/>
            <a:r>
              <a:rPr lang="en-US" smtClean="0"/>
              <a:t>Successful Strategies</a:t>
            </a:r>
          </a:p>
        </p:txBody>
      </p:sp>
      <p:sp>
        <p:nvSpPr>
          <p:cNvPr id="12291" name="Rectangle 3"/>
          <p:cNvSpPr>
            <a:spLocks noGrp="1" noChangeArrowheads="1"/>
          </p:cNvSpPr>
          <p:nvPr>
            <p:ph idx="1"/>
          </p:nvPr>
        </p:nvSpPr>
        <p:spPr/>
        <p:txBody>
          <a:bodyPr/>
          <a:lstStyle/>
          <a:p>
            <a:pPr eaLnBrk="1" hangingPunct="1"/>
            <a:r>
              <a:rPr lang="en-US" smtClean="0"/>
              <a:t>Minimize traffic delays</a:t>
            </a:r>
          </a:p>
          <a:p>
            <a:pPr eaLnBrk="1" hangingPunct="1"/>
            <a:r>
              <a:rPr lang="en-US" smtClean="0"/>
              <a:t>Maintain or improve safety for road users and workers</a:t>
            </a:r>
          </a:p>
          <a:p>
            <a:pPr eaLnBrk="1" hangingPunct="1"/>
            <a:r>
              <a:rPr lang="en-US" smtClean="0"/>
              <a:t>Maintain business and resident access</a:t>
            </a:r>
          </a:p>
          <a:p>
            <a:pPr eaLnBrk="1" hangingPunct="1"/>
            <a:r>
              <a:rPr lang="en-US" smtClean="0"/>
              <a:t>Allow timely completion of the work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FFFF00"/>
                </a:solidFill>
              </a:rPr>
              <a:t> </a:t>
            </a:r>
            <a:r>
              <a:rPr lang="en-US" smtClean="0"/>
              <a:t>Work Zone Mobility Strategies</a:t>
            </a:r>
          </a:p>
        </p:txBody>
      </p:sp>
      <p:sp>
        <p:nvSpPr>
          <p:cNvPr id="13315" name="Rectangle 3"/>
          <p:cNvSpPr>
            <a:spLocks noGrp="1" noChangeArrowheads="1"/>
          </p:cNvSpPr>
          <p:nvPr>
            <p:ph idx="1"/>
          </p:nvPr>
        </p:nvSpPr>
        <p:spPr/>
        <p:txBody>
          <a:bodyPr/>
          <a:lstStyle/>
          <a:p>
            <a:pPr eaLnBrk="1" hangingPunct="1"/>
            <a:r>
              <a:rPr lang="en-US" smtClean="0"/>
              <a:t>Full Closure</a:t>
            </a:r>
          </a:p>
          <a:p>
            <a:pPr eaLnBrk="1" hangingPunct="1"/>
            <a:r>
              <a:rPr lang="en-US" smtClean="0"/>
              <a:t>Phasing/ Staging</a:t>
            </a:r>
          </a:p>
          <a:p>
            <a:pPr eaLnBrk="1" hangingPunct="1"/>
            <a:r>
              <a:rPr lang="en-US" smtClean="0"/>
              <a:t>Restrict hours of operations</a:t>
            </a:r>
          </a:p>
          <a:p>
            <a:pPr eaLnBrk="1" hangingPunct="1"/>
            <a:r>
              <a:rPr lang="en-US" smtClean="0"/>
              <a:t>Manage Demand</a:t>
            </a:r>
          </a:p>
          <a:p>
            <a:pPr eaLnBrk="1" hangingPunct="1"/>
            <a:r>
              <a:rPr lang="en-US" smtClean="0"/>
              <a:t>Maintain Capacity</a:t>
            </a:r>
          </a:p>
          <a:p>
            <a:pPr eaLnBrk="1" hangingPunct="1"/>
            <a:endParaRPr lang="en-US" smtClean="0">
              <a:solidFill>
                <a:srgbClr val="FFFF00"/>
              </a:solidFill>
            </a:endParaRPr>
          </a:p>
          <a:p>
            <a:pPr lvl="1" eaLnBrk="1" hangingPunct="1">
              <a:buFontTx/>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Full Closure</a:t>
            </a:r>
          </a:p>
        </p:txBody>
      </p:sp>
      <p:sp>
        <p:nvSpPr>
          <p:cNvPr id="14339" name="Rectangle 3"/>
          <p:cNvSpPr>
            <a:spLocks noGrp="1" noChangeArrowheads="1"/>
          </p:cNvSpPr>
          <p:nvPr>
            <p:ph idx="1"/>
          </p:nvPr>
        </p:nvSpPr>
        <p:spPr/>
        <p:txBody>
          <a:bodyPr/>
          <a:lstStyle/>
          <a:p>
            <a:pPr eaLnBrk="1" hangingPunct="1"/>
            <a:r>
              <a:rPr lang="en-US" smtClean="0"/>
              <a:t>Provision in Subpart K</a:t>
            </a:r>
          </a:p>
          <a:p>
            <a:pPr eaLnBrk="1" hangingPunct="1"/>
            <a:r>
              <a:rPr lang="en-US" smtClean="0"/>
              <a:t>Safest for workers</a:t>
            </a:r>
          </a:p>
          <a:p>
            <a:pPr eaLnBrk="1" hangingPunct="1"/>
            <a:r>
              <a:rPr lang="en-US" smtClean="0"/>
              <a:t>Typically shortens project duration</a:t>
            </a:r>
          </a:p>
          <a:p>
            <a:pPr eaLnBrk="1" hangingPunct="1"/>
            <a:r>
              <a:rPr lang="en-US" smtClean="0"/>
              <a:t>Used successfully in urban areas where alternate route network exists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Full Road Closure Strategies</a:t>
            </a:r>
          </a:p>
        </p:txBody>
      </p:sp>
      <p:sp>
        <p:nvSpPr>
          <p:cNvPr id="15363" name="Rectangle 3"/>
          <p:cNvSpPr>
            <a:spLocks noGrp="1" noChangeArrowheads="1"/>
          </p:cNvSpPr>
          <p:nvPr>
            <p:ph idx="1"/>
          </p:nvPr>
        </p:nvSpPr>
        <p:spPr/>
        <p:txBody>
          <a:bodyPr/>
          <a:lstStyle/>
          <a:p>
            <a:pPr eaLnBrk="1" hangingPunct="1">
              <a:lnSpc>
                <a:spcPct val="90000"/>
              </a:lnSpc>
            </a:pPr>
            <a:endParaRPr lang="en-US" smtClean="0"/>
          </a:p>
          <a:p>
            <a:pPr lvl="1" eaLnBrk="1" hangingPunct="1">
              <a:lnSpc>
                <a:spcPct val="90000"/>
              </a:lnSpc>
            </a:pPr>
            <a:r>
              <a:rPr lang="en-US" sz="3200" smtClean="0"/>
              <a:t>Full road closure</a:t>
            </a:r>
          </a:p>
          <a:p>
            <a:pPr lvl="1" eaLnBrk="1" hangingPunct="1">
              <a:lnSpc>
                <a:spcPct val="90000"/>
              </a:lnSpc>
            </a:pPr>
            <a:r>
              <a:rPr lang="en-US" sz="3200" smtClean="0"/>
              <a:t>Weekend full closure</a:t>
            </a:r>
          </a:p>
          <a:p>
            <a:pPr lvl="1" eaLnBrk="1" hangingPunct="1">
              <a:lnSpc>
                <a:spcPct val="90000"/>
              </a:lnSpc>
            </a:pPr>
            <a:r>
              <a:rPr lang="en-US" sz="3200" smtClean="0"/>
              <a:t>Limited capacity closure</a:t>
            </a:r>
          </a:p>
          <a:p>
            <a:pPr lvl="1" eaLnBrk="1" hangingPunct="1">
              <a:lnSpc>
                <a:spcPct val="90000"/>
              </a:lnSpc>
            </a:pPr>
            <a:r>
              <a:rPr lang="en-US" sz="3200" smtClean="0"/>
              <a:t>Nighttime/off-peak closure</a:t>
            </a:r>
          </a:p>
          <a:p>
            <a:pPr lvl="1" eaLnBrk="1" hangingPunct="1">
              <a:lnSpc>
                <a:spcPct val="90000"/>
              </a:lnSpc>
            </a:pPr>
            <a:r>
              <a:rPr lang="en-US" sz="3200" smtClean="0"/>
              <a:t>Intermittent closure including rolling roadblocks</a:t>
            </a:r>
          </a:p>
          <a:p>
            <a:pPr lvl="1" eaLnBrk="1" hangingPunct="1">
              <a:lnSpc>
                <a:spcPct val="90000"/>
              </a:lnSpc>
            </a:pPr>
            <a:endParaRPr lang="en-US" sz="3200" smtClean="0"/>
          </a:p>
        </p:txBody>
      </p:sp>
      <p:sp>
        <p:nvSpPr>
          <p:cNvPr id="15364" name="Footer Placeholder 4"/>
          <p:cNvSpPr>
            <a:spLocks noGrp="1"/>
          </p:cNvSpPr>
          <p:nvPr>
            <p:ph type="ftr" sz="quarter" idx="10"/>
          </p:nvPr>
        </p:nvSpPr>
        <p:spPr>
          <a:xfrm>
            <a:off x="3200400" y="6400800"/>
            <a:ext cx="2895600" cy="457200"/>
          </a:xfrm>
          <a:noFill/>
        </p:spPr>
        <p:txBody>
          <a:bodyPr/>
          <a:lstStyle/>
          <a:p>
            <a:endParaRPr lang="en-US" smtClean="0"/>
          </a:p>
        </p:txBody>
      </p:sp>
      <p:sp>
        <p:nvSpPr>
          <p:cNvPr id="15365" name="Slide Number Placeholder 5"/>
          <p:cNvSpPr>
            <a:spLocks noGrp="1"/>
          </p:cNvSpPr>
          <p:nvPr>
            <p:ph type="sldNum"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endParaRPr lang="en-US" smtClean="0"/>
          </a:p>
        </p:txBody>
      </p:sp>
      <p:sp>
        <p:nvSpPr>
          <p:cNvPr id="1028" name="Slide Number Placeholder 3"/>
          <p:cNvSpPr>
            <a:spLocks noGrp="1"/>
          </p:cNvSpPr>
          <p:nvPr>
            <p:ph type="sldNum" sz="quarter" idx="11"/>
          </p:nvPr>
        </p:nvSpPr>
        <p:spPr>
          <a:noFill/>
        </p:spPr>
        <p:txBody>
          <a:bodyPr/>
          <a:lstStyle/>
          <a:p>
            <a:endParaRPr lang="en-US" smtClean="0"/>
          </a:p>
        </p:txBody>
      </p:sp>
      <p:graphicFrame>
        <p:nvGraphicFramePr>
          <p:cNvPr id="1026" name="Object 2">
            <a:hlinkClick r:id="rId4" action="ppaction://hlinksldjump" tooltip="Graph showing percent reduction in project durations for various projects where full road closure was used."/>
          </p:cNvPr>
          <p:cNvGraphicFramePr>
            <a:graphicFrameLocks noGrp="1" noChangeAspect="1"/>
          </p:cNvGraphicFramePr>
          <p:nvPr>
            <p:ph idx="4294967295"/>
          </p:nvPr>
        </p:nvGraphicFramePr>
        <p:xfrm>
          <a:off x="762000" y="1219200"/>
          <a:ext cx="7766050" cy="4983163"/>
        </p:xfrm>
        <a:graphic>
          <a:graphicData uri="http://schemas.openxmlformats.org/presentationml/2006/ole">
            <mc:AlternateContent xmlns:mc="http://schemas.openxmlformats.org/markup-compatibility/2006">
              <mc:Choice xmlns:v="urn:schemas-microsoft-com:vml" Requires="v">
                <p:oleObj spid="_x0000_s1030" name="Chart" r:id="rId5" imgW="8229600" imgH="4534104" progId="MSGraph.Chart.8">
                  <p:embed followColorScheme="full"/>
                </p:oleObj>
              </mc:Choice>
              <mc:Fallback>
                <p:oleObj name="Chart" r:id="rId5" imgW="8229600" imgH="4534104"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19200"/>
                        <a:ext cx="7766050" cy="4983163"/>
                      </a:xfrm>
                      <a:prstGeom prst="rect">
                        <a:avLst/>
                      </a:prstGeom>
                      <a:solidFill>
                        <a:srgbClr val="CC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9" name="Text Box 4"/>
          <p:cNvSpPr txBox="1">
            <a:spLocks noChangeArrowheads="1"/>
          </p:cNvSpPr>
          <p:nvPr/>
        </p:nvSpPr>
        <p:spPr bwMode="auto">
          <a:xfrm>
            <a:off x="762000" y="457200"/>
            <a:ext cx="7620000" cy="366713"/>
          </a:xfrm>
          <a:prstGeom prst="rect">
            <a:avLst/>
          </a:prstGeom>
          <a:noFill/>
          <a:ln w="9525">
            <a:noFill/>
            <a:miter lim="800000"/>
            <a:headEnd/>
            <a:tailEnd/>
          </a:ln>
        </p:spPr>
        <p:txBody>
          <a:bodyPr>
            <a:spAutoFit/>
          </a:bodyPr>
          <a:lstStyle/>
          <a:p>
            <a:pPr>
              <a:spcBef>
                <a:spcPct val="50000"/>
              </a:spcBef>
            </a:pPr>
            <a:r>
              <a:rPr lang="en-US"/>
              <a:t>Source: </a:t>
            </a:r>
            <a:r>
              <a:rPr lang="en-US" i="1"/>
              <a:t>Full Road Closure for Work Zone Operations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1 (Rule Overview)</Template>
  <TotalTime>2590</TotalTime>
  <Words>3666</Words>
  <Application>Microsoft Office PowerPoint</Application>
  <PresentationFormat>On-screen Show (4:3)</PresentationFormat>
  <Paragraphs>328</Paragraphs>
  <Slides>38</Slides>
  <Notes>25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Pixel</vt:lpstr>
      <vt:lpstr>Chart</vt:lpstr>
      <vt:lpstr>Work Zone Impact Strategies</vt:lpstr>
      <vt:lpstr>PowerPoint Presentation</vt:lpstr>
      <vt:lpstr>Identification of TMP Strategies</vt:lpstr>
      <vt:lpstr>Some Considerations</vt:lpstr>
      <vt:lpstr>Successful Strategies</vt:lpstr>
      <vt:lpstr> Work Zone Mobility Strategies</vt:lpstr>
      <vt:lpstr>Full Closure</vt:lpstr>
      <vt:lpstr>Full Road Closure Strategies</vt:lpstr>
      <vt:lpstr>PowerPoint Presentation</vt:lpstr>
      <vt:lpstr>Phasing/staging</vt:lpstr>
      <vt:lpstr>Applications</vt:lpstr>
      <vt:lpstr>Applications</vt:lpstr>
      <vt:lpstr>Applications</vt:lpstr>
      <vt:lpstr>Applications</vt:lpstr>
      <vt:lpstr>Applications</vt:lpstr>
      <vt:lpstr>Applications</vt:lpstr>
      <vt:lpstr>Applications</vt:lpstr>
      <vt:lpstr>Applications</vt:lpstr>
      <vt:lpstr>Restrict Hours of Work</vt:lpstr>
      <vt:lpstr>Ohio DOT MOT/PLC Policy</vt:lpstr>
      <vt:lpstr>Night Work</vt:lpstr>
      <vt:lpstr>But do it safely</vt:lpstr>
      <vt:lpstr>Recent Research</vt:lpstr>
      <vt:lpstr>Traffic Operational Strategies</vt:lpstr>
      <vt:lpstr>Manage Demand</vt:lpstr>
      <vt:lpstr>Manage Demand: Reduce Total Travel</vt:lpstr>
      <vt:lpstr>Manage Demand: Attenuate Vehicle Flow Rate</vt:lpstr>
      <vt:lpstr>Manage Demand: Reduce Vehicles Through Work Zone</vt:lpstr>
      <vt:lpstr>Manage Demand: Reduce Vehicle Trips</vt:lpstr>
      <vt:lpstr>Managing Demand (Vehicle Flow) Through WZ</vt:lpstr>
      <vt:lpstr>Maintain or Augment Capacity</vt:lpstr>
      <vt:lpstr>Maintain and Augment Capacity</vt:lpstr>
      <vt:lpstr>Reversible lane with moveable barrier</vt:lpstr>
      <vt:lpstr>Shift to utilize shoulder</vt:lpstr>
      <vt:lpstr>Maintain and Augment Capacity</vt:lpstr>
      <vt:lpstr>Innovative Contracting Strategies</vt:lpstr>
      <vt:lpstr>Public Information Strategy </vt:lpstr>
      <vt:lpstr>Community Impacts</vt:lpstr>
    </vt:vector>
  </TitlesOfParts>
  <Company>USDOT/FHWA/RC_OF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Zone Transportation Management Strategy Assessments</dc:title>
  <dc:creator>KWood</dc:creator>
  <cp:lastModifiedBy>Wood, Ken (FHWA)</cp:lastModifiedBy>
  <cp:revision>52</cp:revision>
  <dcterms:created xsi:type="dcterms:W3CDTF">2007-08-01T19:53:50Z</dcterms:created>
  <dcterms:modified xsi:type="dcterms:W3CDTF">2016-01-15T15:33:47Z</dcterms:modified>
</cp:coreProperties>
</file>