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1" r:id="rId1"/>
  </p:sldMasterIdLst>
  <p:notesMasterIdLst>
    <p:notesMasterId r:id="rId38"/>
  </p:notesMasterIdLst>
  <p:handoutMasterIdLst>
    <p:handoutMasterId r:id="rId39"/>
  </p:handoutMasterIdLst>
  <p:sldIdLst>
    <p:sldId id="256" r:id="rId2"/>
    <p:sldId id="373" r:id="rId3"/>
    <p:sldId id="374" r:id="rId4"/>
    <p:sldId id="375" r:id="rId5"/>
    <p:sldId id="376" r:id="rId6"/>
    <p:sldId id="377" r:id="rId7"/>
    <p:sldId id="378" r:id="rId8"/>
    <p:sldId id="379" r:id="rId9"/>
    <p:sldId id="380" r:id="rId10"/>
    <p:sldId id="381" r:id="rId11"/>
    <p:sldId id="382" r:id="rId12"/>
    <p:sldId id="383" r:id="rId13"/>
    <p:sldId id="384" r:id="rId14"/>
    <p:sldId id="385" r:id="rId15"/>
    <p:sldId id="386" r:id="rId16"/>
    <p:sldId id="387" r:id="rId17"/>
    <p:sldId id="388" r:id="rId18"/>
    <p:sldId id="389" r:id="rId19"/>
    <p:sldId id="390" r:id="rId20"/>
    <p:sldId id="391" r:id="rId21"/>
    <p:sldId id="392" r:id="rId22"/>
    <p:sldId id="393" r:id="rId23"/>
    <p:sldId id="394" r:id="rId24"/>
    <p:sldId id="395" r:id="rId25"/>
    <p:sldId id="396" r:id="rId26"/>
    <p:sldId id="397" r:id="rId27"/>
    <p:sldId id="398" r:id="rId28"/>
    <p:sldId id="399" r:id="rId29"/>
    <p:sldId id="400" r:id="rId30"/>
    <p:sldId id="401" r:id="rId31"/>
    <p:sldId id="402" r:id="rId32"/>
    <p:sldId id="403" r:id="rId33"/>
    <p:sldId id="404" r:id="rId34"/>
    <p:sldId id="405" r:id="rId35"/>
    <p:sldId id="406" r:id="rId36"/>
    <p:sldId id="407" r:id="rId37"/>
  </p:sldIdLst>
  <p:sldSz cx="9144000" cy="6858000" type="screen4x3"/>
  <p:notesSz cx="6858000" cy="9296400"/>
  <p:custDataLst>
    <p:tags r:id="rId40"/>
  </p:custDataLst>
  <p:defaultTex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mn-cs"/>
      </a:defRPr>
    </a:lvl1pPr>
    <a:lvl2pPr marL="457200" algn="l" rtl="0" eaLnBrk="0" fontAlgn="base" hangingPunct="0">
      <a:spcBef>
        <a:spcPct val="0"/>
      </a:spcBef>
      <a:spcAft>
        <a:spcPct val="0"/>
      </a:spcAft>
      <a:defRPr kern="1200">
        <a:solidFill>
          <a:schemeClr val="tx1"/>
        </a:solidFill>
        <a:latin typeface="Arial" pitchFamily="34" charset="0"/>
        <a:ea typeface="+mn-ea"/>
        <a:cs typeface="+mn-cs"/>
      </a:defRPr>
    </a:lvl2pPr>
    <a:lvl3pPr marL="914400" algn="l" rtl="0" eaLnBrk="0" fontAlgn="base" hangingPunct="0">
      <a:spcBef>
        <a:spcPct val="0"/>
      </a:spcBef>
      <a:spcAft>
        <a:spcPct val="0"/>
      </a:spcAft>
      <a:defRPr kern="1200">
        <a:solidFill>
          <a:schemeClr val="tx1"/>
        </a:solidFill>
        <a:latin typeface="Arial"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Tracy.Scriba" initials="" lastIdx="17" clrIdx="0"/>
  <p:cmAuthor id="1" name="symounj" initials="" lastIdx="2" clrIdx="1"/>
  <p:cmAuthor id="2" name="T_Scriba" initials="TAS" lastIdx="1" clrIdx="2"/>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18524" autoAdjust="0"/>
    <p:restoredTop sz="74008" autoAdjust="0"/>
  </p:normalViewPr>
  <p:slideViewPr>
    <p:cSldViewPr>
      <p:cViewPr varScale="1">
        <p:scale>
          <a:sx n="94" d="100"/>
          <a:sy n="94" d="100"/>
        </p:scale>
        <p:origin x="-1848"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2" d="100"/>
          <a:sy n="82" d="100"/>
        </p:scale>
        <p:origin x="-1974" y="-96"/>
      </p:cViewPr>
      <p:guideLst>
        <p:guide orient="horz" pos="2928"/>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ags" Target="tags/tag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72421"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027" y="0"/>
            <a:ext cx="2972421" cy="465138"/>
          </a:xfrm>
          <a:prstGeom prst="rect">
            <a:avLst/>
          </a:prstGeom>
        </p:spPr>
        <p:txBody>
          <a:bodyPr vert="horz" lIns="91440" tIns="45720" rIns="91440" bIns="45720" rtlCol="0"/>
          <a:lstStyle>
            <a:lvl1pPr algn="r">
              <a:defRPr sz="1200"/>
            </a:lvl1pPr>
          </a:lstStyle>
          <a:p>
            <a:fld id="{258AB252-6F08-4C2A-ABB7-2B83BA680B90}" type="datetimeFigureOut">
              <a:rPr lang="en-US" smtClean="0"/>
              <a:t>10/30/2015</a:t>
            </a:fld>
            <a:endParaRPr lang="en-US"/>
          </a:p>
        </p:txBody>
      </p:sp>
      <p:sp>
        <p:nvSpPr>
          <p:cNvPr id="4" name="Footer Placeholder 3"/>
          <p:cNvSpPr>
            <a:spLocks noGrp="1"/>
          </p:cNvSpPr>
          <p:nvPr>
            <p:ph type="ftr" sz="quarter" idx="2"/>
          </p:nvPr>
        </p:nvSpPr>
        <p:spPr>
          <a:xfrm>
            <a:off x="1" y="8829675"/>
            <a:ext cx="2972421"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027" y="8829675"/>
            <a:ext cx="2972421" cy="465138"/>
          </a:xfrm>
          <a:prstGeom prst="rect">
            <a:avLst/>
          </a:prstGeom>
        </p:spPr>
        <p:txBody>
          <a:bodyPr vert="horz" lIns="91440" tIns="45720" rIns="91440" bIns="45720" rtlCol="0" anchor="b"/>
          <a:lstStyle>
            <a:lvl1pPr algn="r">
              <a:defRPr sz="1200"/>
            </a:lvl1pPr>
          </a:lstStyle>
          <a:p>
            <a:fld id="{5689431F-366C-424C-ACCE-FFEDE5F05F84}" type="slidenum">
              <a:rPr lang="en-US" smtClean="0"/>
              <a:t>‹#›</a:t>
            </a:fld>
            <a:endParaRPr lang="en-US"/>
          </a:p>
        </p:txBody>
      </p:sp>
    </p:spTree>
    <p:extLst>
      <p:ext uri="{BB962C8B-B14F-4D97-AF65-F5344CB8AC3E}">
        <p14:creationId xmlns:p14="http://schemas.microsoft.com/office/powerpoint/2010/main" val="40590067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bwMode="auto">
          <a:xfrm>
            <a:off x="0" y="0"/>
            <a:ext cx="297180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eaLnBrk="1" hangingPunct="1">
              <a:defRPr sz="1200"/>
            </a:lvl1pPr>
          </a:lstStyle>
          <a:p>
            <a:endParaRPr lang="en-US"/>
          </a:p>
        </p:txBody>
      </p:sp>
      <p:sp>
        <p:nvSpPr>
          <p:cNvPr id="12291" name="Rectangle 3"/>
          <p:cNvSpPr>
            <a:spLocks noGrp="1" noChangeArrowheads="1"/>
          </p:cNvSpPr>
          <p:nvPr>
            <p:ph type="dt" idx="1"/>
          </p:nvPr>
        </p:nvSpPr>
        <p:spPr bwMode="auto">
          <a:xfrm>
            <a:off x="3884613" y="0"/>
            <a:ext cx="297180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eaLnBrk="1" hangingPunct="1">
              <a:defRPr sz="1200"/>
            </a:lvl1pPr>
          </a:lstStyle>
          <a:p>
            <a:endParaRPr lang="en-US"/>
          </a:p>
        </p:txBody>
      </p:sp>
      <p:sp>
        <p:nvSpPr>
          <p:cNvPr id="12292" name="Rectangle 4"/>
          <p:cNvSpPr>
            <a:spLocks noGrp="1" noRot="1" noChangeAspect="1" noChangeArrowheads="1" noTextEdit="1"/>
          </p:cNvSpPr>
          <p:nvPr>
            <p:ph type="sldImg" idx="2"/>
          </p:nvPr>
        </p:nvSpPr>
        <p:spPr bwMode="auto">
          <a:xfrm>
            <a:off x="1104900" y="696913"/>
            <a:ext cx="4648200" cy="3486150"/>
          </a:xfrm>
          <a:prstGeom prst="rect">
            <a:avLst/>
          </a:prstGeom>
          <a:noFill/>
          <a:ln w="9525">
            <a:solidFill>
              <a:srgbClr val="000000"/>
            </a:solidFill>
            <a:miter lim="800000"/>
            <a:headEnd/>
            <a:tailEnd/>
          </a:ln>
          <a:effectLst/>
        </p:spPr>
      </p:sp>
      <p:sp>
        <p:nvSpPr>
          <p:cNvPr id="12293" name="Rectangle 5"/>
          <p:cNvSpPr>
            <a:spLocks noGrp="1" noChangeArrowheads="1"/>
          </p:cNvSpPr>
          <p:nvPr>
            <p:ph type="body" sz="quarter" idx="3"/>
          </p:nvPr>
        </p:nvSpPr>
        <p:spPr bwMode="auto">
          <a:xfrm>
            <a:off x="685800" y="4415790"/>
            <a:ext cx="5486400" cy="418338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2294" name="Rectangle 6"/>
          <p:cNvSpPr>
            <a:spLocks noGrp="1" noChangeArrowheads="1"/>
          </p:cNvSpPr>
          <p:nvPr>
            <p:ph type="ftr" sz="quarter" idx="4"/>
          </p:nvPr>
        </p:nvSpPr>
        <p:spPr bwMode="auto">
          <a:xfrm>
            <a:off x="0" y="8829967"/>
            <a:ext cx="297180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eaLnBrk="1" hangingPunct="1">
              <a:defRPr sz="1200"/>
            </a:lvl1pPr>
          </a:lstStyle>
          <a:p>
            <a:endParaRPr lang="en-US"/>
          </a:p>
        </p:txBody>
      </p:sp>
      <p:sp>
        <p:nvSpPr>
          <p:cNvPr id="12295" name="Rectangle 7"/>
          <p:cNvSpPr>
            <a:spLocks noGrp="1" noChangeArrowheads="1"/>
          </p:cNvSpPr>
          <p:nvPr>
            <p:ph type="sldNum" sz="quarter" idx="5"/>
          </p:nvPr>
        </p:nvSpPr>
        <p:spPr bwMode="auto">
          <a:xfrm>
            <a:off x="3884613" y="8829967"/>
            <a:ext cx="297180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eaLnBrk="1" hangingPunct="1">
              <a:defRPr sz="1200"/>
            </a:lvl1pPr>
          </a:lstStyle>
          <a:p>
            <a:fld id="{7A7FD354-8420-49E5-AF14-888FE16FF71B}" type="slidenum">
              <a:rPr lang="en-US"/>
              <a:pPr/>
              <a:t>‹#›</a:t>
            </a:fld>
            <a:endParaRPr lang="en-US"/>
          </a:p>
        </p:txBody>
      </p:sp>
    </p:spTree>
    <p:extLst>
      <p:ext uri="{BB962C8B-B14F-4D97-AF65-F5344CB8AC3E}">
        <p14:creationId xmlns:p14="http://schemas.microsoft.com/office/powerpoint/2010/main" val="2450468262"/>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itchFamily="34" charset="0"/>
        <a:ea typeface="+mn-ea"/>
        <a:cs typeface="+mn-cs"/>
      </a:defRPr>
    </a:lvl1pPr>
    <a:lvl2pPr marL="457200" algn="l" rtl="0" fontAlgn="base">
      <a:spcBef>
        <a:spcPct val="30000"/>
      </a:spcBef>
      <a:spcAft>
        <a:spcPct val="0"/>
      </a:spcAft>
      <a:defRPr sz="1200" kern="1200">
        <a:solidFill>
          <a:schemeClr val="tx1"/>
        </a:solidFill>
        <a:latin typeface="Arial" pitchFamily="34" charset="0"/>
        <a:ea typeface="+mn-ea"/>
        <a:cs typeface="+mn-cs"/>
      </a:defRPr>
    </a:lvl2pPr>
    <a:lvl3pPr marL="914400" algn="l" rtl="0" fontAlgn="base">
      <a:spcBef>
        <a:spcPct val="30000"/>
      </a:spcBef>
      <a:spcAft>
        <a:spcPct val="0"/>
      </a:spcAft>
      <a:defRPr sz="1200" kern="1200">
        <a:solidFill>
          <a:schemeClr val="tx1"/>
        </a:solidFill>
        <a:latin typeface="Arial" pitchFamily="34" charset="0"/>
        <a:ea typeface="+mn-ea"/>
        <a:cs typeface="+mn-cs"/>
      </a:defRPr>
    </a:lvl3pPr>
    <a:lvl4pPr marL="1371600" algn="l" rtl="0" fontAlgn="base">
      <a:spcBef>
        <a:spcPct val="30000"/>
      </a:spcBef>
      <a:spcAft>
        <a:spcPct val="0"/>
      </a:spcAft>
      <a:defRPr sz="1200" kern="1200">
        <a:solidFill>
          <a:schemeClr val="tx1"/>
        </a:solidFill>
        <a:latin typeface="Arial" pitchFamily="34" charset="0"/>
        <a:ea typeface="+mn-ea"/>
        <a:cs typeface="+mn-cs"/>
      </a:defRPr>
    </a:lvl4pPr>
    <a:lvl5pPr marL="1828800" algn="l" rtl="0" fontAlgn="base">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www.fhwa.dot.gov/fhwaweb.htm" TargetMode="External"/><Relationship Id="rId2" Type="http://schemas.openxmlformats.org/officeDocument/2006/relationships/slide" Target="../slides/slide3.xml"/><Relationship Id="rId1" Type="http://schemas.openxmlformats.org/officeDocument/2006/relationships/notesMaster" Target="../notesMasters/notesMaster1.xml"/><Relationship Id="rId4" Type="http://schemas.openxmlformats.org/officeDocument/2006/relationships/hyperlink" Target="http://epg.modot.mo.gov/files/7/72/232_Major_Highways_Map.pdf" TargetMode="Externa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F0012F5-1840-46A8-B925-34F962D07F2F}" type="slidenum">
              <a:rPr lang="en-US"/>
              <a:pPr/>
              <a:t>1</a:t>
            </a:fld>
            <a:endParaRPr lang="en-US"/>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latin typeface="+mn-lt"/>
              </a:rPr>
              <a:t>It was determined early in project design that it was imperative to the project’s success to include those who would be most impacted by the project. </a:t>
            </a:r>
            <a:endParaRPr lang="en-US" dirty="0"/>
          </a:p>
        </p:txBody>
      </p:sp>
      <p:sp>
        <p:nvSpPr>
          <p:cNvPr id="4" name="Slide Number Placeholder 3"/>
          <p:cNvSpPr>
            <a:spLocks noGrp="1"/>
          </p:cNvSpPr>
          <p:nvPr>
            <p:ph type="sldNum" sz="quarter" idx="10"/>
          </p:nvPr>
        </p:nvSpPr>
        <p:spPr/>
        <p:txBody>
          <a:bodyPr/>
          <a:lstStyle/>
          <a:p>
            <a:fld id="{E1F33DE7-606D-4ADA-84D4-D4449D1EE731}"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latin typeface="+mn-lt"/>
              </a:rPr>
              <a:t>For instance, after speaking with local business owners and community officials, MoDOT learned of their support for the temporary closure of Interstate ramps in an effort to lessen the construction duration. </a:t>
            </a:r>
          </a:p>
          <a:p>
            <a:endParaRPr lang="en-US" dirty="0">
              <a:latin typeface="+mn-lt"/>
            </a:endParaRPr>
          </a:p>
          <a:p>
            <a:pPr defTabSz="931774" fontAlgn="auto">
              <a:spcBef>
                <a:spcPts val="0"/>
              </a:spcBef>
              <a:spcAft>
                <a:spcPts val="0"/>
              </a:spcAft>
              <a:defRPr/>
            </a:pPr>
            <a:r>
              <a:rPr lang="en-US" dirty="0">
                <a:latin typeface="+mn-lt"/>
              </a:rPr>
              <a:t>Through customer surveys involving motorists who navigated other recent I-44 projects, MoDOT learned that delays in excess of 15 minutes impact how motorists view the success of work zone traffic management.  </a:t>
            </a:r>
          </a:p>
          <a:p>
            <a:pPr defTabSz="931774" fontAlgn="auto">
              <a:spcBef>
                <a:spcPts val="0"/>
              </a:spcBef>
              <a:spcAft>
                <a:spcPts val="0"/>
              </a:spcAft>
              <a:defRPr/>
            </a:pPr>
            <a:endParaRPr lang="en-US" dirty="0">
              <a:latin typeface="+mn-lt"/>
            </a:endParaRPr>
          </a:p>
          <a:p>
            <a:pPr defTabSz="931774" fontAlgn="auto">
              <a:spcBef>
                <a:spcPts val="0"/>
              </a:spcBef>
              <a:spcAft>
                <a:spcPts val="0"/>
              </a:spcAft>
              <a:defRPr/>
            </a:pPr>
            <a:r>
              <a:rPr lang="en-US" dirty="0">
                <a:latin typeface="+mn-lt"/>
              </a:rPr>
              <a:t>Discussions with regionally-located trucking companies proved crucial in helping reduce congestion attributed to commercial traffic.  The trucking companies indicated that delay information received near real-time would assist dispatchers and drivers in routing to alternate roadways during times of congestion, or give drivers an opportunity to leave I-44 and rest if they were in transit and close to the work zone. </a:t>
            </a:r>
            <a:endParaRPr lang="en-US" u="none" dirty="0"/>
          </a:p>
        </p:txBody>
      </p:sp>
      <p:sp>
        <p:nvSpPr>
          <p:cNvPr id="4" name="Slide Number Placeholder 3"/>
          <p:cNvSpPr>
            <a:spLocks noGrp="1"/>
          </p:cNvSpPr>
          <p:nvPr>
            <p:ph type="sldNum" sz="quarter" idx="10"/>
          </p:nvPr>
        </p:nvSpPr>
        <p:spPr/>
        <p:txBody>
          <a:bodyPr/>
          <a:lstStyle/>
          <a:p>
            <a:fld id="{E1F33DE7-606D-4ADA-84D4-D4449D1EE731}"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74" fontAlgn="auto">
              <a:spcBef>
                <a:spcPts val="0"/>
              </a:spcBef>
              <a:spcAft>
                <a:spcPts val="0"/>
              </a:spcAft>
              <a:defRPr/>
            </a:pPr>
            <a:r>
              <a:rPr lang="en-US" dirty="0">
                <a:latin typeface="+mn-lt"/>
              </a:rPr>
              <a:t>Some criteria were established based on stakeholder discussions.  </a:t>
            </a:r>
          </a:p>
          <a:p>
            <a:pPr defTabSz="931774" fontAlgn="auto">
              <a:spcBef>
                <a:spcPts val="0"/>
              </a:spcBef>
              <a:spcAft>
                <a:spcPts val="0"/>
              </a:spcAft>
              <a:defRPr/>
            </a:pPr>
            <a:endParaRPr lang="en-US" dirty="0">
              <a:latin typeface="+mn-lt"/>
            </a:endParaRPr>
          </a:p>
          <a:p>
            <a:pPr defTabSz="931774" fontAlgn="auto">
              <a:spcBef>
                <a:spcPts val="0"/>
              </a:spcBef>
              <a:spcAft>
                <a:spcPts val="0"/>
              </a:spcAft>
              <a:defRPr/>
            </a:pPr>
            <a:r>
              <a:rPr lang="en-US" dirty="0">
                <a:latin typeface="+mn-lt"/>
              </a:rPr>
              <a:t>It was important to locals to still have access to their communities, homes, businesses and schools.  </a:t>
            </a:r>
          </a:p>
          <a:p>
            <a:pPr defTabSz="931774" fontAlgn="auto">
              <a:spcBef>
                <a:spcPts val="0"/>
              </a:spcBef>
              <a:spcAft>
                <a:spcPts val="0"/>
              </a:spcAft>
              <a:defRPr/>
            </a:pPr>
            <a:endParaRPr lang="en-US" dirty="0" smtClean="0"/>
          </a:p>
          <a:p>
            <a:pPr defTabSz="931774" fontAlgn="auto">
              <a:spcBef>
                <a:spcPts val="0"/>
              </a:spcBef>
              <a:spcAft>
                <a:spcPts val="0"/>
              </a:spcAft>
              <a:defRPr/>
            </a:pPr>
            <a:r>
              <a:rPr lang="en-US" dirty="0">
                <a:latin typeface="+mn-lt"/>
              </a:rPr>
              <a:t>After discussions with stakeholders, it was apparent that a communications strategy would be needed that would inform locals about ramp closure dates and times, as well as real-time travel delay information to help them determine a route to their destination.</a:t>
            </a:r>
          </a:p>
          <a:p>
            <a:pPr defTabSz="931774" fontAlgn="auto">
              <a:spcBef>
                <a:spcPts val="0"/>
              </a:spcBef>
              <a:spcAft>
                <a:spcPts val="0"/>
              </a:spcAft>
              <a:defRPr/>
            </a:pPr>
            <a:endParaRPr lang="en-US" dirty="0">
              <a:latin typeface="+mn-lt"/>
            </a:endParaRPr>
          </a:p>
          <a:p>
            <a:pPr defTabSz="931774" fontAlgn="auto">
              <a:spcBef>
                <a:spcPts val="0"/>
              </a:spcBef>
              <a:spcAft>
                <a:spcPts val="0"/>
              </a:spcAft>
              <a:defRPr/>
            </a:pPr>
            <a:r>
              <a:rPr lang="en-US" dirty="0">
                <a:latin typeface="+mn-lt"/>
              </a:rPr>
              <a:t>Based on previous experience with other interstate projects, MoDOT took a position to reduce delay and queuing in work zones.  </a:t>
            </a:r>
            <a:r>
              <a:rPr lang="en-US" dirty="0" err="1">
                <a:latin typeface="+mn-lt"/>
              </a:rPr>
              <a:t>MoDOT’s</a:t>
            </a:r>
            <a:r>
              <a:rPr lang="en-US" dirty="0">
                <a:latin typeface="+mn-lt"/>
              </a:rPr>
              <a:t> new standard for acceptability was 15 minutes or less of delay, which was based on the relationship between traffic volumes and queuing, as well as customer input.  </a:t>
            </a:r>
          </a:p>
          <a:p>
            <a:endParaRPr lang="en-US" dirty="0"/>
          </a:p>
        </p:txBody>
      </p:sp>
      <p:sp>
        <p:nvSpPr>
          <p:cNvPr id="4" name="Slide Number Placeholder 3"/>
          <p:cNvSpPr>
            <a:spLocks noGrp="1"/>
          </p:cNvSpPr>
          <p:nvPr>
            <p:ph type="sldNum" sz="quarter" idx="10"/>
          </p:nvPr>
        </p:nvSpPr>
        <p:spPr/>
        <p:txBody>
          <a:bodyPr/>
          <a:lstStyle/>
          <a:p>
            <a:fld id="{E1F33DE7-606D-4ADA-84D4-D4449D1EE731}"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latin typeface="+mn-lt"/>
              </a:rPr>
              <a:t>During the planning phase of this project, a primary question MoDOT asked was, “How do we reduce congestion?”  </a:t>
            </a:r>
          </a:p>
          <a:p>
            <a:endParaRPr lang="en-US" dirty="0">
              <a:latin typeface="+mn-lt"/>
            </a:endParaRPr>
          </a:p>
          <a:p>
            <a:r>
              <a:rPr lang="en-US" dirty="0">
                <a:latin typeface="+mn-lt"/>
              </a:rPr>
              <a:t>MoDOT took an in-depth look at traffic volumes and patterns and determined a substantial amount of I-44 traffic in this area is local traffic using I-44 to bypass local roads that go through communities.  MoDOT would need to maintain a means of access to local communities since a significant number of I-44 users were not simply passing through the area.  The traffic patterns showed MoDOT that it could reduce demand on I-44 by encouraging or requiring local motorists to travel on the local road network in lieu of entering I-44, provided the network had adequate capacity.  </a:t>
            </a:r>
          </a:p>
          <a:p>
            <a:endParaRPr lang="en-US" dirty="0">
              <a:latin typeface="+mn-lt"/>
            </a:endParaRPr>
          </a:p>
          <a:p>
            <a:r>
              <a:rPr lang="en-US" dirty="0">
                <a:latin typeface="+mn-lt"/>
              </a:rPr>
              <a:t>MoDOT also found that traffic volumes on I-44 increase after Memorial Day weekend, which led them to look for alternatives that could accelerate the construction to complete the project before Memorial Day</a:t>
            </a:r>
          </a:p>
          <a:p>
            <a:endParaRPr lang="en-US" dirty="0">
              <a:latin typeface="+mn-lt"/>
            </a:endParaRPr>
          </a:p>
          <a:p>
            <a:pPr defTabSz="931774" fontAlgn="auto">
              <a:spcBef>
                <a:spcPts val="0"/>
              </a:spcBef>
              <a:spcAft>
                <a:spcPts val="0"/>
              </a:spcAft>
              <a:defRPr/>
            </a:pPr>
            <a:r>
              <a:rPr lang="en-US" dirty="0" smtClean="0"/>
              <a:t>Timing - </a:t>
            </a:r>
            <a:r>
              <a:rPr lang="en-US" dirty="0" err="1" smtClean="0"/>
              <a:t>M</a:t>
            </a:r>
            <a:r>
              <a:rPr lang="en-US" dirty="0" err="1">
                <a:latin typeface="+mn-lt"/>
              </a:rPr>
              <a:t>oDOT</a:t>
            </a:r>
            <a:r>
              <a:rPr lang="en-US" dirty="0">
                <a:latin typeface="+mn-lt"/>
              </a:rPr>
              <a:t> stipulates that funding be in place for the selected alternative a year in advance of the letting.  In this case, alternatives were identified and analyzed over the course of a few months, which pushed the start of this process to about 15 months before the project was to let.</a:t>
            </a:r>
            <a:endParaRPr lang="en-US" dirty="0" smtClean="0"/>
          </a:p>
          <a:p>
            <a:endParaRPr lang="en-US" dirty="0"/>
          </a:p>
        </p:txBody>
      </p:sp>
      <p:sp>
        <p:nvSpPr>
          <p:cNvPr id="4" name="Slide Number Placeholder 3"/>
          <p:cNvSpPr>
            <a:spLocks noGrp="1"/>
          </p:cNvSpPr>
          <p:nvPr>
            <p:ph type="sldNum" sz="quarter" idx="10"/>
          </p:nvPr>
        </p:nvSpPr>
        <p:spPr/>
        <p:txBody>
          <a:bodyPr/>
          <a:lstStyle/>
          <a:p>
            <a:fld id="{E1F33DE7-606D-4ADA-84D4-D4449D1EE731}"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latin typeface="+mn-lt"/>
              </a:rPr>
              <a:t>Several alternatives for construction staging and traffic management existed, and initially, four options were considered. </a:t>
            </a:r>
          </a:p>
          <a:p>
            <a:endParaRPr lang="en-US" dirty="0">
              <a:latin typeface="+mn-lt"/>
            </a:endParaRPr>
          </a:p>
          <a:p>
            <a:pPr marL="477534" indent="-372709">
              <a:buFont typeface="+mj-lt"/>
              <a:buAutoNum type="arabicPeriod"/>
            </a:pPr>
            <a:r>
              <a:rPr lang="en-US" dirty="0" smtClean="0"/>
              <a:t>A single westbound lane closure.</a:t>
            </a:r>
          </a:p>
          <a:p>
            <a:pPr marL="477534" indent="-372709">
              <a:buFont typeface="+mj-lt"/>
              <a:buAutoNum type="arabicPeriod"/>
            </a:pPr>
            <a:r>
              <a:rPr lang="en-US" dirty="0" smtClean="0"/>
              <a:t>Full closure of both westbound lanes, closure of one eastbound lane and moving traffic into a head-to-head scenario with the eastbound lanes. </a:t>
            </a:r>
          </a:p>
          <a:p>
            <a:pPr marL="477534" indent="-372709">
              <a:buFont typeface="+mj-lt"/>
              <a:buAutoNum type="arabicPeriod"/>
            </a:pPr>
            <a:r>
              <a:rPr lang="en-US" dirty="0" smtClean="0"/>
              <a:t>Full closure of the westbound lanes and diversion of the westbound traffic onto an adjacent local roadway network that ran through the communities located along the project corridor.</a:t>
            </a:r>
          </a:p>
          <a:p>
            <a:pPr marL="477534" indent="-372709">
              <a:buFont typeface="+mj-lt"/>
              <a:buAutoNum type="arabicPeriod"/>
            </a:pPr>
            <a:r>
              <a:rPr lang="en-US" dirty="0" smtClean="0"/>
              <a:t>Full closure of the westbound lanes and diversion of the westbound traffic onto two U.S. routes that would re-direct traffic from Rolla to Springfield on U.S. Route 63 South to U.S. Route 60 West.  </a:t>
            </a:r>
          </a:p>
          <a:p>
            <a:endParaRPr lang="en-US" dirty="0"/>
          </a:p>
        </p:txBody>
      </p:sp>
      <p:sp>
        <p:nvSpPr>
          <p:cNvPr id="4" name="Slide Number Placeholder 3"/>
          <p:cNvSpPr>
            <a:spLocks noGrp="1"/>
          </p:cNvSpPr>
          <p:nvPr>
            <p:ph type="sldNum" sz="quarter" idx="10"/>
          </p:nvPr>
        </p:nvSpPr>
        <p:spPr/>
        <p:txBody>
          <a:bodyPr/>
          <a:lstStyle/>
          <a:p>
            <a:fld id="{E1F33DE7-606D-4ADA-84D4-D4449D1EE731}"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long</a:t>
            </a:r>
            <a:r>
              <a:rPr lang="en-US" baseline="0" dirty="0" smtClean="0"/>
              <a:t> delays are associated with a combination of: grades upwards of 6%, heavy commercial truck use (33%), and a reduction in motorist speed due to construction equipment adjacent to travel lane.</a:t>
            </a:r>
          </a:p>
          <a:p>
            <a:endParaRPr lang="en-US" dirty="0" smtClean="0"/>
          </a:p>
          <a:p>
            <a:r>
              <a:rPr lang="en-US" dirty="0" smtClean="0"/>
              <a:t>Could reduce the motorists distraction to mitigate some of the delay.</a:t>
            </a:r>
            <a:endParaRPr lang="en-US" dirty="0"/>
          </a:p>
        </p:txBody>
      </p:sp>
      <p:sp>
        <p:nvSpPr>
          <p:cNvPr id="4" name="Slide Number Placeholder 3"/>
          <p:cNvSpPr>
            <a:spLocks noGrp="1"/>
          </p:cNvSpPr>
          <p:nvPr>
            <p:ph type="sldNum" sz="quarter" idx="10"/>
          </p:nvPr>
        </p:nvSpPr>
        <p:spPr/>
        <p:txBody>
          <a:bodyPr/>
          <a:lstStyle/>
          <a:p>
            <a:fld id="{E1F33DE7-606D-4ADA-84D4-D4449D1EE731}"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Decreased exposure – Traffic shifted to other side</a:t>
            </a:r>
          </a:p>
          <a:p>
            <a:endParaRPr lang="en-US" dirty="0" smtClean="0"/>
          </a:p>
          <a:p>
            <a:r>
              <a:rPr lang="en-US" dirty="0" smtClean="0"/>
              <a:t>Shorter duration – Closure of the one side increased contractor efficiency, resulting in shorter construction time</a:t>
            </a:r>
          </a:p>
          <a:p>
            <a:endParaRPr lang="en-US" dirty="0" smtClean="0"/>
          </a:p>
          <a:p>
            <a:r>
              <a:rPr lang="en-US" dirty="0" smtClean="0"/>
              <a:t>Delay reduction - Delays in Alternative 2 are estimated</a:t>
            </a:r>
            <a:r>
              <a:rPr lang="en-US" baseline="0" dirty="0" smtClean="0"/>
              <a:t> to be less than in Alternative 1 due to a buffer between traffic and construction equipment.  The delays in excess of 2 hours on other projects were as a result of a single lane closure and construction equipment in close proximity to the travel lane.</a:t>
            </a:r>
            <a:endParaRPr lang="en-US" dirty="0"/>
          </a:p>
        </p:txBody>
      </p:sp>
      <p:sp>
        <p:nvSpPr>
          <p:cNvPr id="4" name="Slide Number Placeholder 3"/>
          <p:cNvSpPr>
            <a:spLocks noGrp="1"/>
          </p:cNvSpPr>
          <p:nvPr>
            <p:ph type="sldNum" sz="quarter" idx="10"/>
          </p:nvPr>
        </p:nvSpPr>
        <p:spPr/>
        <p:txBody>
          <a:bodyPr/>
          <a:lstStyle/>
          <a:p>
            <a:fld id="{E1F33DE7-606D-4ADA-84D4-D4449D1EE731}"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1F33DE7-606D-4ADA-84D4-D4449D1EE731}"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74" fontAlgn="auto">
              <a:spcBef>
                <a:spcPts val="0"/>
              </a:spcBef>
              <a:spcAft>
                <a:spcPts val="0"/>
              </a:spcAft>
              <a:defRPr/>
            </a:pPr>
            <a:r>
              <a:rPr lang="en-US" dirty="0" smtClean="0"/>
              <a:t>Alternative 4 was Full closure of the westbound lanes, with diversion of traffic to a detour along US routes detour that went through Rolla and Springfield.</a:t>
            </a:r>
          </a:p>
          <a:p>
            <a:endParaRPr lang="en-US" dirty="0" smtClean="0"/>
          </a:p>
          <a:p>
            <a:r>
              <a:rPr lang="en-US" dirty="0" smtClean="0"/>
              <a:t>Red line represents</a:t>
            </a:r>
            <a:r>
              <a:rPr lang="en-US" baseline="0" dirty="0" smtClean="0"/>
              <a:t> detour, goes through Rolla and Springfield.  </a:t>
            </a:r>
          </a:p>
          <a:p>
            <a:pPr lvl="0"/>
            <a:r>
              <a:rPr lang="en-US" dirty="0" smtClean="0"/>
              <a:t>Rolla is on I-44 approximately 30 miles east of the project.</a:t>
            </a:r>
          </a:p>
          <a:p>
            <a:pPr lvl="0"/>
            <a:r>
              <a:rPr lang="en-US" dirty="0" smtClean="0"/>
              <a:t>Springfield is on I-44 approximately 60 miles west of the project.</a:t>
            </a:r>
          </a:p>
          <a:p>
            <a:endParaRPr lang="en-US" baseline="0" dirty="0" smtClean="0"/>
          </a:p>
          <a:p>
            <a:endParaRPr lang="en-US" baseline="0" dirty="0" smtClean="0"/>
          </a:p>
          <a:p>
            <a:r>
              <a:rPr lang="en-US" baseline="0" dirty="0" smtClean="0"/>
              <a:t>Orange represents routes with construction (I-44).</a:t>
            </a:r>
            <a:endParaRPr lang="en-US" dirty="0"/>
          </a:p>
        </p:txBody>
      </p:sp>
      <p:sp>
        <p:nvSpPr>
          <p:cNvPr id="4" name="Slide Number Placeholder 3"/>
          <p:cNvSpPr>
            <a:spLocks noGrp="1"/>
          </p:cNvSpPr>
          <p:nvPr>
            <p:ph type="sldNum" sz="quarter" idx="10"/>
          </p:nvPr>
        </p:nvSpPr>
        <p:spPr/>
        <p:txBody>
          <a:bodyPr/>
          <a:lstStyle/>
          <a:p>
            <a:fld id="{E1F33DE7-606D-4ADA-84D4-D4449D1EE731}"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96348" y="4415790"/>
            <a:ext cx="5814391" cy="4271010"/>
          </a:xfrm>
        </p:spPr>
        <p:txBody>
          <a:bodyPr>
            <a:normAutofit lnSpcReduction="10000"/>
          </a:bodyPr>
          <a:lstStyle/>
          <a:p>
            <a:r>
              <a:rPr lang="en-US" dirty="0">
                <a:latin typeface="+mn-lt"/>
              </a:rPr>
              <a:t>In order to determine the feasibility of the remaining two alternatives, several types of data were collected and include:</a:t>
            </a:r>
          </a:p>
          <a:p>
            <a:pPr lvl="0">
              <a:buFont typeface="Arial" pitchFamily="34" charset="0"/>
              <a:buChar char="•"/>
            </a:pPr>
            <a:r>
              <a:rPr lang="en-US" dirty="0">
                <a:latin typeface="+mn-lt"/>
              </a:rPr>
              <a:t>Traffic volume counts that included seasonal data, so as to help determine potential project beginning and end dates.  Counts were collected on:</a:t>
            </a:r>
            <a:endParaRPr lang="en-US" sz="1400" dirty="0">
              <a:latin typeface="+mn-lt"/>
            </a:endParaRPr>
          </a:p>
          <a:p>
            <a:pPr lvl="1">
              <a:buFont typeface="Arial" pitchFamily="34" charset="0"/>
              <a:buChar char="•"/>
            </a:pPr>
            <a:r>
              <a:rPr lang="en-US" dirty="0">
                <a:latin typeface="+mn-lt"/>
              </a:rPr>
              <a:t>Mainline I-44</a:t>
            </a:r>
            <a:endParaRPr lang="en-US" sz="1400" dirty="0">
              <a:latin typeface="+mn-lt"/>
            </a:endParaRPr>
          </a:p>
          <a:p>
            <a:pPr lvl="1">
              <a:buFont typeface="Arial" pitchFamily="34" charset="0"/>
              <a:buChar char="•"/>
            </a:pPr>
            <a:r>
              <a:rPr lang="en-US" dirty="0">
                <a:latin typeface="+mn-lt"/>
              </a:rPr>
              <a:t>I-44 on- and off-ramps within project limits</a:t>
            </a:r>
            <a:endParaRPr lang="en-US" sz="1400" dirty="0">
              <a:latin typeface="+mn-lt"/>
            </a:endParaRPr>
          </a:p>
          <a:p>
            <a:pPr lvl="1">
              <a:buFont typeface="Arial" pitchFamily="34" charset="0"/>
              <a:buChar char="•"/>
            </a:pPr>
            <a:r>
              <a:rPr lang="en-US" dirty="0">
                <a:latin typeface="+mn-lt"/>
              </a:rPr>
              <a:t>Local arterials</a:t>
            </a:r>
            <a:endParaRPr lang="en-US" sz="1400" dirty="0">
              <a:latin typeface="+mn-lt"/>
            </a:endParaRPr>
          </a:p>
          <a:p>
            <a:pPr lvl="1">
              <a:buFont typeface="Arial" pitchFamily="34" charset="0"/>
              <a:buChar char="•"/>
            </a:pPr>
            <a:r>
              <a:rPr lang="en-US" dirty="0">
                <a:latin typeface="+mn-lt"/>
              </a:rPr>
              <a:t>A pre-determined alternate bypass route.  </a:t>
            </a:r>
            <a:endParaRPr lang="en-US" sz="1400" dirty="0">
              <a:latin typeface="+mn-lt"/>
            </a:endParaRPr>
          </a:p>
          <a:p>
            <a:pPr lvl="0">
              <a:buFont typeface="Arial" pitchFamily="34" charset="0"/>
              <a:buChar char="•"/>
            </a:pPr>
            <a:r>
              <a:rPr lang="en-US" dirty="0">
                <a:latin typeface="+mn-lt"/>
              </a:rPr>
              <a:t>The percent of heavy vehicles on I-44.</a:t>
            </a:r>
            <a:endParaRPr lang="en-US" sz="1400" dirty="0">
              <a:latin typeface="+mn-lt"/>
            </a:endParaRPr>
          </a:p>
          <a:p>
            <a:pPr lvl="0">
              <a:buFont typeface="Arial" pitchFamily="34" charset="0"/>
              <a:buChar char="•"/>
            </a:pPr>
            <a:r>
              <a:rPr lang="en-US" dirty="0">
                <a:latin typeface="+mn-lt"/>
              </a:rPr>
              <a:t>Topographical data, including existing roadway grades and curvature. </a:t>
            </a:r>
            <a:endParaRPr lang="en-US" sz="1400" dirty="0">
              <a:latin typeface="+mn-lt"/>
            </a:endParaRPr>
          </a:p>
          <a:p>
            <a:pPr lvl="0">
              <a:buFont typeface="Arial" pitchFamily="34" charset="0"/>
              <a:buChar char="•"/>
            </a:pPr>
            <a:r>
              <a:rPr lang="en-US" dirty="0">
                <a:latin typeface="+mn-lt"/>
              </a:rPr>
              <a:t>Information on “lessons learned” from previous projects in this vicinity.  One notable lesson that was previously determined was the need to calculate the capacity on I-44 in the locations of ramp merge points and the capacity of a single lane on the mainline near the head-to-head merge point.  Previous experience showed that a single lane closure in one direction in this area resulted in up to a 2 hour delay for traffic.</a:t>
            </a:r>
            <a:endParaRPr lang="en-US" sz="1400" dirty="0">
              <a:latin typeface="+mn-lt"/>
            </a:endParaRPr>
          </a:p>
          <a:p>
            <a:pPr lvl="0">
              <a:buFont typeface="Arial" pitchFamily="34" charset="0"/>
              <a:buChar char="•"/>
            </a:pPr>
            <a:r>
              <a:rPr lang="en-US" dirty="0">
                <a:latin typeface="+mn-lt"/>
              </a:rPr>
              <a:t>Observational information from stakeholders, such as local government, EMS/enforcement, businesses, industries, schools, Fort Leonard Wood, Missouri State Highway Patrol, and </a:t>
            </a:r>
            <a:r>
              <a:rPr lang="en-US" dirty="0" err="1">
                <a:latin typeface="+mn-lt"/>
              </a:rPr>
              <a:t>MoDOT</a:t>
            </a:r>
            <a:r>
              <a:rPr lang="en-US" dirty="0">
                <a:latin typeface="+mn-lt"/>
              </a:rPr>
              <a:t> staff located within the project area.</a:t>
            </a:r>
            <a:endParaRPr lang="en-US" sz="1400" dirty="0">
              <a:latin typeface="+mn-lt"/>
            </a:endParaRPr>
          </a:p>
          <a:p>
            <a:pPr lvl="0">
              <a:buFont typeface="Arial" pitchFamily="34" charset="0"/>
              <a:buChar char="•"/>
            </a:pPr>
            <a:r>
              <a:rPr lang="en-US" dirty="0">
                <a:latin typeface="+mn-lt"/>
              </a:rPr>
              <a:t> Traffic patterns and peak/off-peak times for traffic flow determined through stakeholder meetings and engineering studies. </a:t>
            </a:r>
            <a:endParaRPr lang="en-US" sz="1400" dirty="0">
              <a:latin typeface="+mn-lt"/>
            </a:endParaRPr>
          </a:p>
          <a:p>
            <a:endParaRPr lang="en-US" dirty="0"/>
          </a:p>
        </p:txBody>
      </p:sp>
      <p:sp>
        <p:nvSpPr>
          <p:cNvPr id="4" name="Slide Number Placeholder 3"/>
          <p:cNvSpPr>
            <a:spLocks noGrp="1"/>
          </p:cNvSpPr>
          <p:nvPr>
            <p:ph type="sldNum" sz="quarter" idx="10"/>
          </p:nvPr>
        </p:nvSpPr>
        <p:spPr/>
        <p:txBody>
          <a:bodyPr/>
          <a:lstStyle/>
          <a:p>
            <a:fld id="{E1F33DE7-606D-4ADA-84D4-D4449D1EE731}"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1F33DE7-606D-4ADA-84D4-D4449D1EE731}"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74" fontAlgn="auto">
              <a:spcBef>
                <a:spcPts val="0"/>
              </a:spcBef>
              <a:spcAft>
                <a:spcPts val="0"/>
              </a:spcAft>
              <a:defRPr/>
            </a:pPr>
            <a:r>
              <a:rPr lang="en-US" dirty="0">
                <a:latin typeface="+mn-lt"/>
              </a:rPr>
              <a:t>The two alternatives – single lane closure and full closure of westbound lanes - were analyzed to determine which would best meet the core criteria.</a:t>
            </a:r>
          </a:p>
          <a:p>
            <a:pPr defTabSz="931774" fontAlgn="auto">
              <a:spcBef>
                <a:spcPts val="0"/>
              </a:spcBef>
              <a:spcAft>
                <a:spcPts val="0"/>
              </a:spcAft>
              <a:defRPr/>
            </a:pPr>
            <a:endParaRPr lang="en-US" dirty="0">
              <a:latin typeface="+mn-lt"/>
            </a:endParaRPr>
          </a:p>
          <a:p>
            <a:pPr defTabSz="931774" fontAlgn="auto">
              <a:spcBef>
                <a:spcPts val="0"/>
              </a:spcBef>
              <a:spcAft>
                <a:spcPts val="0"/>
              </a:spcAft>
              <a:defRPr/>
            </a:pPr>
            <a:endParaRPr lang="en-US" dirty="0">
              <a:latin typeface="+mn-lt"/>
            </a:endParaRPr>
          </a:p>
          <a:p>
            <a:r>
              <a:rPr lang="en-US" dirty="0" smtClean="0"/>
              <a:t>Balance cost/efficiency of construction methods and staging with project goals:</a:t>
            </a:r>
          </a:p>
          <a:p>
            <a:pPr lvl="1"/>
            <a:r>
              <a:rPr lang="en-US" dirty="0" smtClean="0"/>
              <a:t>Decreased delay</a:t>
            </a:r>
          </a:p>
          <a:p>
            <a:pPr lvl="1"/>
            <a:r>
              <a:rPr lang="en-US" dirty="0" smtClean="0"/>
              <a:t>Increased driver and worker safety</a:t>
            </a:r>
          </a:p>
          <a:p>
            <a:pPr lvl="1"/>
            <a:r>
              <a:rPr lang="en-US" dirty="0" smtClean="0"/>
              <a:t>Minimized construction duration.</a:t>
            </a:r>
          </a:p>
          <a:p>
            <a:endParaRPr lang="en-US" dirty="0" smtClean="0"/>
          </a:p>
          <a:p>
            <a:r>
              <a:rPr lang="en-US" dirty="0" smtClean="0"/>
              <a:t>Scenarios - Looked at various combinations of </a:t>
            </a:r>
          </a:p>
          <a:p>
            <a:r>
              <a:rPr lang="en-US" dirty="0" smtClean="0"/>
              <a:t>--Ramp closure locations and times</a:t>
            </a:r>
          </a:p>
          <a:p>
            <a:r>
              <a:rPr lang="en-US" dirty="0" smtClean="0"/>
              <a:t>--Where to put the crossover.</a:t>
            </a:r>
          </a:p>
          <a:p>
            <a:endParaRPr lang="en-US" dirty="0" smtClean="0"/>
          </a:p>
        </p:txBody>
      </p:sp>
      <p:sp>
        <p:nvSpPr>
          <p:cNvPr id="4" name="Slide Number Placeholder 3"/>
          <p:cNvSpPr>
            <a:spLocks noGrp="1"/>
          </p:cNvSpPr>
          <p:nvPr>
            <p:ph type="sldNum" sz="quarter" idx="10"/>
          </p:nvPr>
        </p:nvSpPr>
        <p:spPr/>
        <p:txBody>
          <a:bodyPr/>
          <a:lstStyle/>
          <a:p>
            <a:fld id="{E1F33DE7-606D-4ADA-84D4-D4449D1EE731}"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57200" y="4415790"/>
            <a:ext cx="6177170" cy="4347210"/>
          </a:xfrm>
        </p:spPr>
        <p:txBody>
          <a:bodyPr>
            <a:normAutofit/>
          </a:bodyPr>
          <a:lstStyle/>
          <a:p>
            <a:r>
              <a:rPr lang="en-US" dirty="0">
                <a:latin typeface="+mn-lt"/>
              </a:rPr>
              <a:t>Traffic modeling software, along with traffic volume counts and roadway geometrics, was used to project the feasibility of the remaining two staging alternatives.  Analyzed various scenarios that involved two variables:  the effect on mainline queuing from merging ramp traffic and a variable cross-over location where the westbound traffic would be put onto the eastbound lane.   </a:t>
            </a:r>
          </a:p>
          <a:p>
            <a:pPr>
              <a:spcBef>
                <a:spcPts val="0"/>
              </a:spcBef>
            </a:pPr>
            <a:endParaRPr lang="en-US" dirty="0">
              <a:latin typeface="+mn-lt"/>
            </a:endParaRPr>
          </a:p>
          <a:p>
            <a:pPr>
              <a:spcBef>
                <a:spcPts val="0"/>
              </a:spcBef>
            </a:pPr>
            <a:r>
              <a:rPr lang="en-US" dirty="0" err="1">
                <a:latin typeface="+mn-lt"/>
              </a:rPr>
              <a:t>MoDOT</a:t>
            </a:r>
            <a:r>
              <a:rPr lang="en-US" dirty="0">
                <a:latin typeface="+mn-lt"/>
              </a:rPr>
              <a:t> used </a:t>
            </a:r>
            <a:r>
              <a:rPr lang="en-US" dirty="0" err="1">
                <a:latin typeface="+mn-lt"/>
              </a:rPr>
              <a:t>Synchro</a:t>
            </a:r>
            <a:r>
              <a:rPr lang="en-US" dirty="0">
                <a:latin typeface="+mn-lt"/>
              </a:rPr>
              <a:t> simulation to determine the impacts of on/off-ramp closures during certain times of the day (for construction methods and to keep traffic flowing on I-44 without the disruption of merging traffic) and how those closures would impact local arterials.  The simulation was also used to establish a cross-over location that would be desirable for traffic in both eastbound and westbound directions.  </a:t>
            </a:r>
          </a:p>
          <a:p>
            <a:pPr marL="349415" indent="-349415">
              <a:spcBef>
                <a:spcPts val="611"/>
              </a:spcBef>
              <a:spcAft>
                <a:spcPts val="611"/>
              </a:spcAft>
              <a:buFont typeface="Symbol"/>
              <a:buChar char=""/>
            </a:pPr>
            <a:r>
              <a:rPr lang="en-US" dirty="0">
                <a:latin typeface="+mn-lt"/>
                <a:ea typeface="Calibri"/>
              </a:rPr>
              <a:t>Information on “lessons learned” from previous projects in this vicinity.  One notable lesson that was previously determined was the need to calculate the capacity on I-44 in the locations of ramp merge points and the capacity of a single lane on the mainline near the head-to-head merge point.  Previous experience showed that a single lane closure in one direction in this area resulted in up to a 2 hour delay for traffic.</a:t>
            </a:r>
            <a:endParaRPr lang="en-US" sz="1400" dirty="0">
              <a:latin typeface="Times New Roman"/>
              <a:ea typeface="Calibri"/>
            </a:endParaRPr>
          </a:p>
          <a:p>
            <a:pPr marL="349415" indent="-349415">
              <a:spcBef>
                <a:spcPts val="611"/>
              </a:spcBef>
              <a:spcAft>
                <a:spcPts val="611"/>
              </a:spcAft>
              <a:buFont typeface="Symbol"/>
              <a:buChar char=""/>
            </a:pPr>
            <a:r>
              <a:rPr lang="en-US" dirty="0">
                <a:latin typeface="+mn-lt"/>
                <a:ea typeface="Calibri"/>
              </a:rPr>
              <a:t>Observational information from stakeholders, such as local government, EMS/enforcement, businesses, industries, schools, Fort Leonard Wood, Missouri State Highway Patrol, and </a:t>
            </a:r>
            <a:r>
              <a:rPr lang="en-US" dirty="0" err="1">
                <a:latin typeface="+mn-lt"/>
                <a:ea typeface="Calibri"/>
              </a:rPr>
              <a:t>MoDOT</a:t>
            </a:r>
            <a:r>
              <a:rPr lang="en-US" dirty="0">
                <a:latin typeface="+mn-lt"/>
                <a:ea typeface="Calibri"/>
              </a:rPr>
              <a:t> staff located within the project area.</a:t>
            </a:r>
            <a:endParaRPr lang="en-US" sz="1400" dirty="0">
              <a:latin typeface="Times New Roman"/>
              <a:ea typeface="Calibri"/>
            </a:endParaRPr>
          </a:p>
          <a:p>
            <a:pPr marL="349415" indent="-349415">
              <a:spcBef>
                <a:spcPts val="611"/>
              </a:spcBef>
              <a:spcAft>
                <a:spcPts val="611"/>
              </a:spcAft>
              <a:buFont typeface="Symbol"/>
              <a:buChar char=""/>
            </a:pPr>
            <a:r>
              <a:rPr lang="en-US" dirty="0">
                <a:latin typeface="+mn-lt"/>
                <a:ea typeface="Calibri"/>
              </a:rPr>
              <a:t> Traffic patterns and peak/off-peak times for traffic flow determined through stakeholder meetings and engineering studies. </a:t>
            </a:r>
            <a:endParaRPr lang="en-US" sz="1400" dirty="0">
              <a:latin typeface="Times New Roman"/>
              <a:ea typeface="Calibri"/>
            </a:endParaRPr>
          </a:p>
          <a:p>
            <a:endParaRPr lang="en-US" dirty="0"/>
          </a:p>
        </p:txBody>
      </p:sp>
      <p:sp>
        <p:nvSpPr>
          <p:cNvPr id="4" name="Slide Number Placeholder 3"/>
          <p:cNvSpPr>
            <a:spLocks noGrp="1"/>
          </p:cNvSpPr>
          <p:nvPr>
            <p:ph type="sldNum" sz="quarter" idx="10"/>
          </p:nvPr>
        </p:nvSpPr>
        <p:spPr/>
        <p:txBody>
          <a:bodyPr/>
          <a:lstStyle/>
          <a:p>
            <a:fld id="{E1F33DE7-606D-4ADA-84D4-D4449D1EE731}"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1F33DE7-606D-4ADA-84D4-D4449D1EE731}"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57200" y="4415790"/>
            <a:ext cx="5943600" cy="4183380"/>
          </a:xfrm>
        </p:spPr>
        <p:txBody>
          <a:bodyPr>
            <a:normAutofit/>
          </a:bodyPr>
          <a:lstStyle/>
          <a:p>
            <a:r>
              <a:rPr lang="en-US" u="sng" dirty="0" smtClean="0"/>
              <a:t>Impact</a:t>
            </a:r>
            <a:r>
              <a:rPr lang="en-US" u="sng" baseline="0" dirty="0" smtClean="0"/>
              <a:t> on the ability of motorists to merge onto I-44 from Ramps:</a:t>
            </a:r>
            <a:endParaRPr lang="en-US" u="sng" dirty="0" smtClean="0"/>
          </a:p>
          <a:p>
            <a:r>
              <a:rPr lang="en-US" dirty="0" smtClean="0"/>
              <a:t>Into more dense traffic volumes on I-44 while not impacting speeds of mainline </a:t>
            </a:r>
          </a:p>
          <a:p>
            <a:r>
              <a:rPr lang="en-US" dirty="0" smtClean="0"/>
              <a:t>Found to be sensitive to time-of-day and direction</a:t>
            </a:r>
          </a:p>
          <a:p>
            <a:r>
              <a:rPr lang="en-US" dirty="0" smtClean="0"/>
              <a:t>Without causing additional back-ups and congestion on local arterials</a:t>
            </a:r>
          </a:p>
          <a:p>
            <a:endParaRPr lang="en-US" dirty="0">
              <a:latin typeface="+mn-lt"/>
            </a:endParaRPr>
          </a:p>
          <a:p>
            <a:r>
              <a:rPr lang="en-US" dirty="0">
                <a:latin typeface="+mn-lt"/>
              </a:rPr>
              <a:t>MoDOT staff determined that ramp closures would have a positive impact on reducing the queues on I-44.  However, traffic volume modeling showed that closing all ramps within the 9 mile project would have unfavorable effects on local arterial roadways within communities of St. Robert and Waynesville.  Not only would roadways be clogged with traffic, but residents, business, schools, and services would be essentially cut-off to corridor traffic, and in some cases, for local use as well.  </a:t>
            </a:r>
          </a:p>
          <a:p>
            <a:endParaRPr lang="en-US" dirty="0" smtClean="0"/>
          </a:p>
          <a:p>
            <a:r>
              <a:rPr lang="en-US" dirty="0">
                <a:latin typeface="+mn-lt"/>
              </a:rPr>
              <a:t>To alleviate the severity of these impacts, the project would be staged into two parts,.  Ramps located within the limits of staging not under construction were to remain open and operable. Staging the project into two parts would allow access to the local communities by leaving ramps in the non-head-to-head areas open at all times, without the disruption to traffic normally associated with ramp merges. </a:t>
            </a:r>
          </a:p>
          <a:p>
            <a:endParaRPr lang="en-US" dirty="0" smtClean="0"/>
          </a:p>
        </p:txBody>
      </p:sp>
      <p:sp>
        <p:nvSpPr>
          <p:cNvPr id="4" name="Slide Number Placeholder 3"/>
          <p:cNvSpPr>
            <a:spLocks noGrp="1"/>
          </p:cNvSpPr>
          <p:nvPr>
            <p:ph type="sldNum" sz="quarter" idx="10"/>
          </p:nvPr>
        </p:nvSpPr>
        <p:spPr/>
        <p:txBody>
          <a:bodyPr/>
          <a:lstStyle/>
          <a:p>
            <a:fld id="{E1F33DE7-606D-4ADA-84D4-D4449D1EE731}"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74" fontAlgn="auto">
              <a:spcBef>
                <a:spcPts val="0"/>
              </a:spcBef>
              <a:spcAft>
                <a:spcPts val="0"/>
              </a:spcAft>
              <a:defRPr/>
            </a:pPr>
            <a:r>
              <a:rPr lang="en-US" u="sng" dirty="0" smtClean="0"/>
              <a:t>How did each of these affect Alternative 1 and Alternative 2?</a:t>
            </a:r>
          </a:p>
          <a:p>
            <a:pPr>
              <a:defRPr/>
            </a:pPr>
            <a:r>
              <a:rPr lang="en-US" dirty="0" smtClean="0"/>
              <a:t>For</a:t>
            </a:r>
            <a:r>
              <a:rPr lang="en-US" baseline="0" dirty="0" smtClean="0"/>
              <a:t> Alternative 1, </a:t>
            </a:r>
            <a:r>
              <a:rPr lang="en-US" dirty="0">
                <a:latin typeface="+mn-lt"/>
              </a:rPr>
              <a:t>MoDOT used </a:t>
            </a:r>
            <a:r>
              <a:rPr lang="en-US" dirty="0" err="1">
                <a:latin typeface="+mn-lt"/>
              </a:rPr>
              <a:t>Synchro</a:t>
            </a:r>
            <a:r>
              <a:rPr lang="en-US" dirty="0">
                <a:latin typeface="+mn-lt"/>
              </a:rPr>
              <a:t> simulation and traffic volume data to determine the impacts of on/off-ramp closures during certain times of the day (for construction methods and to keep traffic flowing on I-44 without the disruption of merging traffic) and how those closures would impact local arterials</a:t>
            </a:r>
            <a:r>
              <a:rPr lang="en-US" dirty="0" smtClean="0"/>
              <a:t>, as well as the effect steep grades would have on the location of the lane drop and ramp merge locations. </a:t>
            </a:r>
            <a:r>
              <a:rPr lang="en-US" dirty="0">
                <a:latin typeface="+mn-lt"/>
              </a:rPr>
              <a:t>  </a:t>
            </a:r>
          </a:p>
          <a:p>
            <a:pPr defTabSz="931774" fontAlgn="auto">
              <a:spcBef>
                <a:spcPts val="0"/>
              </a:spcBef>
              <a:spcAft>
                <a:spcPts val="0"/>
              </a:spcAft>
              <a:defRPr/>
            </a:pPr>
            <a:endParaRPr lang="en-US" dirty="0" smtClean="0"/>
          </a:p>
          <a:p>
            <a:pPr defTabSz="931774" fontAlgn="auto">
              <a:spcBef>
                <a:spcPts val="0"/>
              </a:spcBef>
              <a:spcAft>
                <a:spcPts val="0"/>
              </a:spcAft>
              <a:defRPr/>
            </a:pPr>
            <a:r>
              <a:rPr lang="en-US" dirty="0">
                <a:latin typeface="+mn-lt"/>
              </a:rPr>
              <a:t>For Alternative 2, the scenarios involved simulating the effect on traffic queues caused by placing the crossover at locations with varying degrees of grade and proximity to interchange access, coupled with restricted ramp access at varying times of day and the week.  Through many </a:t>
            </a:r>
            <a:r>
              <a:rPr lang="en-US" dirty="0" err="1">
                <a:latin typeface="+mn-lt"/>
              </a:rPr>
              <a:t>Synchro</a:t>
            </a:r>
            <a:r>
              <a:rPr lang="en-US" dirty="0">
                <a:latin typeface="+mn-lt"/>
              </a:rPr>
              <a:t> traffic simulation iterations, optimal cross-over locations in the westbound and eastbound directions were determined and ramp closure times were established.</a:t>
            </a:r>
          </a:p>
          <a:p>
            <a:endParaRPr lang="en-US" dirty="0"/>
          </a:p>
        </p:txBody>
      </p:sp>
      <p:sp>
        <p:nvSpPr>
          <p:cNvPr id="4" name="Slide Number Placeholder 3"/>
          <p:cNvSpPr>
            <a:spLocks noGrp="1"/>
          </p:cNvSpPr>
          <p:nvPr>
            <p:ph type="sldNum" sz="quarter" idx="10"/>
          </p:nvPr>
        </p:nvSpPr>
        <p:spPr/>
        <p:txBody>
          <a:bodyPr/>
          <a:lstStyle/>
          <a:p>
            <a:fld id="{E1F33DE7-606D-4ADA-84D4-D4449D1EE731}"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57200" y="4415790"/>
            <a:ext cx="5943600" cy="4183380"/>
          </a:xfrm>
        </p:spPr>
        <p:txBody>
          <a:bodyPr>
            <a:normAutofit/>
          </a:bodyPr>
          <a:lstStyle/>
          <a:p>
            <a:pPr defTabSz="931774" fontAlgn="auto">
              <a:spcBef>
                <a:spcPts val="0"/>
              </a:spcBef>
              <a:spcAft>
                <a:spcPts val="0"/>
              </a:spcAft>
              <a:defRPr/>
            </a:pPr>
            <a:r>
              <a:rPr lang="en-US" dirty="0">
                <a:latin typeface="+mn-lt"/>
              </a:rPr>
              <a:t>East bound - Since the </a:t>
            </a:r>
            <a:r>
              <a:rPr lang="en-US" b="1" dirty="0">
                <a:latin typeface="+mn-lt"/>
              </a:rPr>
              <a:t>eastbound</a:t>
            </a:r>
            <a:r>
              <a:rPr lang="en-US" dirty="0">
                <a:latin typeface="+mn-lt"/>
              </a:rPr>
              <a:t> lane configuration and grades remained the same, simulation showed little change – minor changes to traffic flow do to reduced work zone speed limit.  Overall, the effects on the eastbound lane were negligible. </a:t>
            </a:r>
          </a:p>
          <a:p>
            <a:pPr defTabSz="931774" fontAlgn="auto">
              <a:spcBef>
                <a:spcPts val="0"/>
              </a:spcBef>
              <a:spcAft>
                <a:spcPts val="0"/>
              </a:spcAft>
              <a:defRPr/>
            </a:pPr>
            <a:endParaRPr lang="en-US" dirty="0">
              <a:latin typeface="+mn-lt"/>
            </a:endParaRPr>
          </a:p>
          <a:p>
            <a:pPr defTabSz="931774" fontAlgn="auto">
              <a:spcBef>
                <a:spcPts val="0"/>
              </a:spcBef>
              <a:spcAft>
                <a:spcPts val="0"/>
              </a:spcAft>
              <a:defRPr/>
            </a:pPr>
            <a:r>
              <a:rPr lang="en-US" dirty="0">
                <a:latin typeface="+mn-lt"/>
              </a:rPr>
              <a:t>West bound - When the </a:t>
            </a:r>
            <a:r>
              <a:rPr lang="en-US" b="1" dirty="0">
                <a:latin typeface="+mn-lt"/>
              </a:rPr>
              <a:t>westbound</a:t>
            </a:r>
            <a:r>
              <a:rPr lang="en-US" dirty="0">
                <a:latin typeface="+mn-lt"/>
              </a:rPr>
              <a:t> lanes were simulated with a reduced lane, coupled with the experience gleaned from past projects, the resulting traffic flow showed to undergo extreme delays, upwards of 2 hours.  </a:t>
            </a:r>
          </a:p>
          <a:p>
            <a:pPr defTabSz="931774" fontAlgn="auto">
              <a:spcBef>
                <a:spcPts val="0"/>
              </a:spcBef>
              <a:spcAft>
                <a:spcPts val="0"/>
              </a:spcAft>
              <a:defRPr/>
            </a:pPr>
            <a:endParaRPr lang="en-US" dirty="0" smtClean="0"/>
          </a:p>
          <a:p>
            <a:pPr defTabSz="931774" fontAlgn="auto">
              <a:spcBef>
                <a:spcPts val="0"/>
              </a:spcBef>
              <a:spcAft>
                <a:spcPts val="0"/>
              </a:spcAft>
              <a:defRPr/>
            </a:pPr>
            <a:r>
              <a:rPr lang="en-US" dirty="0" err="1">
                <a:latin typeface="+mn-lt"/>
              </a:rPr>
              <a:t>Synchro</a:t>
            </a:r>
            <a:r>
              <a:rPr lang="en-US" dirty="0">
                <a:latin typeface="+mn-lt"/>
              </a:rPr>
              <a:t> simulation showed that roadway grade did not attribute to mainline congestion or motorists’ ability to merge from ramps, HOWEVER, previous experience showed that steep roadway grades at ramp merge points could seriously disrupt mainline traffic.  In cases where the ramp merge areas required motorists to merge into one lane of traffic with relatively steep grades (3-4% or greater), merging traffic had difficulties getting up to the same speed as mainline traffic before merging, causing serious disruptions in flow within the work zone.  Likewise, motorists merging onto I-44 from any open ramp had negative impacts on mainline traffic by introducing additional volume to a single lane of westbound motorists (already experiencing significant delays), especially during peak hours. </a:t>
            </a:r>
            <a:endParaRPr lang="en-US" dirty="0" smtClean="0"/>
          </a:p>
          <a:p>
            <a:endParaRPr lang="en-US" dirty="0"/>
          </a:p>
        </p:txBody>
      </p:sp>
      <p:sp>
        <p:nvSpPr>
          <p:cNvPr id="4" name="Slide Number Placeholder 3"/>
          <p:cNvSpPr>
            <a:spLocks noGrp="1"/>
          </p:cNvSpPr>
          <p:nvPr>
            <p:ph type="sldNum" sz="quarter" idx="10"/>
          </p:nvPr>
        </p:nvSpPr>
        <p:spPr/>
        <p:txBody>
          <a:bodyPr/>
          <a:lstStyle/>
          <a:p>
            <a:fld id="{E1F33DE7-606D-4ADA-84D4-D4449D1EE731}"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81001" y="4338320"/>
            <a:ext cx="6178826" cy="4653280"/>
          </a:xfrm>
        </p:spPr>
        <p:txBody>
          <a:bodyPr>
            <a:normAutofit fontScale="92500" lnSpcReduction="20000"/>
          </a:bodyPr>
          <a:lstStyle/>
          <a:p>
            <a:pPr defTabSz="931774" fontAlgn="auto">
              <a:spcBef>
                <a:spcPts val="0"/>
              </a:spcBef>
              <a:spcAft>
                <a:spcPts val="0"/>
              </a:spcAft>
              <a:defRPr/>
            </a:pPr>
            <a:r>
              <a:rPr lang="en-US" dirty="0">
                <a:latin typeface="+mn-lt"/>
              </a:rPr>
              <a:t>For the </a:t>
            </a:r>
            <a:r>
              <a:rPr lang="en-US" b="1" dirty="0">
                <a:latin typeface="+mn-lt"/>
              </a:rPr>
              <a:t>Eastbound</a:t>
            </a:r>
            <a:r>
              <a:rPr lang="en-US" dirty="0">
                <a:latin typeface="+mn-lt"/>
              </a:rPr>
              <a:t> and </a:t>
            </a:r>
            <a:r>
              <a:rPr lang="en-US" b="1" dirty="0">
                <a:latin typeface="+mn-lt"/>
              </a:rPr>
              <a:t>Westbound </a:t>
            </a:r>
            <a:r>
              <a:rPr lang="en-US" dirty="0">
                <a:latin typeface="+mn-lt"/>
              </a:rPr>
              <a:t>lanes, simulation showed no impact to traffic if the EB lane drop and WB crossover was within the vicinity of a steep grade – however, experience showed that grade had a negative impact on merging traffic, especially where commercial vehicles were prominent.  For this reason, it would be necessary to locate the EB lane drop and WB crossover near a flat grade.  </a:t>
            </a:r>
          </a:p>
          <a:p>
            <a:pPr defTabSz="931774" fontAlgn="auto">
              <a:spcBef>
                <a:spcPts val="0"/>
              </a:spcBef>
              <a:spcAft>
                <a:spcPts val="0"/>
              </a:spcAft>
              <a:defRPr/>
            </a:pPr>
            <a:endParaRPr lang="en-US" dirty="0" smtClean="0"/>
          </a:p>
          <a:p>
            <a:pPr defTabSz="931774" fontAlgn="auto">
              <a:spcBef>
                <a:spcPts val="0"/>
              </a:spcBef>
              <a:spcAft>
                <a:spcPts val="0"/>
              </a:spcAft>
              <a:defRPr/>
            </a:pPr>
            <a:r>
              <a:rPr lang="en-US" dirty="0">
                <a:latin typeface="+mn-lt"/>
              </a:rPr>
              <a:t>Similarly, simulation of the effect on grade at ramp merges in the </a:t>
            </a:r>
            <a:r>
              <a:rPr lang="en-US" b="1" dirty="0">
                <a:latin typeface="+mn-lt"/>
              </a:rPr>
              <a:t>Eastbound</a:t>
            </a:r>
            <a:r>
              <a:rPr lang="en-US" dirty="0">
                <a:latin typeface="+mn-lt"/>
              </a:rPr>
              <a:t> and </a:t>
            </a:r>
            <a:r>
              <a:rPr lang="en-US" b="1" dirty="0">
                <a:latin typeface="+mn-lt"/>
              </a:rPr>
              <a:t>Westbound</a:t>
            </a:r>
            <a:r>
              <a:rPr lang="en-US" dirty="0">
                <a:latin typeface="+mn-lt"/>
              </a:rPr>
              <a:t> lanes showed little impact to I-44 traffic.  HOWEVER, previous experience showed that steep roadway grades at ramp merge points could seriously disrupt mainline traffic.  In cases where the ramp merge areas required motorists to merge into one lane of traffic with relatively steep grades (3-4% or greater), merging traffic had difficulties getting up to the same speed as mainline traffic before merging, causing serious disruptions in flow within the work zone.  Likewise, motorists merging onto I-44 from any open ramp created additional volume to a single lane of Eastbound and Westbound motorists, especially during peak hours.  </a:t>
            </a:r>
            <a:r>
              <a:rPr lang="en-US" b="1" dirty="0" smtClean="0">
                <a:latin typeface="+mn-lt"/>
              </a:rPr>
              <a:t>SIMULATION </a:t>
            </a:r>
            <a:r>
              <a:rPr lang="en-US" b="1" dirty="0">
                <a:latin typeface="+mn-lt"/>
              </a:rPr>
              <a:t>RESULTS FOR ALTERNATIVE 2 ARE ESSENTIALLY THE SAME ISSUES AS PRESENTED IN THE SIMULATION RESULTS FOR ALTERNATIVE 1 – with one exception:  Delays associated with single lane drop were known from experience to exhibit delays (2 hours) in excess of the 15 minute expectation.  </a:t>
            </a:r>
          </a:p>
          <a:p>
            <a:pPr marL="232943" indent="-232943" defTabSz="931774" fontAlgn="auto">
              <a:spcBef>
                <a:spcPts val="0"/>
              </a:spcBef>
              <a:spcAft>
                <a:spcPts val="0"/>
              </a:spcAft>
              <a:defRPr/>
            </a:pPr>
            <a:endParaRPr lang="en-US" b="1" dirty="0">
              <a:latin typeface="+mn-lt"/>
            </a:endParaRPr>
          </a:p>
          <a:p>
            <a:r>
              <a:rPr lang="en-US" dirty="0">
                <a:latin typeface="+mn-lt"/>
              </a:rPr>
              <a:t>For Alternative 2, simulation showed the effect on traffic queues caused by placing the cross-over at locations with varying proximity to interchange access (since a flat location was identified for the crossover and lane drop), coupled with restricted ramp access at varying times of day and the week.  Through many </a:t>
            </a:r>
            <a:r>
              <a:rPr lang="en-US" dirty="0" err="1">
                <a:latin typeface="+mn-lt"/>
              </a:rPr>
              <a:t>Synchro</a:t>
            </a:r>
            <a:r>
              <a:rPr lang="en-US" dirty="0">
                <a:latin typeface="+mn-lt"/>
              </a:rPr>
              <a:t> traffic simulation iterations, optimal ramp closure times were established in the Eastbound and Westbound directions such that delays would be held to 15 minutes or less. </a:t>
            </a:r>
          </a:p>
          <a:p>
            <a:endParaRPr lang="en-US" b="1" dirty="0" smtClean="0"/>
          </a:p>
          <a:p>
            <a:r>
              <a:rPr lang="en-US" dirty="0">
                <a:latin typeface="+mn-lt"/>
              </a:rPr>
              <a:t>Selection of ramp closures and their associated times occurred by using existing traffic counts and their corresponding predominant movements.  Ramps near FLW and schools were known to have an influx of volume during dismissal times.  Depending on estimated mainline I-44 volumes during these times, ramps may be closed, forcing the corresponding traffic to local roadways.  For instance, since I-44 experienced higher traffic volumes on Friday afternoons, when schools or the Fort dismissed, the additional volume surge from this traffic would overwhelm I-44 and was forced to remain on the local system.  Comparatively, schools or the Fort dismissing on a Tuesday afternoon may have little effect on I-44 congestion, and subsequent ramps could remain open. </a:t>
            </a:r>
          </a:p>
          <a:p>
            <a:r>
              <a:rPr lang="en-US" dirty="0">
                <a:latin typeface="+mn-lt"/>
              </a:rPr>
              <a:t> </a:t>
            </a:r>
            <a:endParaRPr lang="en-US" b="1" dirty="0">
              <a:latin typeface="+mn-lt"/>
            </a:endParaRPr>
          </a:p>
          <a:p>
            <a:endParaRPr lang="en-US" dirty="0"/>
          </a:p>
        </p:txBody>
      </p:sp>
      <p:sp>
        <p:nvSpPr>
          <p:cNvPr id="4" name="Slide Number Placeholder 3"/>
          <p:cNvSpPr>
            <a:spLocks noGrp="1"/>
          </p:cNvSpPr>
          <p:nvPr>
            <p:ph type="sldNum" sz="quarter" idx="10"/>
          </p:nvPr>
        </p:nvSpPr>
        <p:spPr/>
        <p:txBody>
          <a:bodyPr/>
          <a:lstStyle/>
          <a:p>
            <a:fld id="{E1F33DE7-606D-4ADA-84D4-D4449D1EE731}"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latin typeface="+mn-lt"/>
              </a:rPr>
              <a:t>Alternative 2 was selected for this project based on:</a:t>
            </a:r>
          </a:p>
          <a:p>
            <a:r>
              <a:rPr lang="en-US" dirty="0" smtClean="0"/>
              <a:t>--</a:t>
            </a:r>
            <a:r>
              <a:rPr lang="en-US" dirty="0">
                <a:latin typeface="+mn-lt"/>
              </a:rPr>
              <a:t>District 9’s past experiences with long-term treatments on I-44</a:t>
            </a:r>
          </a:p>
          <a:p>
            <a:r>
              <a:rPr lang="en-US" dirty="0" smtClean="0"/>
              <a:t>--C</a:t>
            </a:r>
            <a:r>
              <a:rPr lang="en-US" dirty="0">
                <a:latin typeface="+mn-lt"/>
              </a:rPr>
              <a:t>omments received from contractors.  </a:t>
            </a:r>
          </a:p>
          <a:p>
            <a:r>
              <a:rPr lang="en-US" dirty="0" smtClean="0"/>
              <a:t>--Likelihood of</a:t>
            </a:r>
            <a:r>
              <a:rPr lang="en-US" dirty="0">
                <a:latin typeface="+mn-lt"/>
              </a:rPr>
              <a:t> considerably less delay, as compared to Alt 1.  </a:t>
            </a:r>
          </a:p>
          <a:p>
            <a:r>
              <a:rPr lang="en-US" dirty="0">
                <a:latin typeface="+mn-lt"/>
              </a:rPr>
              <a:t>--Enables the contractor to greatly accelerate project completion and is safer for the contractor’s employees. </a:t>
            </a:r>
            <a:endParaRPr lang="en-US" dirty="0"/>
          </a:p>
        </p:txBody>
      </p:sp>
      <p:sp>
        <p:nvSpPr>
          <p:cNvPr id="4" name="Slide Number Placeholder 3"/>
          <p:cNvSpPr>
            <a:spLocks noGrp="1"/>
          </p:cNvSpPr>
          <p:nvPr>
            <p:ph type="sldNum" sz="quarter" idx="10"/>
          </p:nvPr>
        </p:nvSpPr>
        <p:spPr/>
        <p:txBody>
          <a:bodyPr/>
          <a:lstStyle/>
          <a:p>
            <a:fld id="{E1F33DE7-606D-4ADA-84D4-D4449D1EE731}" type="slidenum">
              <a:rPr lang="en-US" smtClean="0"/>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Stage 1 – April 6 to April 17, 2011</a:t>
            </a:r>
            <a:endParaRPr lang="en-US" dirty="0"/>
          </a:p>
        </p:txBody>
      </p:sp>
      <p:sp>
        <p:nvSpPr>
          <p:cNvPr id="4" name="Slide Number Placeholder 3"/>
          <p:cNvSpPr>
            <a:spLocks noGrp="1"/>
          </p:cNvSpPr>
          <p:nvPr>
            <p:ph type="sldNum" sz="quarter" idx="10"/>
          </p:nvPr>
        </p:nvSpPr>
        <p:spPr/>
        <p:txBody>
          <a:bodyPr/>
          <a:lstStyle/>
          <a:p>
            <a:fld id="{E1F33DE7-606D-4ADA-84D4-D4449D1EE731}" type="slidenum">
              <a:rPr lang="en-US" smtClean="0"/>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Stage 2 – May 3 to May 13, 2011</a:t>
            </a:r>
            <a:endParaRPr lang="en-US" dirty="0"/>
          </a:p>
        </p:txBody>
      </p:sp>
      <p:sp>
        <p:nvSpPr>
          <p:cNvPr id="4" name="Slide Number Placeholder 3"/>
          <p:cNvSpPr>
            <a:spLocks noGrp="1"/>
          </p:cNvSpPr>
          <p:nvPr>
            <p:ph type="sldNum" sz="quarter" idx="10"/>
          </p:nvPr>
        </p:nvSpPr>
        <p:spPr/>
        <p:txBody>
          <a:bodyPr/>
          <a:lstStyle/>
          <a:p>
            <a:fld id="{E1F33DE7-606D-4ADA-84D4-D4449D1EE731}"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None/>
            </a:pPr>
            <a:r>
              <a:rPr lang="en-US" dirty="0" err="1" smtClean="0"/>
              <a:t>MoDOT’s</a:t>
            </a:r>
            <a:r>
              <a:rPr lang="en-US" dirty="0" smtClean="0"/>
              <a:t> policy on impacts assessments directs project staff to analyze impacts on “significant projects.” </a:t>
            </a:r>
          </a:p>
          <a:p>
            <a:pPr>
              <a:buNone/>
            </a:pPr>
            <a:endParaRPr lang="en-US" dirty="0" smtClean="0"/>
          </a:p>
          <a:p>
            <a:pPr>
              <a:buNone/>
            </a:pPr>
            <a:r>
              <a:rPr lang="en-US" dirty="0" smtClean="0"/>
              <a:t>Significant projects are defined as meeting at least one of the following criteria:</a:t>
            </a:r>
          </a:p>
          <a:p>
            <a:pPr lvl="0"/>
            <a:r>
              <a:rPr lang="en-US" dirty="0" smtClean="0"/>
              <a:t>-- he project is under full oversight by </a:t>
            </a:r>
            <a:r>
              <a:rPr lang="en-US" u="sng" dirty="0" smtClean="0">
                <a:hlinkClick r:id="rId3" tooltip="http://www.fhwa.dot.gov/fhwaweb.htm"/>
              </a:rPr>
              <a:t>FHWA</a:t>
            </a:r>
            <a:r>
              <a:rPr lang="en-US" dirty="0" smtClean="0"/>
              <a:t>. </a:t>
            </a:r>
          </a:p>
          <a:p>
            <a:pPr lvl="0"/>
            <a:r>
              <a:rPr lang="en-US" dirty="0" smtClean="0"/>
              <a:t>--It is an interstate project occupying a location for more than 3 days with either intermittent or continuous lane closures. </a:t>
            </a:r>
          </a:p>
          <a:p>
            <a:pPr lvl="0"/>
            <a:r>
              <a:rPr lang="en-US" dirty="0" smtClean="0"/>
              <a:t>--Project is on a </a:t>
            </a:r>
            <a:r>
              <a:rPr lang="en-US" u="sng" dirty="0" smtClean="0">
                <a:hlinkClick r:id="rId4" tooltip="http://epg.modot.mo.gov/files/7/72/232_Major_Highways_Map.pdf"/>
              </a:rPr>
              <a:t>Major Route</a:t>
            </a:r>
            <a:r>
              <a:rPr lang="en-US" dirty="0" smtClean="0"/>
              <a:t> in an urban area. (As define by the Department) </a:t>
            </a:r>
          </a:p>
          <a:p>
            <a:pPr lvl="0"/>
            <a:r>
              <a:rPr lang="en-US" dirty="0" smtClean="0"/>
              <a:t>--Project will cause capacity values to exceed those in </a:t>
            </a:r>
            <a:r>
              <a:rPr lang="en-US" dirty="0" err="1" smtClean="0"/>
              <a:t>MoDOT’s</a:t>
            </a:r>
            <a:r>
              <a:rPr lang="en-US" dirty="0" smtClean="0"/>
              <a:t> Work Zone Guidelines. </a:t>
            </a:r>
          </a:p>
          <a:p>
            <a:endParaRPr lang="en-US" dirty="0" smtClean="0"/>
          </a:p>
          <a:p>
            <a:r>
              <a:rPr lang="en-US" b="1" dirty="0" err="1" smtClean="0"/>
              <a:t>MoDOT</a:t>
            </a:r>
            <a:r>
              <a:rPr lang="en-US" b="1" dirty="0" smtClean="0"/>
              <a:t> uses a strategy matrix that assists project staff in recognizing potential impacts, and suggests possible strategies to mitigate the impacts.</a:t>
            </a:r>
          </a:p>
          <a:p>
            <a:endParaRPr lang="en-US" dirty="0"/>
          </a:p>
        </p:txBody>
      </p:sp>
      <p:sp>
        <p:nvSpPr>
          <p:cNvPr id="4" name="Slide Number Placeholder 3"/>
          <p:cNvSpPr>
            <a:spLocks noGrp="1"/>
          </p:cNvSpPr>
          <p:nvPr>
            <p:ph type="sldNum" sz="quarter" idx="10"/>
          </p:nvPr>
        </p:nvSpPr>
        <p:spPr/>
        <p:txBody>
          <a:bodyPr/>
          <a:lstStyle/>
          <a:p>
            <a:fld id="{E1F33DE7-606D-4ADA-84D4-D4449D1EE731}"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latin typeface="+mn-lt"/>
              </a:rPr>
              <a:t>A contractor-provided work zone supervisor, who was available 24 hours a day and 7 days a week, was used on the project to ensure the traffic control devices were always in place and in good condition.  This work zone supervisor was available around the clock should  changes or adjustments to traffic control strategies be needed in order to adapt to any changing traffic flow conditions.</a:t>
            </a:r>
          </a:p>
          <a:p>
            <a:endParaRPr lang="en-US" dirty="0" smtClean="0"/>
          </a:p>
          <a:p>
            <a:r>
              <a:rPr lang="en-US" dirty="0">
                <a:latin typeface="+mn-lt"/>
              </a:rPr>
              <a:t>Temporary rumble strips were used at each end of the work zone to provide an audible warning to motorists, in an effort to alert them of changing roadway conditions.  The rumble strips were intended to bring about driver alertness and draw their attention to their surroundings.  To help guide drivers near the cross-over locations during nighttime travel, temporary lighting was used at each temporary median cross-over location for better illumination to help drivers better negotiate the curves.</a:t>
            </a:r>
          </a:p>
          <a:p>
            <a:endParaRPr lang="en-US" dirty="0">
              <a:latin typeface="+mn-lt"/>
            </a:endParaRPr>
          </a:p>
          <a:p>
            <a:r>
              <a:rPr lang="en-US" dirty="0">
                <a:latin typeface="+mn-lt"/>
              </a:rPr>
              <a:t>Synchronized warning lights were utilized on the </a:t>
            </a:r>
            <a:r>
              <a:rPr lang="en-US" dirty="0" err="1">
                <a:latin typeface="+mn-lt"/>
              </a:rPr>
              <a:t>channelizers</a:t>
            </a:r>
            <a:r>
              <a:rPr lang="en-US" dirty="0">
                <a:latin typeface="+mn-lt"/>
              </a:rPr>
              <a:t> along the lane-drop taper section at each end of the project.  This brought about driver awareness, but also provided nighttime drivers increased visibility within the work zone.</a:t>
            </a:r>
          </a:p>
          <a:p>
            <a:endParaRPr lang="en-US" dirty="0"/>
          </a:p>
        </p:txBody>
      </p:sp>
      <p:sp>
        <p:nvSpPr>
          <p:cNvPr id="4" name="Slide Number Placeholder 3"/>
          <p:cNvSpPr>
            <a:spLocks noGrp="1"/>
          </p:cNvSpPr>
          <p:nvPr>
            <p:ph type="sldNum" sz="quarter" idx="10"/>
          </p:nvPr>
        </p:nvSpPr>
        <p:spPr/>
        <p:txBody>
          <a:bodyPr/>
          <a:lstStyle/>
          <a:p>
            <a:fld id="{E1F33DE7-606D-4ADA-84D4-D4449D1EE731}" type="slidenum">
              <a:rPr lang="en-US" smtClean="0"/>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04801" y="4415790"/>
            <a:ext cx="6248400" cy="4570730"/>
          </a:xfrm>
        </p:spPr>
        <p:txBody>
          <a:bodyPr>
            <a:normAutofit lnSpcReduction="10000"/>
          </a:bodyPr>
          <a:lstStyle/>
          <a:p>
            <a:r>
              <a:rPr lang="en-US" dirty="0" smtClean="0"/>
              <a:t>Incident bypass route - T</a:t>
            </a:r>
            <a:r>
              <a:rPr lang="en-US" dirty="0">
                <a:latin typeface="+mn-lt"/>
              </a:rPr>
              <a:t>raffic signals on arterials would be adjusted to alternate timing if an incident in the head-to-head portion of I-44 would cause all traffic to be rerouted to the alternate bypass route.  A timing plan was established, giving priority to mainline traffic that would consist of diverted I-44 traffic, and installed at each signalized intersection as the secondary timing plan.  While any changes to signal timings are usually performed by the engineer, a control was installed within each cabinet that would allow </a:t>
            </a:r>
            <a:r>
              <a:rPr lang="en-US" dirty="0" err="1">
                <a:latin typeface="+mn-lt"/>
              </a:rPr>
              <a:t>MoDOT</a:t>
            </a:r>
            <a:r>
              <a:rPr lang="en-US" dirty="0">
                <a:latin typeface="+mn-lt"/>
              </a:rPr>
              <a:t> personnel assigned to the project the ability to switch to the alternate plan when I-44 traffic was put on the alternate bypass route.  This minimized the stop-and-go effect that would have otherwise occurred as a result of the heavy traffic volumes.</a:t>
            </a:r>
          </a:p>
          <a:p>
            <a:endParaRPr lang="en-US" dirty="0">
              <a:latin typeface="+mn-lt"/>
            </a:endParaRPr>
          </a:p>
          <a:p>
            <a:r>
              <a:rPr lang="en-US" dirty="0">
                <a:latin typeface="+mn-lt"/>
              </a:rPr>
              <a:t>Signed bypass route - To help reduce delay, motorists were given a permanent alternate option as to how to navigate the work zone.  An alternate bypass route was established with permanent signing showing motorists how to leave I-44 on their own accord, should they encounter back-ups or delay notifications that were unacceptable to them.  The alternate bypass route would be used exclusively for I-44 traffic when an incident occurred on I-44 that prevented travel in one or both of the two lanes that were open to traffic.  The route was signed according to which stage of construction was occurring, which affected which on/off ramp motorists would take.</a:t>
            </a:r>
          </a:p>
          <a:p>
            <a:endParaRPr lang="en-US" dirty="0">
              <a:latin typeface="+mn-lt"/>
            </a:endParaRPr>
          </a:p>
          <a:p>
            <a:r>
              <a:rPr lang="en-US" dirty="0">
                <a:latin typeface="+mn-lt"/>
              </a:rPr>
              <a:t>Staging - Staging the project into two parts allowed access to local communities by leaving ramps in the non-head-to-head areas open at all times, while reducing the disruption </a:t>
            </a:r>
            <a:r>
              <a:rPr lang="en-US" dirty="0" smtClean="0"/>
              <a:t>to traffic of </a:t>
            </a:r>
            <a:r>
              <a:rPr lang="en-US" dirty="0">
                <a:latin typeface="+mn-lt"/>
              </a:rPr>
              <a:t>ramp merges. Using two phases also enabled MoDOT to better coordinate the impacts with a concurrent bridge closure/reconstruction project on the west end of the project’s limits. </a:t>
            </a:r>
          </a:p>
          <a:p>
            <a:endParaRPr lang="en-US" dirty="0" smtClean="0"/>
          </a:p>
          <a:p>
            <a:r>
              <a:rPr lang="en-US" dirty="0" smtClean="0"/>
              <a:t>Demand mgmt – Ramp closures also forced some of the local traffic to remain on local roads, reducing demand on I-44.</a:t>
            </a:r>
            <a:endParaRPr lang="en-US" dirty="0"/>
          </a:p>
        </p:txBody>
      </p:sp>
      <p:sp>
        <p:nvSpPr>
          <p:cNvPr id="4" name="Slide Number Placeholder 3"/>
          <p:cNvSpPr>
            <a:spLocks noGrp="1"/>
          </p:cNvSpPr>
          <p:nvPr>
            <p:ph type="sldNum" sz="quarter" idx="10"/>
          </p:nvPr>
        </p:nvSpPr>
        <p:spPr/>
        <p:txBody>
          <a:bodyPr/>
          <a:lstStyle/>
          <a:p>
            <a:fld id="{E1F33DE7-606D-4ADA-84D4-D4449D1EE731}" type="slidenum">
              <a:rPr lang="en-US" smtClean="0"/>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04800" y="4415790"/>
            <a:ext cx="6096000" cy="4415790"/>
          </a:xfrm>
        </p:spPr>
        <p:txBody>
          <a:bodyPr>
            <a:normAutofit/>
          </a:bodyPr>
          <a:lstStyle/>
          <a:p>
            <a:r>
              <a:rPr lang="en-US" dirty="0">
                <a:latin typeface="+mn-lt"/>
              </a:rPr>
              <a:t>In order to inform the public about real-time delay in the work zone, portable changeable message signs (PCMS) were set up at various decision making points within and outside of the project’s limits.  For example, although Fort Leonard Wood’s main entrance is approximately 4 miles outside of the work zone limits, a PCMS was installed for traffic leaving the base, headed into the construction work site, notifying them of the delay they could expect to encounter.  The Fort has multiple gates that allow access to I-44 at different mile markers, giving drivers familiar with the area and Fort options around the congestion.</a:t>
            </a:r>
          </a:p>
          <a:p>
            <a:endParaRPr lang="en-US" dirty="0">
              <a:latin typeface="+mn-lt"/>
            </a:endParaRPr>
          </a:p>
          <a:p>
            <a:r>
              <a:rPr lang="en-US" dirty="0">
                <a:latin typeface="+mn-lt"/>
              </a:rPr>
              <a:t>Under normal circumstances, the District’s Customer Service Center (CSC) operates from 6:30 a.m. to 5:00 p.m. Each District within MoDOT has their own CSC, which helps puts motorists who call within that area in contact with someone who is extremely knowledgeable about and familiar with the area.   To better share work zone related information with motorists during this project, the hours of the District CSC were expanded to 7:00 p.m. Thursday and Friday, and from 12:00 p.m. to 7:00 p.m. on Sundays, times that were determined based on an increase in traffic volumes on I-44, as documented by traffic counts and observation</a:t>
            </a:r>
            <a:r>
              <a:rPr lang="en-US" strike="sngStrike" dirty="0">
                <a:latin typeface="+mn-lt"/>
              </a:rPr>
              <a:t>.</a:t>
            </a:r>
            <a:r>
              <a:rPr lang="en-US" dirty="0">
                <a:latin typeface="+mn-lt"/>
              </a:rPr>
              <a:t>   </a:t>
            </a:r>
          </a:p>
          <a:p>
            <a:endParaRPr lang="en-US" dirty="0">
              <a:latin typeface="+mn-lt"/>
            </a:endParaRPr>
          </a:p>
          <a:p>
            <a:r>
              <a:rPr lang="en-US" dirty="0">
                <a:latin typeface="+mn-lt"/>
              </a:rPr>
              <a:t>Responsibilities of the CSC are to monitor Interstate 44 cameras, receive phones calls and collect information from the on-site motorist assist truck operators.  With this information, the Dynamic Message Signs (DMS) and PCMS were to be changed from the CSC to display “real-time” informational/warning messages to traveling motorists for their use in choosing alternate routes in an effort to relieve congestion.</a:t>
            </a:r>
          </a:p>
          <a:p>
            <a:r>
              <a:rPr lang="en-US" dirty="0">
                <a:latin typeface="+mn-lt"/>
              </a:rPr>
              <a:t> </a:t>
            </a:r>
            <a:endParaRPr lang="en-US" dirty="0"/>
          </a:p>
        </p:txBody>
      </p:sp>
      <p:sp>
        <p:nvSpPr>
          <p:cNvPr id="4" name="Slide Number Placeholder 3"/>
          <p:cNvSpPr>
            <a:spLocks noGrp="1"/>
          </p:cNvSpPr>
          <p:nvPr>
            <p:ph type="sldNum" sz="quarter" idx="10"/>
          </p:nvPr>
        </p:nvSpPr>
        <p:spPr/>
        <p:txBody>
          <a:bodyPr/>
          <a:lstStyle/>
          <a:p>
            <a:fld id="{E1F33DE7-606D-4ADA-84D4-D4449D1EE731}" type="slidenum">
              <a:rPr lang="en-US" smtClean="0"/>
              <a:pPr/>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74" fontAlgn="auto">
              <a:spcBef>
                <a:spcPts val="0"/>
              </a:spcBef>
              <a:spcAft>
                <a:spcPts val="0"/>
              </a:spcAft>
              <a:defRPr/>
            </a:pPr>
            <a:r>
              <a:rPr lang="en-US" dirty="0" smtClean="0"/>
              <a:t>Choosing Alternative 2, which closed the westbound lanes:</a:t>
            </a:r>
          </a:p>
          <a:p>
            <a:pPr defTabSz="931774" fontAlgn="auto">
              <a:spcBef>
                <a:spcPts val="0"/>
              </a:spcBef>
              <a:spcAft>
                <a:spcPts val="0"/>
              </a:spcAft>
              <a:defRPr/>
            </a:pPr>
            <a:r>
              <a:rPr lang="en-US" dirty="0">
                <a:latin typeface="+mn-lt"/>
              </a:rPr>
              <a:t>--Enabled the contractor to greatly accelerate project completion</a:t>
            </a:r>
          </a:p>
          <a:p>
            <a:pPr defTabSz="931774" fontAlgn="auto">
              <a:spcBef>
                <a:spcPts val="0"/>
              </a:spcBef>
              <a:spcAft>
                <a:spcPts val="0"/>
              </a:spcAft>
              <a:defRPr/>
            </a:pPr>
            <a:r>
              <a:rPr lang="en-US" dirty="0" smtClean="0"/>
              <a:t>--Safer work environment for </a:t>
            </a:r>
            <a:r>
              <a:rPr lang="en-US" dirty="0">
                <a:latin typeface="+mn-lt"/>
              </a:rPr>
              <a:t>contractor’s employees.  </a:t>
            </a:r>
          </a:p>
          <a:p>
            <a:pPr defTabSz="931774" fontAlgn="auto">
              <a:spcBef>
                <a:spcPts val="0"/>
              </a:spcBef>
              <a:spcAft>
                <a:spcPts val="0"/>
              </a:spcAft>
              <a:defRPr/>
            </a:pPr>
            <a:r>
              <a:rPr lang="en-US" dirty="0" smtClean="0"/>
              <a:t>--M</a:t>
            </a:r>
            <a:r>
              <a:rPr lang="en-US" dirty="0">
                <a:latin typeface="+mn-lt"/>
              </a:rPr>
              <a:t>aximum head-to-head days allowed was 45 days with an incentive/disincentive of $40,000 per day.</a:t>
            </a:r>
          </a:p>
          <a:p>
            <a:pPr defTabSz="931774" fontAlgn="auto">
              <a:spcBef>
                <a:spcPts val="0"/>
              </a:spcBef>
              <a:spcAft>
                <a:spcPts val="0"/>
              </a:spcAft>
              <a:defRPr/>
            </a:pPr>
            <a:r>
              <a:rPr lang="en-US" dirty="0" smtClean="0"/>
              <a:t>--</a:t>
            </a:r>
            <a:r>
              <a:rPr lang="en-US" dirty="0">
                <a:latin typeface="+mn-lt"/>
              </a:rPr>
              <a:t>Traffic volumes are approximately 12-15% less in the months prior to Memorial Day than in the summer months.  With this in mind, the allowable timeframe set up in the contract for head-to-head traffic was between April 1 and May 23, 2011.  This allowed for construction to occur within a window after winter and before increased summer traffic.</a:t>
            </a:r>
          </a:p>
          <a:p>
            <a:endParaRPr lang="en-US" dirty="0"/>
          </a:p>
        </p:txBody>
      </p:sp>
      <p:sp>
        <p:nvSpPr>
          <p:cNvPr id="4" name="Slide Number Placeholder 3"/>
          <p:cNvSpPr>
            <a:spLocks noGrp="1"/>
          </p:cNvSpPr>
          <p:nvPr>
            <p:ph type="sldNum" sz="quarter" idx="10"/>
          </p:nvPr>
        </p:nvSpPr>
        <p:spPr/>
        <p:txBody>
          <a:bodyPr/>
          <a:lstStyle/>
          <a:p>
            <a:fld id="{E1F33DE7-606D-4ADA-84D4-D4449D1EE731}" type="slidenum">
              <a:rPr lang="en-US" smtClean="0"/>
              <a:pPr/>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1F33DE7-606D-4ADA-84D4-D4449D1EE731}" type="slidenum">
              <a:rPr lang="en-US" smtClean="0"/>
              <a:pPr/>
              <a:t>34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dirty="0" smtClean="0"/>
              <a:t>Delay met expectations on I-44.</a:t>
            </a:r>
          </a:p>
          <a:p>
            <a:pPr>
              <a:buFont typeface="Arial" pitchFamily="34" charset="0"/>
              <a:buChar char="•"/>
            </a:pPr>
            <a:r>
              <a:rPr lang="en-US" dirty="0" smtClean="0"/>
              <a:t>  Project staff noted that there were no work zone crashes and minimal disruption to interstate traffic over the project’s life. </a:t>
            </a:r>
          </a:p>
          <a:p>
            <a:pPr>
              <a:buFont typeface="Arial" pitchFamily="34" charset="0"/>
              <a:buChar char="•"/>
            </a:pPr>
            <a:r>
              <a:rPr lang="en-US" dirty="0" smtClean="0"/>
              <a:t>  Head-to-head operation allowed the contractor to complete the </a:t>
            </a:r>
            <a:r>
              <a:rPr lang="en-US" dirty="0" err="1" smtClean="0"/>
              <a:t>unbonded</a:t>
            </a:r>
            <a:r>
              <a:rPr lang="en-US" dirty="0" smtClean="0"/>
              <a:t> overlay more quickly by eliminating the need to stage operations around traffic using an on-ramp.</a:t>
            </a:r>
          </a:p>
          <a:p>
            <a:pPr>
              <a:buFont typeface="Arial" pitchFamily="34" charset="0"/>
              <a:buChar char="•"/>
            </a:pPr>
            <a:r>
              <a:rPr lang="en-US" dirty="0" smtClean="0"/>
              <a:t>  Project was finished before increase in traffic volumes that occurs after Memorial Day.</a:t>
            </a:r>
          </a:p>
          <a:p>
            <a:pPr>
              <a:buFont typeface="Arial" pitchFamily="34" charset="0"/>
              <a:buChar char="•"/>
            </a:pPr>
            <a:r>
              <a:rPr lang="en-US" dirty="0" smtClean="0"/>
              <a:t>  The mitigation strategies used in this project decreased the project duration, which also led to public support. </a:t>
            </a:r>
          </a:p>
          <a:p>
            <a:endParaRPr lang="en-US" dirty="0"/>
          </a:p>
        </p:txBody>
      </p:sp>
      <p:sp>
        <p:nvSpPr>
          <p:cNvPr id="4" name="Slide Number Placeholder 3"/>
          <p:cNvSpPr>
            <a:spLocks noGrp="1"/>
          </p:cNvSpPr>
          <p:nvPr>
            <p:ph type="sldNum" sz="quarter" idx="10"/>
          </p:nvPr>
        </p:nvSpPr>
        <p:spPr/>
        <p:txBody>
          <a:bodyPr/>
          <a:lstStyle/>
          <a:p>
            <a:fld id="{E1F33DE7-606D-4ADA-84D4-D4449D1EE731}" type="slidenum">
              <a:rPr lang="en-US" smtClean="0"/>
              <a:pPr/>
              <a:t>35</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 expected, ramp closures did cause increased congestion on local roadway networks.  Increased road usage on local roads occurred during the morning, lunchtime and afternoon peak periods – with congestion lasting for 3 hours in the afternoon and travel time increasing from 10 minutes to 30 minutes.  Delays were in line with what was estimated by the traffic simulation, and because of prior communication about these possible delays, local residents were understanding.</a:t>
            </a:r>
          </a:p>
          <a:p>
            <a:endParaRPr lang="en-US" dirty="0" smtClean="0"/>
          </a:p>
          <a:p>
            <a:r>
              <a:rPr lang="en-US" dirty="0" smtClean="0"/>
              <a:t>MoDOT was concerned about a delay of less than 15 minutes on the Interstate only - not on local roads.  </a:t>
            </a:r>
          </a:p>
          <a:p>
            <a:endParaRPr lang="en-US" dirty="0" smtClean="0"/>
          </a:p>
          <a:p>
            <a:r>
              <a:rPr lang="en-US" dirty="0" smtClean="0"/>
              <a:t>The communities were told that more congestion would occur on local roads as a way of mitigating delay on I-44, but because of prior communication about these possibilities, local residents were understanding.</a:t>
            </a:r>
          </a:p>
          <a:p>
            <a:endParaRPr lang="en-US" dirty="0"/>
          </a:p>
        </p:txBody>
      </p:sp>
      <p:sp>
        <p:nvSpPr>
          <p:cNvPr id="4" name="Slide Number Placeholder 3"/>
          <p:cNvSpPr>
            <a:spLocks noGrp="1"/>
          </p:cNvSpPr>
          <p:nvPr>
            <p:ph type="sldNum" sz="quarter" idx="10"/>
          </p:nvPr>
        </p:nvSpPr>
        <p:spPr/>
        <p:txBody>
          <a:bodyPr/>
          <a:lstStyle/>
          <a:p>
            <a:fld id="{E1F33DE7-606D-4ADA-84D4-D4449D1EE731}" type="slidenum">
              <a:rPr lang="en-US" smtClean="0"/>
              <a:pPr/>
              <a:t>36</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latin typeface="+mn-lt"/>
              </a:rPr>
              <a:t>Interstate 44 (I-44) through Pulaski County, Missouri was built as part of the new Interstate system during the 1950’s and 1960’s, replacing the U.S. Route 66 corridor in the area.  </a:t>
            </a:r>
          </a:p>
          <a:p>
            <a:endParaRPr lang="en-US" dirty="0" smtClean="0"/>
          </a:p>
          <a:p>
            <a:r>
              <a:rPr lang="en-US" dirty="0">
                <a:latin typeface="+mn-lt"/>
              </a:rPr>
              <a:t>Since then, traffic volumes and commercial vehicles have increased as communities became populated and businesses developed.  The increases in volumes and weights meant greater need for maintenance and rehabilitation efforts would be needed.  </a:t>
            </a:r>
          </a:p>
          <a:p>
            <a:endParaRPr lang="en-US" dirty="0">
              <a:latin typeface="+mn-lt"/>
            </a:endParaRPr>
          </a:p>
          <a:p>
            <a:r>
              <a:rPr lang="en-US" dirty="0">
                <a:latin typeface="+mn-lt"/>
              </a:rPr>
              <a:t>Through many years of pavement overlays and pavement replacements since its original construction, I-44 became a mixture of pavement types, thicknesses, and ages.  Recent efforts have focused on reconstructing the corridor by providing long-term pavement treatments that will serve motorists for years to come.</a:t>
            </a:r>
          </a:p>
          <a:p>
            <a:endParaRPr lang="en-US" dirty="0"/>
          </a:p>
        </p:txBody>
      </p:sp>
      <p:sp>
        <p:nvSpPr>
          <p:cNvPr id="4" name="Slide Number Placeholder 3"/>
          <p:cNvSpPr>
            <a:spLocks noGrp="1"/>
          </p:cNvSpPr>
          <p:nvPr>
            <p:ph type="sldNum" sz="quarter" idx="10"/>
          </p:nvPr>
        </p:nvSpPr>
        <p:spPr/>
        <p:txBody>
          <a:bodyPr/>
          <a:lstStyle/>
          <a:p>
            <a:fld id="{E1F33DE7-606D-4ADA-84D4-D4449D1EE731}"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project</a:t>
            </a:r>
            <a:r>
              <a:rPr lang="en-US" baseline="0" dirty="0" smtClean="0"/>
              <a:t> boundaries are </a:t>
            </a:r>
            <a:r>
              <a:rPr lang="en-US" dirty="0" smtClean="0"/>
              <a:t>Route 17 to 1 mile west of Route 28.  </a:t>
            </a:r>
          </a:p>
          <a:p>
            <a:endParaRPr lang="en-US" dirty="0" smtClean="0"/>
          </a:p>
          <a:p>
            <a:r>
              <a:rPr lang="en-US" dirty="0" smtClean="0"/>
              <a:t>Project was originally planned for one stage.  Through public input, MoDOT  realized that if they split the project into two phases it opened up additional feasible alternatives. </a:t>
            </a:r>
          </a:p>
          <a:p>
            <a:endParaRPr lang="en-US" dirty="0"/>
          </a:p>
        </p:txBody>
      </p:sp>
      <p:sp>
        <p:nvSpPr>
          <p:cNvPr id="4" name="Slide Number Placeholder 3"/>
          <p:cNvSpPr>
            <a:spLocks noGrp="1"/>
          </p:cNvSpPr>
          <p:nvPr>
            <p:ph type="sldNum" sz="quarter" idx="10"/>
          </p:nvPr>
        </p:nvSpPr>
        <p:spPr/>
        <p:txBody>
          <a:bodyPr/>
          <a:lstStyle/>
          <a:p>
            <a:fld id="{E1F33DE7-606D-4ADA-84D4-D4449D1EE731}"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74" fontAlgn="auto">
              <a:spcBef>
                <a:spcPts val="0"/>
              </a:spcBef>
              <a:spcAft>
                <a:spcPts val="0"/>
              </a:spcAft>
              <a:defRPr/>
            </a:pPr>
            <a:r>
              <a:rPr lang="en-US" dirty="0" smtClean="0"/>
              <a:t>One interchange area has an inside shoulder that is significantly narrower than the standard 5 to 6 feet.</a:t>
            </a:r>
            <a:r>
              <a:rPr lang="en-US" baseline="0" dirty="0" smtClean="0"/>
              <a:t>  For a 1 mile stretch, there is a c</a:t>
            </a:r>
            <a:r>
              <a:rPr lang="en-US" dirty="0" smtClean="0"/>
              <a:t>oncrete median barrier wall less than 2 feet from the travel lanes. </a:t>
            </a:r>
          </a:p>
          <a:p>
            <a:endParaRPr lang="en-US" dirty="0"/>
          </a:p>
        </p:txBody>
      </p:sp>
      <p:sp>
        <p:nvSpPr>
          <p:cNvPr id="4" name="Slide Number Placeholder 3"/>
          <p:cNvSpPr>
            <a:spLocks noGrp="1"/>
          </p:cNvSpPr>
          <p:nvPr>
            <p:ph type="sldNum" sz="quarter" idx="10"/>
          </p:nvPr>
        </p:nvSpPr>
        <p:spPr/>
        <p:txBody>
          <a:bodyPr/>
          <a:lstStyle/>
          <a:p>
            <a:fld id="{E1F33DE7-606D-4ADA-84D4-D4449D1EE731}"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74" fontAlgn="auto">
              <a:spcBef>
                <a:spcPts val="0"/>
              </a:spcBef>
              <a:spcAft>
                <a:spcPts val="0"/>
              </a:spcAft>
              <a:defRPr/>
            </a:pPr>
            <a:r>
              <a:rPr lang="en-US" dirty="0" smtClean="0"/>
              <a:t>Quickest route between St. Robert and Waynesville.</a:t>
            </a:r>
            <a:r>
              <a:rPr lang="en-US" baseline="0" dirty="0" smtClean="0"/>
              <a:t>  </a:t>
            </a:r>
          </a:p>
          <a:p>
            <a:pPr defTabSz="931774" fontAlgn="auto">
              <a:spcBef>
                <a:spcPts val="0"/>
              </a:spcBef>
              <a:spcAft>
                <a:spcPts val="0"/>
              </a:spcAft>
              <a:defRPr/>
            </a:pPr>
            <a:endParaRPr lang="en-US" dirty="0" smtClean="0"/>
          </a:p>
          <a:p>
            <a:pPr defTabSz="931774" fontAlgn="auto">
              <a:spcBef>
                <a:spcPts val="0"/>
              </a:spcBef>
              <a:spcAft>
                <a:spcPts val="0"/>
              </a:spcAft>
              <a:defRPr/>
            </a:pPr>
            <a:r>
              <a:rPr lang="en-US" baseline="0" dirty="0" smtClean="0"/>
              <a:t>Business Loop 44 (BL44) winds between the communities and through 2 of the interchanges.  BL44 is comprised of several cross sections and speed limits – four lane divided with speed limit of 35 mph, 2+1 (with climbing lane) with speed limit of 35 mph, four lane undivided with center turn lane with speed limit of 35 mph, and two lane undivided with center turn lane with speed limit of 25-35 mph (except in CBD – is reduced to 20 mph for one block).</a:t>
            </a:r>
            <a:endParaRPr lang="en-US" dirty="0" smtClean="0"/>
          </a:p>
          <a:p>
            <a:endParaRPr lang="en-US" dirty="0">
              <a:latin typeface="+mn-lt"/>
            </a:endParaRPr>
          </a:p>
        </p:txBody>
      </p:sp>
      <p:sp>
        <p:nvSpPr>
          <p:cNvPr id="4" name="Slide Number Placeholder 3"/>
          <p:cNvSpPr>
            <a:spLocks noGrp="1"/>
          </p:cNvSpPr>
          <p:nvPr>
            <p:ph type="sldNum" sz="quarter" idx="10"/>
          </p:nvPr>
        </p:nvSpPr>
        <p:spPr/>
        <p:txBody>
          <a:bodyPr/>
          <a:lstStyle/>
          <a:p>
            <a:fld id="{E1F33DE7-606D-4ADA-84D4-D4449D1EE731}"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latin typeface="+mn-lt"/>
              </a:rPr>
              <a:t>The influx of new residents and visitors provides for a constant mix of familiar and unfamiliar roadway users. </a:t>
            </a:r>
            <a:endParaRPr lang="en-US" dirty="0"/>
          </a:p>
        </p:txBody>
      </p:sp>
      <p:sp>
        <p:nvSpPr>
          <p:cNvPr id="4" name="Slide Number Placeholder 3"/>
          <p:cNvSpPr>
            <a:spLocks noGrp="1"/>
          </p:cNvSpPr>
          <p:nvPr>
            <p:ph type="sldNum" sz="quarter" idx="10"/>
          </p:nvPr>
        </p:nvSpPr>
        <p:spPr/>
        <p:txBody>
          <a:bodyPr/>
          <a:lstStyle/>
          <a:p>
            <a:fld id="{E1F33DE7-606D-4ADA-84D4-D4449D1EE731}"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a:latin typeface="+mn-lt"/>
              </a:rPr>
              <a:t>MoDOT</a:t>
            </a:r>
            <a:r>
              <a:rPr lang="en-US" dirty="0">
                <a:latin typeface="+mn-lt"/>
              </a:rPr>
              <a:t> held informational and consensus building meetings to capture stakeholder opinions, thoughts, and suggestions. The information gathered helped shape the transportation management plan (TMP) that was ultimately developed for the project.  </a:t>
            </a:r>
          </a:p>
          <a:p>
            <a:r>
              <a:rPr lang="en-US" dirty="0">
                <a:latin typeface="+mn-lt"/>
              </a:rPr>
              <a:t> </a:t>
            </a:r>
            <a:endParaRPr lang="en-US" dirty="0"/>
          </a:p>
        </p:txBody>
      </p:sp>
      <p:sp>
        <p:nvSpPr>
          <p:cNvPr id="4" name="Slide Number Placeholder 3"/>
          <p:cNvSpPr>
            <a:spLocks noGrp="1"/>
          </p:cNvSpPr>
          <p:nvPr>
            <p:ph type="sldNum" sz="quarter" idx="10"/>
          </p:nvPr>
        </p:nvSpPr>
        <p:spPr/>
        <p:txBody>
          <a:bodyPr/>
          <a:lstStyle/>
          <a:p>
            <a:fld id="{E1F33DE7-606D-4ADA-84D4-D4449D1EE731}"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32450" name="Group 2"/>
          <p:cNvGrpSpPr>
            <a:grpSpLocks/>
          </p:cNvGrpSpPr>
          <p:nvPr/>
        </p:nvGrpSpPr>
        <p:grpSpPr bwMode="auto">
          <a:xfrm>
            <a:off x="0" y="0"/>
            <a:ext cx="9144000" cy="6858000"/>
            <a:chOff x="0" y="0"/>
            <a:chExt cx="5760" cy="4320"/>
          </a:xfrm>
        </p:grpSpPr>
        <p:sp>
          <p:nvSpPr>
            <p:cNvPr id="232451" name="Rectangle 3"/>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eaLnBrk="1" hangingPunct="1"/>
              <a:endParaRPr lang="en-US" sz="2400">
                <a:latin typeface="Times New Roman" pitchFamily="18" charset="0"/>
              </a:endParaRPr>
            </a:p>
          </p:txBody>
        </p:sp>
        <p:sp>
          <p:nvSpPr>
            <p:cNvPr id="232452" name="Rectangle 4"/>
            <p:cNvSpPr>
              <a:spLocks noChangeArrowheads="1"/>
            </p:cNvSpPr>
            <p:nvPr/>
          </p:nvSpPr>
          <p:spPr bwMode="hidden">
            <a:xfrm>
              <a:off x="1081" y="1065"/>
              <a:ext cx="4679" cy="1596"/>
            </a:xfrm>
            <a:prstGeom prst="rect">
              <a:avLst/>
            </a:prstGeom>
            <a:solidFill>
              <a:schemeClr val="bg2"/>
            </a:solidFill>
            <a:ln w="9525">
              <a:noFill/>
              <a:miter lim="800000"/>
              <a:headEnd/>
              <a:tailEnd/>
            </a:ln>
          </p:spPr>
          <p:txBody>
            <a:bodyPr/>
            <a:lstStyle/>
            <a:p>
              <a:pPr eaLnBrk="1" hangingPunct="1"/>
              <a:endParaRPr lang="en-US" sz="2400">
                <a:latin typeface="Times New Roman" pitchFamily="18" charset="0"/>
              </a:endParaRPr>
            </a:p>
          </p:txBody>
        </p:sp>
        <p:grpSp>
          <p:nvGrpSpPr>
            <p:cNvPr id="232453" name="Group 5"/>
            <p:cNvGrpSpPr>
              <a:grpSpLocks/>
            </p:cNvGrpSpPr>
            <p:nvPr/>
          </p:nvGrpSpPr>
          <p:grpSpPr bwMode="auto">
            <a:xfrm>
              <a:off x="0" y="672"/>
              <a:ext cx="1806" cy="1989"/>
              <a:chOff x="0" y="672"/>
              <a:chExt cx="1806" cy="1989"/>
            </a:xfrm>
          </p:grpSpPr>
          <p:sp>
            <p:nvSpPr>
              <p:cNvPr id="232454" name="Rectangle 6"/>
              <p:cNvSpPr>
                <a:spLocks noChangeArrowheads="1"/>
              </p:cNvSpPr>
              <p:nvPr userDrawn="1"/>
            </p:nvSpPr>
            <p:spPr bwMode="auto">
              <a:xfrm>
                <a:off x="361" y="2257"/>
                <a:ext cx="363" cy="404"/>
              </a:xfrm>
              <a:prstGeom prst="rect">
                <a:avLst/>
              </a:prstGeom>
              <a:solidFill>
                <a:schemeClr val="accent2"/>
              </a:solidFill>
              <a:ln w="9525">
                <a:noFill/>
                <a:miter lim="800000"/>
                <a:headEnd/>
                <a:tailEnd/>
              </a:ln>
            </p:spPr>
            <p:txBody>
              <a:bodyPr/>
              <a:lstStyle/>
              <a:p>
                <a:pPr eaLnBrk="1" hangingPunct="1"/>
                <a:endParaRPr lang="en-US" sz="2400">
                  <a:latin typeface="Times New Roman" pitchFamily="18" charset="0"/>
                </a:endParaRPr>
              </a:p>
            </p:txBody>
          </p:sp>
          <p:sp>
            <p:nvSpPr>
              <p:cNvPr id="232455" name="Rectangle 7"/>
              <p:cNvSpPr>
                <a:spLocks noChangeArrowheads="1"/>
              </p:cNvSpPr>
              <p:nvPr userDrawn="1"/>
            </p:nvSpPr>
            <p:spPr bwMode="auto">
              <a:xfrm>
                <a:off x="1081" y="1065"/>
                <a:ext cx="362" cy="405"/>
              </a:xfrm>
              <a:prstGeom prst="rect">
                <a:avLst/>
              </a:prstGeom>
              <a:solidFill>
                <a:schemeClr val="folHlink"/>
              </a:solidFill>
              <a:ln w="9525">
                <a:noFill/>
                <a:miter lim="800000"/>
                <a:headEnd/>
                <a:tailEnd/>
              </a:ln>
            </p:spPr>
            <p:txBody>
              <a:bodyPr/>
              <a:lstStyle/>
              <a:p>
                <a:pPr eaLnBrk="1" hangingPunct="1"/>
                <a:endParaRPr lang="en-US" sz="2400">
                  <a:latin typeface="Times New Roman" pitchFamily="18" charset="0"/>
                </a:endParaRPr>
              </a:p>
            </p:txBody>
          </p:sp>
          <p:sp>
            <p:nvSpPr>
              <p:cNvPr id="232456" name="Rectangle 8"/>
              <p:cNvSpPr>
                <a:spLocks noChangeArrowheads="1"/>
              </p:cNvSpPr>
              <p:nvPr userDrawn="1"/>
            </p:nvSpPr>
            <p:spPr bwMode="auto">
              <a:xfrm>
                <a:off x="1437" y="672"/>
                <a:ext cx="369" cy="400"/>
              </a:xfrm>
              <a:prstGeom prst="rect">
                <a:avLst/>
              </a:prstGeom>
              <a:solidFill>
                <a:schemeClr val="folHlink"/>
              </a:solidFill>
              <a:ln w="9525">
                <a:noFill/>
                <a:miter lim="800000"/>
                <a:headEnd/>
                <a:tailEnd/>
              </a:ln>
            </p:spPr>
            <p:txBody>
              <a:bodyPr/>
              <a:lstStyle/>
              <a:p>
                <a:pPr eaLnBrk="1" hangingPunct="1"/>
                <a:endParaRPr lang="en-US" sz="2400">
                  <a:latin typeface="Times New Roman" pitchFamily="18" charset="0"/>
                </a:endParaRPr>
              </a:p>
            </p:txBody>
          </p:sp>
          <p:sp>
            <p:nvSpPr>
              <p:cNvPr id="232457" name="Rectangle 9"/>
              <p:cNvSpPr>
                <a:spLocks noChangeArrowheads="1"/>
              </p:cNvSpPr>
              <p:nvPr userDrawn="1"/>
            </p:nvSpPr>
            <p:spPr bwMode="auto">
              <a:xfrm>
                <a:off x="719" y="2257"/>
                <a:ext cx="368" cy="404"/>
              </a:xfrm>
              <a:prstGeom prst="rect">
                <a:avLst/>
              </a:prstGeom>
              <a:solidFill>
                <a:schemeClr val="bg2"/>
              </a:solidFill>
              <a:ln w="9525">
                <a:noFill/>
                <a:miter lim="800000"/>
                <a:headEnd/>
                <a:tailEnd/>
              </a:ln>
            </p:spPr>
            <p:txBody>
              <a:bodyPr/>
              <a:lstStyle/>
              <a:p>
                <a:pPr eaLnBrk="1" hangingPunct="1"/>
                <a:endParaRPr lang="en-US" sz="2400">
                  <a:latin typeface="Times New Roman" pitchFamily="18" charset="0"/>
                </a:endParaRPr>
              </a:p>
            </p:txBody>
          </p:sp>
          <p:sp>
            <p:nvSpPr>
              <p:cNvPr id="232458" name="Rectangle 10"/>
              <p:cNvSpPr>
                <a:spLocks noChangeArrowheads="1"/>
              </p:cNvSpPr>
              <p:nvPr userDrawn="1"/>
            </p:nvSpPr>
            <p:spPr bwMode="auto">
              <a:xfrm>
                <a:off x="1437" y="1065"/>
                <a:ext cx="369" cy="405"/>
              </a:xfrm>
              <a:prstGeom prst="rect">
                <a:avLst/>
              </a:prstGeom>
              <a:solidFill>
                <a:schemeClr val="accent2"/>
              </a:solidFill>
              <a:ln w="9525">
                <a:noFill/>
                <a:miter lim="800000"/>
                <a:headEnd/>
                <a:tailEnd/>
              </a:ln>
            </p:spPr>
            <p:txBody>
              <a:bodyPr/>
              <a:lstStyle/>
              <a:p>
                <a:pPr eaLnBrk="1" hangingPunct="1"/>
                <a:endParaRPr lang="en-US" sz="2400">
                  <a:latin typeface="Times New Roman" pitchFamily="18" charset="0"/>
                </a:endParaRPr>
              </a:p>
            </p:txBody>
          </p:sp>
          <p:sp>
            <p:nvSpPr>
              <p:cNvPr id="232459" name="Rectangle 11"/>
              <p:cNvSpPr>
                <a:spLocks noChangeArrowheads="1"/>
              </p:cNvSpPr>
              <p:nvPr userDrawn="1"/>
            </p:nvSpPr>
            <p:spPr bwMode="auto">
              <a:xfrm>
                <a:off x="719" y="1464"/>
                <a:ext cx="368" cy="399"/>
              </a:xfrm>
              <a:prstGeom prst="rect">
                <a:avLst/>
              </a:prstGeom>
              <a:solidFill>
                <a:schemeClr val="folHlink"/>
              </a:solidFill>
              <a:ln w="9525">
                <a:noFill/>
                <a:miter lim="800000"/>
                <a:headEnd/>
                <a:tailEnd/>
              </a:ln>
            </p:spPr>
            <p:txBody>
              <a:bodyPr/>
              <a:lstStyle/>
              <a:p>
                <a:pPr eaLnBrk="1" hangingPunct="1"/>
                <a:endParaRPr lang="en-US" sz="2400">
                  <a:latin typeface="Times New Roman" pitchFamily="18" charset="0"/>
                </a:endParaRPr>
              </a:p>
            </p:txBody>
          </p:sp>
          <p:sp>
            <p:nvSpPr>
              <p:cNvPr id="232460" name="Rectangle 12"/>
              <p:cNvSpPr>
                <a:spLocks noChangeArrowheads="1"/>
              </p:cNvSpPr>
              <p:nvPr userDrawn="1"/>
            </p:nvSpPr>
            <p:spPr bwMode="auto">
              <a:xfrm>
                <a:off x="0" y="1464"/>
                <a:ext cx="367" cy="399"/>
              </a:xfrm>
              <a:prstGeom prst="rect">
                <a:avLst/>
              </a:prstGeom>
              <a:solidFill>
                <a:schemeClr val="bg2"/>
              </a:solidFill>
              <a:ln w="9525">
                <a:noFill/>
                <a:miter lim="800000"/>
                <a:headEnd/>
                <a:tailEnd/>
              </a:ln>
            </p:spPr>
            <p:txBody>
              <a:bodyPr/>
              <a:lstStyle/>
              <a:p>
                <a:pPr eaLnBrk="1" hangingPunct="1"/>
                <a:endParaRPr lang="en-US" sz="2400">
                  <a:latin typeface="Times New Roman" pitchFamily="18" charset="0"/>
                </a:endParaRPr>
              </a:p>
            </p:txBody>
          </p:sp>
          <p:sp>
            <p:nvSpPr>
              <p:cNvPr id="232461" name="Rectangle 13"/>
              <p:cNvSpPr>
                <a:spLocks noChangeArrowheads="1"/>
              </p:cNvSpPr>
              <p:nvPr userDrawn="1"/>
            </p:nvSpPr>
            <p:spPr bwMode="auto">
              <a:xfrm>
                <a:off x="1081" y="1464"/>
                <a:ext cx="362" cy="399"/>
              </a:xfrm>
              <a:prstGeom prst="rect">
                <a:avLst/>
              </a:prstGeom>
              <a:solidFill>
                <a:schemeClr val="accent2"/>
              </a:solidFill>
              <a:ln w="9525">
                <a:noFill/>
                <a:miter lim="800000"/>
                <a:headEnd/>
                <a:tailEnd/>
              </a:ln>
            </p:spPr>
            <p:txBody>
              <a:bodyPr/>
              <a:lstStyle/>
              <a:p>
                <a:pPr eaLnBrk="1" hangingPunct="1"/>
                <a:endParaRPr lang="en-US" sz="2400">
                  <a:latin typeface="Times New Roman" pitchFamily="18" charset="0"/>
                </a:endParaRPr>
              </a:p>
            </p:txBody>
          </p:sp>
          <p:sp>
            <p:nvSpPr>
              <p:cNvPr id="232462" name="Rectangle 14"/>
              <p:cNvSpPr>
                <a:spLocks noChangeArrowheads="1"/>
              </p:cNvSpPr>
              <p:nvPr userDrawn="1"/>
            </p:nvSpPr>
            <p:spPr bwMode="auto">
              <a:xfrm>
                <a:off x="361" y="1857"/>
                <a:ext cx="363" cy="406"/>
              </a:xfrm>
              <a:prstGeom prst="rect">
                <a:avLst/>
              </a:prstGeom>
              <a:solidFill>
                <a:schemeClr val="folHlink"/>
              </a:solidFill>
              <a:ln w="9525">
                <a:noFill/>
                <a:miter lim="800000"/>
                <a:headEnd/>
                <a:tailEnd/>
              </a:ln>
            </p:spPr>
            <p:txBody>
              <a:bodyPr/>
              <a:lstStyle/>
              <a:p>
                <a:pPr eaLnBrk="1" hangingPunct="1"/>
                <a:endParaRPr lang="en-US" sz="2400">
                  <a:latin typeface="Times New Roman" pitchFamily="18" charset="0"/>
                </a:endParaRPr>
              </a:p>
            </p:txBody>
          </p:sp>
          <p:sp>
            <p:nvSpPr>
              <p:cNvPr id="232463" name="Rectangle 15"/>
              <p:cNvSpPr>
                <a:spLocks noChangeArrowheads="1"/>
              </p:cNvSpPr>
              <p:nvPr userDrawn="1"/>
            </p:nvSpPr>
            <p:spPr bwMode="auto">
              <a:xfrm>
                <a:off x="719" y="1857"/>
                <a:ext cx="368" cy="406"/>
              </a:xfrm>
              <a:prstGeom prst="rect">
                <a:avLst/>
              </a:prstGeom>
              <a:solidFill>
                <a:schemeClr val="accent2"/>
              </a:solidFill>
              <a:ln w="9525">
                <a:noFill/>
                <a:miter lim="800000"/>
                <a:headEnd/>
                <a:tailEnd/>
              </a:ln>
            </p:spPr>
            <p:txBody>
              <a:bodyPr/>
              <a:lstStyle/>
              <a:p>
                <a:pPr eaLnBrk="1" hangingPunct="1"/>
                <a:endParaRPr lang="en-US" sz="2400">
                  <a:latin typeface="Times New Roman" pitchFamily="18" charset="0"/>
                </a:endParaRPr>
              </a:p>
            </p:txBody>
          </p:sp>
        </p:grpSp>
      </p:grpSp>
      <p:sp>
        <p:nvSpPr>
          <p:cNvPr id="232464" name="Rectangle 16"/>
          <p:cNvSpPr>
            <a:spLocks noGrp="1" noChangeArrowheads="1"/>
          </p:cNvSpPr>
          <p:nvPr>
            <p:ph type="dt" sz="half" idx="2"/>
          </p:nvPr>
        </p:nvSpPr>
        <p:spPr>
          <a:xfrm>
            <a:off x="457200" y="6248400"/>
            <a:ext cx="2133600" cy="457200"/>
          </a:xfrm>
        </p:spPr>
        <p:txBody>
          <a:bodyPr/>
          <a:lstStyle>
            <a:lvl1pPr>
              <a:defRPr/>
            </a:lvl1pPr>
          </a:lstStyle>
          <a:p>
            <a:endParaRPr lang="en-US"/>
          </a:p>
        </p:txBody>
      </p:sp>
      <p:sp>
        <p:nvSpPr>
          <p:cNvPr id="232465" name="Rectangle 17"/>
          <p:cNvSpPr>
            <a:spLocks noGrp="1" noChangeArrowheads="1"/>
          </p:cNvSpPr>
          <p:nvPr>
            <p:ph type="ftr" sz="quarter" idx="3"/>
          </p:nvPr>
        </p:nvSpPr>
        <p:spPr/>
        <p:txBody>
          <a:bodyPr/>
          <a:lstStyle>
            <a:lvl1pPr>
              <a:defRPr/>
            </a:lvl1pPr>
          </a:lstStyle>
          <a:p>
            <a:r>
              <a:rPr lang="en-US"/>
              <a:t>Examples of Work Zone Best Practices</a:t>
            </a:r>
          </a:p>
        </p:txBody>
      </p:sp>
      <p:sp>
        <p:nvSpPr>
          <p:cNvPr id="232466" name="Rectangle 18"/>
          <p:cNvSpPr>
            <a:spLocks noGrp="1" noChangeArrowheads="1"/>
          </p:cNvSpPr>
          <p:nvPr>
            <p:ph type="sldNum" sz="quarter" idx="4"/>
          </p:nvPr>
        </p:nvSpPr>
        <p:spPr/>
        <p:txBody>
          <a:bodyPr/>
          <a:lstStyle>
            <a:lvl1pPr>
              <a:defRPr>
                <a:latin typeface="Arial Black" pitchFamily="34" charset="0"/>
              </a:defRPr>
            </a:lvl1pPr>
          </a:lstStyle>
          <a:p>
            <a:fld id="{824C7A28-C49C-4150-8376-6504524D8920}" type="slidenum">
              <a:rPr lang="en-US"/>
              <a:pPr/>
              <a:t>‹#›</a:t>
            </a:fld>
            <a:endParaRPr lang="en-US"/>
          </a:p>
        </p:txBody>
      </p:sp>
      <p:sp>
        <p:nvSpPr>
          <p:cNvPr id="232467" name="Rectangle 19"/>
          <p:cNvSpPr>
            <a:spLocks noGrp="1" noChangeArrowheads="1"/>
          </p:cNvSpPr>
          <p:nvPr>
            <p:ph type="ctrTitle"/>
          </p:nvPr>
        </p:nvSpPr>
        <p:spPr>
          <a:xfrm>
            <a:off x="2971800" y="1828800"/>
            <a:ext cx="6019800" cy="2209800"/>
          </a:xfrm>
        </p:spPr>
        <p:txBody>
          <a:bodyPr/>
          <a:lstStyle>
            <a:lvl1pPr>
              <a:defRPr sz="5000">
                <a:solidFill>
                  <a:srgbClr val="FFFFFF"/>
                </a:solidFill>
              </a:defRPr>
            </a:lvl1pPr>
          </a:lstStyle>
          <a:p>
            <a:r>
              <a:rPr lang="en-US"/>
              <a:t>Click to edit Master title style</a:t>
            </a:r>
          </a:p>
        </p:txBody>
      </p:sp>
      <p:sp>
        <p:nvSpPr>
          <p:cNvPr id="232468" name="Rectangle 20"/>
          <p:cNvSpPr>
            <a:spLocks noGrp="1" noChangeArrowheads="1"/>
          </p:cNvSpPr>
          <p:nvPr>
            <p:ph type="subTitle" idx="1"/>
          </p:nvPr>
        </p:nvSpPr>
        <p:spPr>
          <a:xfrm>
            <a:off x="2971800" y="4267200"/>
            <a:ext cx="6019800" cy="1752600"/>
          </a:xfrm>
        </p:spPr>
        <p:txBody>
          <a:bodyPr/>
          <a:lstStyle>
            <a:lvl1pPr marL="0" indent="0">
              <a:buFont typeface="Wingdings" pitchFamily="2" charset="2"/>
              <a:buNone/>
              <a:defRPr sz="3400"/>
            </a:lvl1pPr>
          </a:lstStyle>
          <a:p>
            <a:r>
              <a:rPr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en-US"/>
              <a:t>Examples of Work Zone Best Practices</a:t>
            </a:r>
          </a:p>
        </p:txBody>
      </p:sp>
      <p:sp>
        <p:nvSpPr>
          <p:cNvPr id="5" name="Slide Number Placeholder 4"/>
          <p:cNvSpPr>
            <a:spLocks noGrp="1"/>
          </p:cNvSpPr>
          <p:nvPr>
            <p:ph type="sldNum" sz="quarter" idx="11"/>
          </p:nvPr>
        </p:nvSpPr>
        <p:spPr/>
        <p:txBody>
          <a:bodyPr/>
          <a:lstStyle>
            <a:lvl1pPr>
              <a:defRPr/>
            </a:lvl1pPr>
          </a:lstStyle>
          <a:p>
            <a:fld id="{55665A6B-BE9A-4882-B824-4214096579F4}" type="slidenum">
              <a:rPr lang="en-US"/>
              <a:pPr/>
              <a:t>‹#›</a:t>
            </a:fld>
            <a:endParaRPr lang="en-US"/>
          </a:p>
        </p:txBody>
      </p:sp>
      <p:sp>
        <p:nvSpPr>
          <p:cNvPr id="6" name="Date Placeholder 5"/>
          <p:cNvSpPr>
            <a:spLocks noGrp="1"/>
          </p:cNvSpPr>
          <p:nvPr>
            <p:ph type="dt" sz="half" idx="12"/>
          </p:nvPr>
        </p:nvSpPr>
        <p:spPr/>
        <p:txBody>
          <a:bodyPr/>
          <a:lstStyle>
            <a:lvl1pPr>
              <a:defRPr/>
            </a:lvl1pPr>
          </a:lstStyle>
          <a:p>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7200"/>
            <a:ext cx="2057400" cy="5410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457200"/>
            <a:ext cx="60198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en-US"/>
              <a:t>Examples of Work Zone Best Practices</a:t>
            </a:r>
          </a:p>
        </p:txBody>
      </p:sp>
      <p:sp>
        <p:nvSpPr>
          <p:cNvPr id="5" name="Slide Number Placeholder 4"/>
          <p:cNvSpPr>
            <a:spLocks noGrp="1"/>
          </p:cNvSpPr>
          <p:nvPr>
            <p:ph type="sldNum" sz="quarter" idx="11"/>
          </p:nvPr>
        </p:nvSpPr>
        <p:spPr/>
        <p:txBody>
          <a:bodyPr/>
          <a:lstStyle>
            <a:lvl1pPr>
              <a:defRPr/>
            </a:lvl1pPr>
          </a:lstStyle>
          <a:p>
            <a:fld id="{D5B753EE-B393-4CF6-9B89-D8549DCDC885}" type="slidenum">
              <a:rPr lang="en-US"/>
              <a:pPr/>
              <a:t>‹#›</a:t>
            </a:fld>
            <a:endParaRPr lang="en-US"/>
          </a:p>
        </p:txBody>
      </p:sp>
      <p:sp>
        <p:nvSpPr>
          <p:cNvPr id="6" name="Date Placeholder 5"/>
          <p:cNvSpPr>
            <a:spLocks noGrp="1"/>
          </p:cNvSpPr>
          <p:nvPr>
            <p:ph type="dt" sz="half" idx="12"/>
          </p:nvPr>
        </p:nvSpPr>
        <p:spPr/>
        <p:txBody>
          <a:bodyPr/>
          <a:lstStyle>
            <a:lvl1pPr>
              <a:defRPr/>
            </a:lvl1pPr>
          </a:lstStyle>
          <a:p>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0668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752600"/>
            <a:ext cx="8229600" cy="4114800"/>
          </a:xfrm>
        </p:spPr>
        <p:txBody>
          <a:bodyPr/>
          <a:lstStyle/>
          <a:p>
            <a:endParaRPr lang="en-US"/>
          </a:p>
        </p:txBody>
      </p:sp>
      <p:sp>
        <p:nvSpPr>
          <p:cNvPr id="4" name="Footer Placeholder 3"/>
          <p:cNvSpPr>
            <a:spLocks noGrp="1"/>
          </p:cNvSpPr>
          <p:nvPr>
            <p:ph type="ftr" sz="quarter" idx="10"/>
          </p:nvPr>
        </p:nvSpPr>
        <p:spPr>
          <a:xfrm>
            <a:off x="3124200" y="6248400"/>
            <a:ext cx="2895600" cy="457200"/>
          </a:xfrm>
        </p:spPr>
        <p:txBody>
          <a:bodyPr/>
          <a:lstStyle>
            <a:lvl1pPr>
              <a:defRPr/>
            </a:lvl1pPr>
          </a:lstStyle>
          <a:p>
            <a:r>
              <a:rPr lang="en-US"/>
              <a:t>Examples of Work Zone Best Practices</a:t>
            </a:r>
          </a:p>
        </p:txBody>
      </p:sp>
      <p:sp>
        <p:nvSpPr>
          <p:cNvPr id="5" name="Slide Number Placeholder 4"/>
          <p:cNvSpPr>
            <a:spLocks noGrp="1"/>
          </p:cNvSpPr>
          <p:nvPr>
            <p:ph type="sldNum" sz="quarter" idx="11"/>
          </p:nvPr>
        </p:nvSpPr>
        <p:spPr>
          <a:xfrm>
            <a:off x="6553200" y="6248400"/>
            <a:ext cx="2133600" cy="457200"/>
          </a:xfrm>
        </p:spPr>
        <p:txBody>
          <a:bodyPr/>
          <a:lstStyle>
            <a:lvl1pPr>
              <a:defRPr/>
            </a:lvl1pPr>
          </a:lstStyle>
          <a:p>
            <a:fld id="{658FDB8D-B929-4321-B130-99B10D4EE36F}" type="slidenum">
              <a:rPr lang="en-US"/>
              <a:pPr/>
              <a:t>‹#›</a:t>
            </a:fld>
            <a:endParaRPr lang="en-US"/>
          </a:p>
        </p:txBody>
      </p:sp>
      <p:sp>
        <p:nvSpPr>
          <p:cNvPr id="6" name="Date Placeholder 5"/>
          <p:cNvSpPr>
            <a:spLocks noGrp="1"/>
          </p:cNvSpPr>
          <p:nvPr>
            <p:ph type="dt" sz="half" idx="12"/>
          </p:nvPr>
        </p:nvSpPr>
        <p:spPr>
          <a:xfrm>
            <a:off x="457200" y="6245225"/>
            <a:ext cx="2133600" cy="476250"/>
          </a:xfrm>
        </p:spPr>
        <p:txBody>
          <a:bodyPr/>
          <a:lstStyle>
            <a:lvl1pPr>
              <a:defRPr/>
            </a:lvl1pPr>
          </a:lstStyle>
          <a:p>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en-US"/>
              <a:t>Examples of Work Zone Best Practices</a:t>
            </a:r>
          </a:p>
        </p:txBody>
      </p:sp>
      <p:sp>
        <p:nvSpPr>
          <p:cNvPr id="5" name="Slide Number Placeholder 4"/>
          <p:cNvSpPr>
            <a:spLocks noGrp="1"/>
          </p:cNvSpPr>
          <p:nvPr>
            <p:ph type="sldNum" sz="quarter" idx="11"/>
          </p:nvPr>
        </p:nvSpPr>
        <p:spPr/>
        <p:txBody>
          <a:bodyPr/>
          <a:lstStyle>
            <a:lvl1pPr>
              <a:defRPr/>
            </a:lvl1pPr>
          </a:lstStyle>
          <a:p>
            <a:fld id="{8E5428B4-ABF3-432D-B062-B4B3081D8B8A}" type="slidenum">
              <a:rPr lang="en-US"/>
              <a:pPr/>
              <a:t>‹#›</a:t>
            </a:fld>
            <a:endParaRPr lang="en-US"/>
          </a:p>
        </p:txBody>
      </p:sp>
      <p:sp>
        <p:nvSpPr>
          <p:cNvPr id="6" name="Date Placeholder 5"/>
          <p:cNvSpPr>
            <a:spLocks noGrp="1"/>
          </p:cNvSpPr>
          <p:nvPr>
            <p:ph type="dt" sz="half" idx="12"/>
          </p:nvPr>
        </p:nvSpPr>
        <p:spPr/>
        <p:txBody>
          <a:bodyPr/>
          <a:lstStyle>
            <a:lvl1pPr>
              <a:defRPr/>
            </a:lvl1pPr>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3"/>
          <p:cNvSpPr>
            <a:spLocks noGrp="1"/>
          </p:cNvSpPr>
          <p:nvPr>
            <p:ph type="ftr" sz="quarter" idx="10"/>
          </p:nvPr>
        </p:nvSpPr>
        <p:spPr/>
        <p:txBody>
          <a:bodyPr/>
          <a:lstStyle>
            <a:lvl1pPr>
              <a:defRPr/>
            </a:lvl1pPr>
          </a:lstStyle>
          <a:p>
            <a:r>
              <a:rPr lang="en-US"/>
              <a:t>Examples of Work Zone Best Practices</a:t>
            </a:r>
          </a:p>
        </p:txBody>
      </p:sp>
      <p:sp>
        <p:nvSpPr>
          <p:cNvPr id="5" name="Slide Number Placeholder 4"/>
          <p:cNvSpPr>
            <a:spLocks noGrp="1"/>
          </p:cNvSpPr>
          <p:nvPr>
            <p:ph type="sldNum" sz="quarter" idx="11"/>
          </p:nvPr>
        </p:nvSpPr>
        <p:spPr/>
        <p:txBody>
          <a:bodyPr/>
          <a:lstStyle>
            <a:lvl1pPr>
              <a:defRPr/>
            </a:lvl1pPr>
          </a:lstStyle>
          <a:p>
            <a:fld id="{3A4A1DF0-DBE1-430F-BDFF-91281CDA61CD}" type="slidenum">
              <a:rPr lang="en-US"/>
              <a:pPr/>
              <a:t>‹#›</a:t>
            </a:fld>
            <a:endParaRPr lang="en-US"/>
          </a:p>
        </p:txBody>
      </p:sp>
      <p:sp>
        <p:nvSpPr>
          <p:cNvPr id="6" name="Date Placeholder 5"/>
          <p:cNvSpPr>
            <a:spLocks noGrp="1"/>
          </p:cNvSpPr>
          <p:nvPr>
            <p:ph type="dt" sz="half" idx="12"/>
          </p:nvPr>
        </p:nvSpPr>
        <p:spPr/>
        <p:txBody>
          <a:bodyPr/>
          <a:lstStyle>
            <a:lvl1pPr>
              <a:defRPr/>
            </a:lvl1pPr>
          </a:lstStyle>
          <a:p>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7526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526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defRPr/>
            </a:lvl1pPr>
          </a:lstStyle>
          <a:p>
            <a:r>
              <a:rPr lang="en-US"/>
              <a:t>Examples of Work Zone Best Practices</a:t>
            </a:r>
          </a:p>
        </p:txBody>
      </p:sp>
      <p:sp>
        <p:nvSpPr>
          <p:cNvPr id="6" name="Slide Number Placeholder 5"/>
          <p:cNvSpPr>
            <a:spLocks noGrp="1"/>
          </p:cNvSpPr>
          <p:nvPr>
            <p:ph type="sldNum" sz="quarter" idx="11"/>
          </p:nvPr>
        </p:nvSpPr>
        <p:spPr/>
        <p:txBody>
          <a:bodyPr/>
          <a:lstStyle>
            <a:lvl1pPr>
              <a:defRPr/>
            </a:lvl1pPr>
          </a:lstStyle>
          <a:p>
            <a:fld id="{BE94D94F-8752-42C2-8493-D36EC2E8BBF9}" type="slidenum">
              <a:rPr lang="en-US"/>
              <a:pPr/>
              <a:t>‹#›</a:t>
            </a:fld>
            <a:endParaRPr lang="en-US"/>
          </a:p>
        </p:txBody>
      </p:sp>
      <p:sp>
        <p:nvSpPr>
          <p:cNvPr id="7" name="Date Placeholder 6"/>
          <p:cNvSpPr>
            <a:spLocks noGrp="1"/>
          </p:cNvSpPr>
          <p:nvPr>
            <p:ph type="dt" sz="half" idx="12"/>
          </p:nvPr>
        </p:nvSpPr>
        <p:spPr/>
        <p:txBody>
          <a:bodyPr/>
          <a:lstStyle>
            <a:lvl1pPr>
              <a:defRPr/>
            </a:lvl1pPr>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6"/>
          <p:cNvSpPr>
            <a:spLocks noGrp="1"/>
          </p:cNvSpPr>
          <p:nvPr>
            <p:ph type="ftr" sz="quarter" idx="10"/>
          </p:nvPr>
        </p:nvSpPr>
        <p:spPr/>
        <p:txBody>
          <a:bodyPr/>
          <a:lstStyle>
            <a:lvl1pPr>
              <a:defRPr/>
            </a:lvl1pPr>
          </a:lstStyle>
          <a:p>
            <a:r>
              <a:rPr lang="en-US"/>
              <a:t>Examples of Work Zone Best Practices</a:t>
            </a:r>
          </a:p>
        </p:txBody>
      </p:sp>
      <p:sp>
        <p:nvSpPr>
          <p:cNvPr id="8" name="Slide Number Placeholder 7"/>
          <p:cNvSpPr>
            <a:spLocks noGrp="1"/>
          </p:cNvSpPr>
          <p:nvPr>
            <p:ph type="sldNum" sz="quarter" idx="11"/>
          </p:nvPr>
        </p:nvSpPr>
        <p:spPr/>
        <p:txBody>
          <a:bodyPr/>
          <a:lstStyle>
            <a:lvl1pPr>
              <a:defRPr/>
            </a:lvl1pPr>
          </a:lstStyle>
          <a:p>
            <a:fld id="{3C8ABDE9-7D2B-4358-B524-FE53AE8DEAE3}" type="slidenum">
              <a:rPr lang="en-US"/>
              <a:pPr/>
              <a:t>‹#›</a:t>
            </a:fld>
            <a:endParaRPr lang="en-US"/>
          </a:p>
        </p:txBody>
      </p:sp>
      <p:sp>
        <p:nvSpPr>
          <p:cNvPr id="9" name="Date Placeholder 8"/>
          <p:cNvSpPr>
            <a:spLocks noGrp="1"/>
          </p:cNvSpPr>
          <p:nvPr>
            <p:ph type="dt" sz="half" idx="12"/>
          </p:nvPr>
        </p:nvSpPr>
        <p:spPr/>
        <p:txBody>
          <a:bodyPr/>
          <a:lstStyle>
            <a:lvl1pPr>
              <a:defRPr/>
            </a:lvl1pPr>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lvl1pPr>
              <a:defRPr/>
            </a:lvl1pPr>
          </a:lstStyle>
          <a:p>
            <a:r>
              <a:rPr lang="en-US"/>
              <a:t>Examples of Work Zone Best Practices</a:t>
            </a:r>
          </a:p>
        </p:txBody>
      </p:sp>
      <p:sp>
        <p:nvSpPr>
          <p:cNvPr id="4" name="Slide Number Placeholder 3"/>
          <p:cNvSpPr>
            <a:spLocks noGrp="1"/>
          </p:cNvSpPr>
          <p:nvPr>
            <p:ph type="sldNum" sz="quarter" idx="11"/>
          </p:nvPr>
        </p:nvSpPr>
        <p:spPr/>
        <p:txBody>
          <a:bodyPr/>
          <a:lstStyle>
            <a:lvl1pPr>
              <a:defRPr/>
            </a:lvl1pPr>
          </a:lstStyle>
          <a:p>
            <a:fld id="{FA230D5F-B460-49F0-A37A-8EE11ADEAF22}" type="slidenum">
              <a:rPr lang="en-US"/>
              <a:pPr/>
              <a:t>‹#›</a:t>
            </a:fld>
            <a:endParaRPr lang="en-US"/>
          </a:p>
        </p:txBody>
      </p:sp>
      <p:sp>
        <p:nvSpPr>
          <p:cNvPr id="5" name="Date Placeholder 4"/>
          <p:cNvSpPr>
            <a:spLocks noGrp="1"/>
          </p:cNvSpPr>
          <p:nvPr>
            <p:ph type="dt" sz="half" idx="12"/>
          </p:nvPr>
        </p:nvSpPr>
        <p:spPr/>
        <p:txBody>
          <a:bodyPr/>
          <a:lstStyle>
            <a:lvl1pPr>
              <a:defRPr/>
            </a:lvl1pPr>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r>
              <a:rPr lang="en-US"/>
              <a:t>Examples of Work Zone Best Practices</a:t>
            </a:r>
          </a:p>
        </p:txBody>
      </p:sp>
      <p:sp>
        <p:nvSpPr>
          <p:cNvPr id="3" name="Slide Number Placeholder 2"/>
          <p:cNvSpPr>
            <a:spLocks noGrp="1"/>
          </p:cNvSpPr>
          <p:nvPr>
            <p:ph type="sldNum" sz="quarter" idx="11"/>
          </p:nvPr>
        </p:nvSpPr>
        <p:spPr/>
        <p:txBody>
          <a:bodyPr/>
          <a:lstStyle>
            <a:lvl1pPr>
              <a:defRPr/>
            </a:lvl1pPr>
          </a:lstStyle>
          <a:p>
            <a:fld id="{ED9CCF8C-2D57-4F67-A3C5-CB9F5A2D0E47}" type="slidenum">
              <a:rPr lang="en-US"/>
              <a:pPr/>
              <a:t>‹#›</a:t>
            </a:fld>
            <a:endParaRPr lang="en-US"/>
          </a:p>
        </p:txBody>
      </p:sp>
      <p:sp>
        <p:nvSpPr>
          <p:cNvPr id="4" name="Date Placeholder 3"/>
          <p:cNvSpPr>
            <a:spLocks noGrp="1"/>
          </p:cNvSpPr>
          <p:nvPr>
            <p:ph type="dt" sz="half" idx="12"/>
          </p:nvPr>
        </p:nvSpPr>
        <p:spPr/>
        <p:txBody>
          <a:bodyPr/>
          <a:lstStyle>
            <a:lvl1pPr>
              <a:defRPr/>
            </a:lvl1pPr>
          </a:lstStyle>
          <a:p>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r>
              <a:rPr lang="en-US"/>
              <a:t>Examples of Work Zone Best Practices</a:t>
            </a:r>
          </a:p>
        </p:txBody>
      </p:sp>
      <p:sp>
        <p:nvSpPr>
          <p:cNvPr id="6" name="Slide Number Placeholder 5"/>
          <p:cNvSpPr>
            <a:spLocks noGrp="1"/>
          </p:cNvSpPr>
          <p:nvPr>
            <p:ph type="sldNum" sz="quarter" idx="11"/>
          </p:nvPr>
        </p:nvSpPr>
        <p:spPr/>
        <p:txBody>
          <a:bodyPr/>
          <a:lstStyle>
            <a:lvl1pPr>
              <a:defRPr/>
            </a:lvl1pPr>
          </a:lstStyle>
          <a:p>
            <a:fld id="{23BF3E63-F390-4D50-A5DB-80A04E09830A}" type="slidenum">
              <a:rPr lang="en-US"/>
              <a:pPr/>
              <a:t>‹#›</a:t>
            </a:fld>
            <a:endParaRPr lang="en-US"/>
          </a:p>
        </p:txBody>
      </p:sp>
      <p:sp>
        <p:nvSpPr>
          <p:cNvPr id="7" name="Date Placeholder 6"/>
          <p:cNvSpPr>
            <a:spLocks noGrp="1"/>
          </p:cNvSpPr>
          <p:nvPr>
            <p:ph type="dt" sz="half" idx="12"/>
          </p:nvPr>
        </p:nvSpPr>
        <p:spPr/>
        <p:txBody>
          <a:bodyPr/>
          <a:lstStyle>
            <a:lvl1pPr>
              <a:defRPr/>
            </a:lvl1p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r>
              <a:rPr lang="en-US"/>
              <a:t>Examples of Work Zone Best Practices</a:t>
            </a:r>
          </a:p>
        </p:txBody>
      </p:sp>
      <p:sp>
        <p:nvSpPr>
          <p:cNvPr id="6" name="Slide Number Placeholder 5"/>
          <p:cNvSpPr>
            <a:spLocks noGrp="1"/>
          </p:cNvSpPr>
          <p:nvPr>
            <p:ph type="sldNum" sz="quarter" idx="11"/>
          </p:nvPr>
        </p:nvSpPr>
        <p:spPr/>
        <p:txBody>
          <a:bodyPr/>
          <a:lstStyle>
            <a:lvl1pPr>
              <a:defRPr/>
            </a:lvl1pPr>
          </a:lstStyle>
          <a:p>
            <a:fld id="{7A8FF566-3ADC-4641-9A34-812C4BBB36FD}" type="slidenum">
              <a:rPr lang="en-US"/>
              <a:pPr/>
              <a:t>‹#›</a:t>
            </a:fld>
            <a:endParaRPr lang="en-US"/>
          </a:p>
        </p:txBody>
      </p:sp>
      <p:sp>
        <p:nvSpPr>
          <p:cNvPr id="7" name="Date Placeholder 6"/>
          <p:cNvSpPr>
            <a:spLocks noGrp="1"/>
          </p:cNvSpPr>
          <p:nvPr>
            <p:ph type="dt" sz="half" idx="12"/>
          </p:nvPr>
        </p:nvSpPr>
        <p:spPr/>
        <p:txBody>
          <a:bodyPr/>
          <a:lstStyle>
            <a:lvl1pPr>
              <a:defRPr/>
            </a:lvl1p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1426" name="Rectangle 2"/>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lvl1pPr>
          </a:lstStyle>
          <a:p>
            <a:r>
              <a:rPr lang="en-US"/>
              <a:t>Examples of Work Zone Best Practices</a:t>
            </a:r>
          </a:p>
        </p:txBody>
      </p:sp>
      <p:sp>
        <p:nvSpPr>
          <p:cNvPr id="231427" name="Rectangle 3"/>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fld id="{BA5A45FE-58A8-4395-AD74-2686CBB2ADDE}" type="slidenum">
              <a:rPr lang="en-US"/>
              <a:pPr/>
              <a:t>‹#›</a:t>
            </a:fld>
            <a:endParaRPr lang="en-US"/>
          </a:p>
        </p:txBody>
      </p:sp>
      <p:grpSp>
        <p:nvGrpSpPr>
          <p:cNvPr id="231428" name="Group 4"/>
          <p:cNvGrpSpPr>
            <a:grpSpLocks/>
          </p:cNvGrpSpPr>
          <p:nvPr/>
        </p:nvGrpSpPr>
        <p:grpSpPr bwMode="auto">
          <a:xfrm>
            <a:off x="0" y="0"/>
            <a:ext cx="9144000" cy="546100"/>
            <a:chOff x="0" y="0"/>
            <a:chExt cx="5760" cy="344"/>
          </a:xfrm>
        </p:grpSpPr>
        <p:sp>
          <p:nvSpPr>
            <p:cNvPr id="231429"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eaLnBrk="1" hangingPunct="1"/>
              <a:endParaRPr lang="en-US" sz="2400">
                <a:latin typeface="Times New Roman" pitchFamily="18" charset="0"/>
              </a:endParaRPr>
            </a:p>
          </p:txBody>
        </p:sp>
        <p:sp>
          <p:nvSpPr>
            <p:cNvPr id="231430"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w="9525">
              <a:noFill/>
              <a:miter lim="800000"/>
              <a:headEnd/>
              <a:tailEnd/>
            </a:ln>
          </p:spPr>
          <p:txBody>
            <a:bodyPr/>
            <a:lstStyle/>
            <a:p>
              <a:pPr eaLnBrk="1" hangingPunct="1"/>
              <a:endParaRPr lang="en-US" sz="2400">
                <a:latin typeface="Times New Roman" pitchFamily="18" charset="0"/>
              </a:endParaRPr>
            </a:p>
          </p:txBody>
        </p:sp>
        <p:sp>
          <p:nvSpPr>
            <p:cNvPr id="231431" name="Rectangle 7"/>
            <p:cNvSpPr>
              <a:spLocks noChangeArrowheads="1"/>
            </p:cNvSpPr>
            <p:nvPr/>
          </p:nvSpPr>
          <p:spPr bwMode="auto">
            <a:xfrm>
              <a:off x="258" y="85"/>
              <a:ext cx="87" cy="89"/>
            </a:xfrm>
            <a:prstGeom prst="rect">
              <a:avLst/>
            </a:prstGeom>
            <a:solidFill>
              <a:schemeClr val="folHlink"/>
            </a:solidFill>
            <a:ln w="9525">
              <a:noFill/>
              <a:miter lim="800000"/>
              <a:headEnd/>
              <a:tailEnd/>
            </a:ln>
          </p:spPr>
          <p:txBody>
            <a:bodyPr/>
            <a:lstStyle/>
            <a:p>
              <a:pPr eaLnBrk="1" hangingPunct="1"/>
              <a:endParaRPr lang="en-US">
                <a:solidFill>
                  <a:schemeClr val="hlink"/>
                </a:solidFill>
              </a:endParaRPr>
            </a:p>
          </p:txBody>
        </p:sp>
        <p:sp>
          <p:nvSpPr>
            <p:cNvPr id="231432" name="Rectangle 8"/>
            <p:cNvSpPr>
              <a:spLocks noChangeArrowheads="1"/>
            </p:cNvSpPr>
            <p:nvPr/>
          </p:nvSpPr>
          <p:spPr bwMode="auto">
            <a:xfrm>
              <a:off x="345" y="0"/>
              <a:ext cx="88" cy="87"/>
            </a:xfrm>
            <a:prstGeom prst="rect">
              <a:avLst/>
            </a:prstGeom>
            <a:solidFill>
              <a:schemeClr val="folHlink"/>
            </a:solidFill>
            <a:ln w="9525">
              <a:noFill/>
              <a:miter lim="800000"/>
              <a:headEnd/>
              <a:tailEnd/>
            </a:ln>
          </p:spPr>
          <p:txBody>
            <a:bodyPr/>
            <a:lstStyle/>
            <a:p>
              <a:pPr eaLnBrk="1" hangingPunct="1"/>
              <a:endParaRPr lang="en-US">
                <a:solidFill>
                  <a:schemeClr val="hlink"/>
                </a:solidFill>
              </a:endParaRPr>
            </a:p>
          </p:txBody>
        </p:sp>
        <p:sp>
          <p:nvSpPr>
            <p:cNvPr id="231433" name="Rectangle 9"/>
            <p:cNvSpPr>
              <a:spLocks noChangeArrowheads="1"/>
            </p:cNvSpPr>
            <p:nvPr/>
          </p:nvSpPr>
          <p:spPr bwMode="auto">
            <a:xfrm>
              <a:off x="345" y="85"/>
              <a:ext cx="88" cy="89"/>
            </a:xfrm>
            <a:prstGeom prst="rect">
              <a:avLst/>
            </a:prstGeom>
            <a:solidFill>
              <a:schemeClr val="accent2"/>
            </a:solidFill>
            <a:ln w="9525">
              <a:noFill/>
              <a:miter lim="800000"/>
              <a:headEnd/>
              <a:tailEnd/>
            </a:ln>
          </p:spPr>
          <p:txBody>
            <a:bodyPr/>
            <a:lstStyle/>
            <a:p>
              <a:pPr eaLnBrk="1" hangingPunct="1"/>
              <a:endParaRPr lang="en-US">
                <a:solidFill>
                  <a:schemeClr val="accent2"/>
                </a:solidFill>
              </a:endParaRPr>
            </a:p>
          </p:txBody>
        </p:sp>
        <p:sp>
          <p:nvSpPr>
            <p:cNvPr id="231434" name="Rectangle 10"/>
            <p:cNvSpPr>
              <a:spLocks noChangeArrowheads="1"/>
            </p:cNvSpPr>
            <p:nvPr/>
          </p:nvSpPr>
          <p:spPr bwMode="auto">
            <a:xfrm>
              <a:off x="173" y="173"/>
              <a:ext cx="86" cy="87"/>
            </a:xfrm>
            <a:prstGeom prst="rect">
              <a:avLst/>
            </a:prstGeom>
            <a:solidFill>
              <a:schemeClr val="folHlink"/>
            </a:solidFill>
            <a:ln w="9525">
              <a:noFill/>
              <a:miter lim="800000"/>
              <a:headEnd/>
              <a:tailEnd/>
            </a:ln>
          </p:spPr>
          <p:txBody>
            <a:bodyPr/>
            <a:lstStyle/>
            <a:p>
              <a:pPr eaLnBrk="1" hangingPunct="1"/>
              <a:endParaRPr lang="en-US">
                <a:solidFill>
                  <a:schemeClr val="hlink"/>
                </a:solidFill>
              </a:endParaRPr>
            </a:p>
          </p:txBody>
        </p:sp>
        <p:sp>
          <p:nvSpPr>
            <p:cNvPr id="231435" name="Rectangle 11"/>
            <p:cNvSpPr>
              <a:spLocks noChangeArrowheads="1"/>
            </p:cNvSpPr>
            <p:nvPr/>
          </p:nvSpPr>
          <p:spPr bwMode="auto">
            <a:xfrm>
              <a:off x="83" y="86"/>
              <a:ext cx="89" cy="87"/>
            </a:xfrm>
            <a:prstGeom prst="rect">
              <a:avLst/>
            </a:prstGeom>
            <a:solidFill>
              <a:schemeClr val="bg2"/>
            </a:solidFill>
            <a:ln w="9525">
              <a:noFill/>
              <a:miter lim="800000"/>
              <a:headEnd/>
              <a:tailEnd/>
            </a:ln>
          </p:spPr>
          <p:txBody>
            <a:bodyPr/>
            <a:lstStyle/>
            <a:p>
              <a:pPr eaLnBrk="1" hangingPunct="1"/>
              <a:endParaRPr lang="en-US" sz="2400">
                <a:latin typeface="Times New Roman" pitchFamily="18" charset="0"/>
              </a:endParaRPr>
            </a:p>
          </p:txBody>
        </p:sp>
        <p:sp>
          <p:nvSpPr>
            <p:cNvPr id="231436" name="Rectangle 12"/>
            <p:cNvSpPr>
              <a:spLocks noChangeArrowheads="1"/>
            </p:cNvSpPr>
            <p:nvPr/>
          </p:nvSpPr>
          <p:spPr bwMode="auto">
            <a:xfrm>
              <a:off x="258" y="171"/>
              <a:ext cx="87" cy="87"/>
            </a:xfrm>
            <a:prstGeom prst="rect">
              <a:avLst/>
            </a:prstGeom>
            <a:solidFill>
              <a:schemeClr val="accent2"/>
            </a:solidFill>
            <a:ln w="9525">
              <a:noFill/>
              <a:miter lim="800000"/>
              <a:headEnd/>
              <a:tailEnd/>
            </a:ln>
          </p:spPr>
          <p:txBody>
            <a:bodyPr/>
            <a:lstStyle/>
            <a:p>
              <a:pPr eaLnBrk="1" hangingPunct="1"/>
              <a:endParaRPr lang="en-US">
                <a:solidFill>
                  <a:schemeClr val="accent2"/>
                </a:solidFill>
              </a:endParaRPr>
            </a:p>
          </p:txBody>
        </p:sp>
        <p:sp>
          <p:nvSpPr>
            <p:cNvPr id="231437" name="Rectangle 13"/>
            <p:cNvSpPr>
              <a:spLocks noChangeArrowheads="1"/>
            </p:cNvSpPr>
            <p:nvPr/>
          </p:nvSpPr>
          <p:spPr bwMode="auto">
            <a:xfrm>
              <a:off x="173" y="258"/>
              <a:ext cx="86" cy="86"/>
            </a:xfrm>
            <a:prstGeom prst="rect">
              <a:avLst/>
            </a:prstGeom>
            <a:solidFill>
              <a:schemeClr val="accent2"/>
            </a:solidFill>
            <a:ln w="9525">
              <a:noFill/>
              <a:miter lim="800000"/>
              <a:headEnd/>
              <a:tailEnd/>
            </a:ln>
          </p:spPr>
          <p:txBody>
            <a:bodyPr/>
            <a:lstStyle/>
            <a:p>
              <a:pPr eaLnBrk="1" hangingPunct="1"/>
              <a:endParaRPr lang="en-US">
                <a:solidFill>
                  <a:schemeClr val="accent2"/>
                </a:solidFill>
              </a:endParaRPr>
            </a:p>
          </p:txBody>
        </p:sp>
      </p:grpSp>
      <p:sp>
        <p:nvSpPr>
          <p:cNvPr id="231438" name="Rectangle 14"/>
          <p:cNvSpPr>
            <a:spLocks noGrp="1" noChangeArrowheads="1"/>
          </p:cNvSpPr>
          <p:nvPr>
            <p:ph type="title"/>
          </p:nvPr>
        </p:nvSpPr>
        <p:spPr bwMode="auto">
          <a:xfrm>
            <a:off x="457200" y="457200"/>
            <a:ext cx="8229600" cy="10668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31439" name="Rectangle 15"/>
          <p:cNvSpPr>
            <a:spLocks noGrp="1" noChangeArrowheads="1"/>
          </p:cNvSpPr>
          <p:nvPr>
            <p:ph type="body" idx="1"/>
          </p:nvPr>
        </p:nvSpPr>
        <p:spPr bwMode="auto">
          <a:xfrm>
            <a:off x="457200" y="1752600"/>
            <a:ext cx="82296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31440" name="Rectangle 16"/>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vl1pPr>
          </a:lstStyle>
          <a:p>
            <a:endParaRPr lang="en-US"/>
          </a:p>
        </p:txBody>
      </p:sp>
    </p:spTree>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 id="2147483663" r:id="rId12"/>
  </p:sldLayoutIdLst>
  <p:hf hdr="0" dt="0"/>
  <p:txStyles>
    <p:titleStyle>
      <a:lvl1pPr algn="l" rtl="0" fontAlgn="base">
        <a:spcBef>
          <a:spcPct val="0"/>
        </a:spcBef>
        <a:spcAft>
          <a:spcPct val="0"/>
        </a:spcAft>
        <a:defRPr sz="4400">
          <a:solidFill>
            <a:schemeClr val="tx1"/>
          </a:solidFill>
          <a:latin typeface="+mj-lt"/>
          <a:ea typeface="+mj-ea"/>
          <a:cs typeface="+mj-cs"/>
        </a:defRPr>
      </a:lvl1pPr>
      <a:lvl2pPr algn="l" rtl="0" fontAlgn="base">
        <a:spcBef>
          <a:spcPct val="0"/>
        </a:spcBef>
        <a:spcAft>
          <a:spcPct val="0"/>
        </a:spcAft>
        <a:defRPr sz="4400">
          <a:solidFill>
            <a:schemeClr val="tx1"/>
          </a:solidFill>
          <a:latin typeface="Arial" pitchFamily="34" charset="0"/>
        </a:defRPr>
      </a:lvl2pPr>
      <a:lvl3pPr algn="l" rtl="0" fontAlgn="base">
        <a:spcBef>
          <a:spcPct val="0"/>
        </a:spcBef>
        <a:spcAft>
          <a:spcPct val="0"/>
        </a:spcAft>
        <a:defRPr sz="4400">
          <a:solidFill>
            <a:schemeClr val="tx1"/>
          </a:solidFill>
          <a:latin typeface="Arial" pitchFamily="34" charset="0"/>
        </a:defRPr>
      </a:lvl3pPr>
      <a:lvl4pPr algn="l" rtl="0" fontAlgn="base">
        <a:spcBef>
          <a:spcPct val="0"/>
        </a:spcBef>
        <a:spcAft>
          <a:spcPct val="0"/>
        </a:spcAft>
        <a:defRPr sz="4400">
          <a:solidFill>
            <a:schemeClr val="tx1"/>
          </a:solidFill>
          <a:latin typeface="Arial" pitchFamily="34" charset="0"/>
        </a:defRPr>
      </a:lvl4pPr>
      <a:lvl5pPr algn="l" rtl="0" fontAlgn="base">
        <a:spcBef>
          <a:spcPct val="0"/>
        </a:spcBef>
        <a:spcAft>
          <a:spcPct val="0"/>
        </a:spcAft>
        <a:defRPr sz="4400">
          <a:solidFill>
            <a:schemeClr val="tx1"/>
          </a:solidFill>
          <a:latin typeface="Arial" pitchFamily="34" charset="0"/>
        </a:defRPr>
      </a:lvl5pPr>
      <a:lvl6pPr marL="457200" algn="l" rtl="0" fontAlgn="base">
        <a:spcBef>
          <a:spcPct val="0"/>
        </a:spcBef>
        <a:spcAft>
          <a:spcPct val="0"/>
        </a:spcAft>
        <a:defRPr sz="4400">
          <a:solidFill>
            <a:schemeClr val="tx1"/>
          </a:solidFill>
          <a:latin typeface="Arial" pitchFamily="34" charset="0"/>
        </a:defRPr>
      </a:lvl6pPr>
      <a:lvl7pPr marL="914400" algn="l" rtl="0" fontAlgn="base">
        <a:spcBef>
          <a:spcPct val="0"/>
        </a:spcBef>
        <a:spcAft>
          <a:spcPct val="0"/>
        </a:spcAft>
        <a:defRPr sz="4400">
          <a:solidFill>
            <a:schemeClr val="tx1"/>
          </a:solidFill>
          <a:latin typeface="Arial" pitchFamily="34" charset="0"/>
        </a:defRPr>
      </a:lvl7pPr>
      <a:lvl8pPr marL="1371600" algn="l" rtl="0" fontAlgn="base">
        <a:spcBef>
          <a:spcPct val="0"/>
        </a:spcBef>
        <a:spcAft>
          <a:spcPct val="0"/>
        </a:spcAft>
        <a:defRPr sz="4400">
          <a:solidFill>
            <a:schemeClr val="tx1"/>
          </a:solidFill>
          <a:latin typeface="Arial" pitchFamily="34" charset="0"/>
        </a:defRPr>
      </a:lvl8pPr>
      <a:lvl9pPr marL="1828800" algn="l" rtl="0" fontAlgn="base">
        <a:spcBef>
          <a:spcPct val="0"/>
        </a:spcBef>
        <a:spcAft>
          <a:spcPct val="0"/>
        </a:spcAft>
        <a:defRPr sz="4400">
          <a:solidFill>
            <a:schemeClr val="tx1"/>
          </a:solidFill>
          <a:latin typeface="Arial" pitchFamily="34" charset="0"/>
        </a:defRPr>
      </a:lvl9pPr>
    </p:titleStyle>
    <p:bodyStyle>
      <a:lvl1pPr marL="342900" indent="-342900" algn="l" rtl="0" fontAlgn="base">
        <a:spcBef>
          <a:spcPct val="20000"/>
        </a:spcBef>
        <a:spcAft>
          <a:spcPct val="0"/>
        </a:spcAft>
        <a:buClr>
          <a:schemeClr val="bg2"/>
        </a:buClr>
        <a:buSzPct val="75000"/>
        <a:buFont typeface="Wingdings" pitchFamily="2" charset="2"/>
        <a:buChar char="n"/>
        <a:defRPr sz="3200">
          <a:solidFill>
            <a:schemeClr val="tx1"/>
          </a:solidFill>
          <a:latin typeface="+mn-lt"/>
          <a:ea typeface="+mn-ea"/>
          <a:cs typeface="+mn-cs"/>
        </a:defRPr>
      </a:lvl1pPr>
      <a:lvl2pPr marL="742950" indent="-285750" algn="l" rtl="0" fontAlgn="base">
        <a:spcBef>
          <a:spcPct val="20000"/>
        </a:spcBef>
        <a:spcAft>
          <a:spcPct val="0"/>
        </a:spcAft>
        <a:buClr>
          <a:schemeClr val="accent2"/>
        </a:buClr>
        <a:buSzPct val="80000"/>
        <a:buFont typeface="Wingdings" pitchFamily="2" charset="2"/>
        <a:buChar char="¨"/>
        <a:defRPr sz="2800">
          <a:solidFill>
            <a:schemeClr val="tx1"/>
          </a:solidFill>
          <a:latin typeface="+mn-lt"/>
        </a:defRPr>
      </a:lvl2pPr>
      <a:lvl3pPr marL="1143000" indent="-228600" algn="l" rtl="0" fontAlgn="base">
        <a:spcBef>
          <a:spcPct val="20000"/>
        </a:spcBef>
        <a:spcAft>
          <a:spcPct val="0"/>
        </a:spcAft>
        <a:buClr>
          <a:schemeClr val="bg2"/>
        </a:buClr>
        <a:buSzPct val="65000"/>
        <a:buFont typeface="Wingdings" pitchFamily="2" charset="2"/>
        <a:buChar char="n"/>
        <a:defRPr sz="2400">
          <a:solidFill>
            <a:schemeClr val="tx1"/>
          </a:solidFill>
          <a:latin typeface="+mn-lt"/>
        </a:defRPr>
      </a:lvl3pPr>
      <a:lvl4pPr marL="1600200" indent="-228600" algn="l" rtl="0" fontAlgn="base">
        <a:spcBef>
          <a:spcPct val="20000"/>
        </a:spcBef>
        <a:spcAft>
          <a:spcPct val="0"/>
        </a:spcAft>
        <a:buClr>
          <a:schemeClr val="accent2"/>
        </a:buClr>
        <a:buSzPct val="70000"/>
        <a:buFont typeface="Wingdings" pitchFamily="2" charset="2"/>
        <a:buChar char="¨"/>
        <a:defRPr sz="2000">
          <a:solidFill>
            <a:schemeClr val="tx1"/>
          </a:solidFill>
          <a:latin typeface="+mn-lt"/>
        </a:defRPr>
      </a:lvl4pPr>
      <a:lvl5pPr marL="20574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2971801" y="1828800"/>
            <a:ext cx="6019800" cy="2209800"/>
          </a:xfrm>
        </p:spPr>
        <p:txBody>
          <a:bodyPr/>
          <a:lstStyle/>
          <a:p>
            <a:r>
              <a:rPr lang="en-US" smtClean="0"/>
              <a:t>Example </a:t>
            </a:r>
            <a:r>
              <a:rPr lang="en-US" dirty="0" smtClean="0"/>
              <a:t>of Work </a:t>
            </a:r>
            <a:r>
              <a:rPr lang="en-US" dirty="0"/>
              <a:t>Zone Impacts </a:t>
            </a:r>
            <a:r>
              <a:rPr lang="en-US" dirty="0" smtClean="0"/>
              <a:t>Assessment</a:t>
            </a:r>
            <a:endParaRPr lang="en-US" dirty="0"/>
          </a:p>
        </p:txBody>
      </p:sp>
      <p:pic>
        <p:nvPicPr>
          <p:cNvPr id="2052" name="Picture 4" descr="FHWA bkgd revised"/>
          <p:cNvPicPr>
            <a:picLocks noChangeAspect="1" noChangeArrowheads="1"/>
          </p:cNvPicPr>
          <p:nvPr/>
        </p:nvPicPr>
        <p:blipFill>
          <a:blip r:embed="rId3" cstate="print"/>
          <a:srcRect r="81400" b="7539"/>
          <a:stretch>
            <a:fillRect/>
          </a:stretch>
        </p:blipFill>
        <p:spPr bwMode="auto">
          <a:xfrm>
            <a:off x="0" y="0"/>
            <a:ext cx="1838325" cy="6858000"/>
          </a:xfrm>
          <a:prstGeom prst="rect">
            <a:avLst/>
          </a:prstGeom>
          <a:noFill/>
        </p:spPr>
      </p:pic>
      <p:pic>
        <p:nvPicPr>
          <p:cNvPr id="2053" name="Picture 5" descr="fhwalogo"/>
          <p:cNvPicPr>
            <a:picLocks noChangeAspect="1" noChangeArrowheads="1"/>
          </p:cNvPicPr>
          <p:nvPr/>
        </p:nvPicPr>
        <p:blipFill>
          <a:blip r:embed="rId4" cstate="print"/>
          <a:srcRect/>
          <a:stretch>
            <a:fillRect/>
          </a:stretch>
        </p:blipFill>
        <p:spPr bwMode="auto">
          <a:xfrm>
            <a:off x="7515225" y="6305550"/>
            <a:ext cx="1628775" cy="552450"/>
          </a:xfrm>
          <a:prstGeom prst="rect">
            <a:avLst/>
          </a:prstGeom>
          <a:noFill/>
        </p:spPr>
      </p:pic>
      <p:sp>
        <p:nvSpPr>
          <p:cNvPr id="2054" name="Text Box 6"/>
          <p:cNvSpPr txBox="1">
            <a:spLocks noChangeArrowheads="1"/>
          </p:cNvSpPr>
          <p:nvPr/>
        </p:nvSpPr>
        <p:spPr bwMode="auto">
          <a:xfrm>
            <a:off x="4191000" y="4495800"/>
            <a:ext cx="2438400" cy="641350"/>
          </a:xfrm>
          <a:prstGeom prst="rect">
            <a:avLst/>
          </a:prstGeom>
          <a:noFill/>
          <a:ln w="9525" algn="ctr">
            <a:noFill/>
            <a:miter lim="800000"/>
            <a:headEnd/>
            <a:tailEnd/>
          </a:ln>
          <a:effectLst/>
        </p:spPr>
        <p:txBody>
          <a:bodyPr>
            <a:spAutoFit/>
          </a:bodyPr>
          <a:lstStyle/>
          <a:p>
            <a:pPr>
              <a:spcBef>
                <a:spcPct val="50000"/>
              </a:spcBef>
            </a:pPr>
            <a:r>
              <a:rPr lang="en-US" sz="3600" dirty="0">
                <a:solidFill>
                  <a:schemeClr val="hlink"/>
                </a:solidFill>
                <a:latin typeface="Times New Roman" pitchFamily="18" charset="0"/>
              </a:rPr>
              <a:t>Module </a:t>
            </a:r>
            <a:r>
              <a:rPr lang="en-US" sz="3600" dirty="0" smtClean="0">
                <a:solidFill>
                  <a:schemeClr val="hlink"/>
                </a:solidFill>
                <a:latin typeface="Times New Roman" pitchFamily="18" charset="0"/>
              </a:rPr>
              <a:t>6</a:t>
            </a:r>
            <a:endParaRPr lang="en-US" sz="3600" dirty="0">
              <a:solidFill>
                <a:schemeClr val="hlink"/>
              </a:solidFill>
              <a:latin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838200"/>
          </a:xfrm>
        </p:spPr>
        <p:txBody>
          <a:bodyPr/>
          <a:lstStyle/>
          <a:p>
            <a:r>
              <a:rPr lang="en-US" dirty="0" smtClean="0"/>
              <a:t>Project Stakeholders</a:t>
            </a:r>
            <a:endParaRPr lang="en-US" dirty="0"/>
          </a:p>
        </p:txBody>
      </p:sp>
      <p:sp>
        <p:nvSpPr>
          <p:cNvPr id="3" name="Content Placeholder 2"/>
          <p:cNvSpPr>
            <a:spLocks noGrp="1"/>
          </p:cNvSpPr>
          <p:nvPr>
            <p:ph idx="1"/>
          </p:nvPr>
        </p:nvSpPr>
        <p:spPr>
          <a:xfrm>
            <a:off x="457200" y="1447800"/>
            <a:ext cx="8458200" cy="5181600"/>
          </a:xfrm>
        </p:spPr>
        <p:txBody>
          <a:bodyPr/>
          <a:lstStyle/>
          <a:p>
            <a:pPr lvl="0"/>
            <a:r>
              <a:rPr lang="en-US" dirty="0" smtClean="0"/>
              <a:t>City government, law enforcement, and citizens of Waynesville and St. Robert</a:t>
            </a:r>
          </a:p>
          <a:p>
            <a:pPr lvl="0"/>
            <a:r>
              <a:rPr lang="en-US" dirty="0" smtClean="0"/>
              <a:t>Chamber of Commerce members for communities</a:t>
            </a:r>
          </a:p>
          <a:p>
            <a:pPr lvl="0"/>
            <a:r>
              <a:rPr lang="en-US" dirty="0" smtClean="0"/>
              <a:t>Fort Leonard Wood</a:t>
            </a:r>
          </a:p>
          <a:p>
            <a:pPr lvl="0"/>
            <a:r>
              <a:rPr lang="en-US" dirty="0" smtClean="0"/>
              <a:t>Local media</a:t>
            </a:r>
          </a:p>
          <a:p>
            <a:pPr lvl="0"/>
            <a:r>
              <a:rPr lang="en-US" dirty="0" smtClean="0"/>
              <a:t>Emergency Medical Services</a:t>
            </a:r>
          </a:p>
          <a:p>
            <a:pPr lvl="0"/>
            <a:r>
              <a:rPr lang="en-US" dirty="0" smtClean="0"/>
              <a:t>Missouri State Highway Patrol</a:t>
            </a:r>
          </a:p>
          <a:p>
            <a:r>
              <a:rPr lang="en-US" dirty="0" smtClean="0"/>
              <a:t>Trucking companies along I-44 corridor </a:t>
            </a:r>
            <a:endParaRPr lang="en-US" dirty="0"/>
          </a:p>
        </p:txBody>
      </p:sp>
      <p:sp>
        <p:nvSpPr>
          <p:cNvPr id="4" name="Slide Number Placeholder 3"/>
          <p:cNvSpPr>
            <a:spLocks noGrp="1"/>
          </p:cNvSpPr>
          <p:nvPr>
            <p:ph type="sldNum" sz="quarter" idx="12"/>
          </p:nvPr>
        </p:nvSpPr>
        <p:spPr/>
        <p:txBody>
          <a:bodyPr/>
          <a:lstStyle/>
          <a:p>
            <a:fld id="{502E479E-0DA3-4C7C-9E9C-3765124E3E20}" type="slidenum">
              <a:rPr lang="en-US" smtClean="0"/>
              <a:pPr/>
              <a:t>10</a:t>
            </a:fld>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57200"/>
            <a:ext cx="8686800" cy="762000"/>
          </a:xfrm>
        </p:spPr>
        <p:txBody>
          <a:bodyPr/>
          <a:lstStyle/>
          <a:p>
            <a:r>
              <a:rPr lang="en-US" sz="4000" dirty="0" smtClean="0"/>
              <a:t>Outcomes of Stakeholder Meetings</a:t>
            </a:r>
            <a:endParaRPr lang="en-US" sz="4000" dirty="0"/>
          </a:p>
        </p:txBody>
      </p:sp>
      <p:sp>
        <p:nvSpPr>
          <p:cNvPr id="3" name="Content Placeholder 2"/>
          <p:cNvSpPr>
            <a:spLocks noGrp="1"/>
          </p:cNvSpPr>
          <p:nvPr>
            <p:ph idx="1"/>
          </p:nvPr>
        </p:nvSpPr>
        <p:spPr>
          <a:xfrm>
            <a:off x="609600" y="1447800"/>
            <a:ext cx="8153400" cy="5181600"/>
          </a:xfrm>
        </p:spPr>
        <p:txBody>
          <a:bodyPr/>
          <a:lstStyle/>
          <a:p>
            <a:r>
              <a:rPr lang="en-US" dirty="0" smtClean="0"/>
              <a:t>Temporary closure of Interstate ramps</a:t>
            </a:r>
          </a:p>
          <a:p>
            <a:pPr lvl="1"/>
            <a:r>
              <a:rPr lang="en-US" sz="2600" dirty="0" smtClean="0"/>
              <a:t>Alternating ramp closures and times of closures</a:t>
            </a:r>
          </a:p>
          <a:p>
            <a:pPr lvl="1"/>
            <a:r>
              <a:rPr lang="en-US" sz="2600" dirty="0" smtClean="0"/>
              <a:t>Lessens construction duration</a:t>
            </a:r>
          </a:p>
          <a:p>
            <a:pPr lvl="1"/>
            <a:r>
              <a:rPr lang="en-US" sz="2600" dirty="0" smtClean="0"/>
              <a:t>Minimizes impact to local business versus full ramp closure at all times</a:t>
            </a:r>
          </a:p>
          <a:p>
            <a:r>
              <a:rPr lang="en-US" dirty="0" smtClean="0"/>
              <a:t>Travelers view WZ success in terms of delay</a:t>
            </a:r>
          </a:p>
          <a:p>
            <a:r>
              <a:rPr lang="en-US" dirty="0" smtClean="0"/>
              <a:t>Communication of delay aids in congestion management</a:t>
            </a:r>
          </a:p>
          <a:p>
            <a:pPr lvl="1"/>
            <a:r>
              <a:rPr lang="en-US" sz="2600" dirty="0" smtClean="0"/>
              <a:t>Trucking industry </a:t>
            </a:r>
          </a:p>
          <a:p>
            <a:endParaRPr lang="en-US" dirty="0"/>
          </a:p>
        </p:txBody>
      </p:sp>
      <p:sp>
        <p:nvSpPr>
          <p:cNvPr id="4" name="Slide Number Placeholder 3"/>
          <p:cNvSpPr>
            <a:spLocks noGrp="1"/>
          </p:cNvSpPr>
          <p:nvPr>
            <p:ph type="sldNum" sz="quarter" idx="12"/>
          </p:nvPr>
        </p:nvSpPr>
        <p:spPr/>
        <p:txBody>
          <a:bodyPr/>
          <a:lstStyle/>
          <a:p>
            <a:fld id="{502E479E-0DA3-4C7C-9E9C-3765124E3E20}" type="slidenum">
              <a:rPr lang="en-US" smtClean="0"/>
              <a:pPr/>
              <a:t>11</a:t>
            </a:fld>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Project Criteria</a:t>
            </a:r>
            <a:endParaRPr lang="en-US" dirty="0"/>
          </a:p>
        </p:txBody>
      </p:sp>
      <p:sp>
        <p:nvSpPr>
          <p:cNvPr id="3" name="Content Placeholder 2"/>
          <p:cNvSpPr>
            <a:spLocks noGrp="1"/>
          </p:cNvSpPr>
          <p:nvPr>
            <p:ph idx="1"/>
          </p:nvPr>
        </p:nvSpPr>
        <p:spPr/>
        <p:txBody>
          <a:bodyPr/>
          <a:lstStyle/>
          <a:p>
            <a:r>
              <a:rPr lang="en-US" dirty="0" smtClean="0"/>
              <a:t>15 minute delay threshold (MoDOT policy)</a:t>
            </a:r>
          </a:p>
          <a:p>
            <a:r>
              <a:rPr lang="en-US" dirty="0" smtClean="0"/>
              <a:t>Minimize incidents and crashes</a:t>
            </a:r>
            <a:endParaRPr lang="en-US" b="1" u="sng" dirty="0" smtClean="0"/>
          </a:p>
          <a:p>
            <a:r>
              <a:rPr lang="en-US" dirty="0" smtClean="0"/>
              <a:t>Public awareness</a:t>
            </a:r>
          </a:p>
          <a:p>
            <a:r>
              <a:rPr lang="en-US" dirty="0" smtClean="0"/>
              <a:t>Traffic access to local communities</a:t>
            </a:r>
          </a:p>
          <a:p>
            <a:r>
              <a:rPr lang="en-US" dirty="0" smtClean="0"/>
              <a:t>Accelerating project construction</a:t>
            </a:r>
          </a:p>
          <a:p>
            <a:pPr>
              <a:buNone/>
            </a:pPr>
            <a:endParaRPr lang="en-US" dirty="0"/>
          </a:p>
        </p:txBody>
      </p:sp>
      <p:sp>
        <p:nvSpPr>
          <p:cNvPr id="4" name="Slide Number Placeholder 3"/>
          <p:cNvSpPr>
            <a:spLocks noGrp="1"/>
          </p:cNvSpPr>
          <p:nvPr>
            <p:ph type="sldNum" sz="quarter" idx="12"/>
          </p:nvPr>
        </p:nvSpPr>
        <p:spPr/>
        <p:txBody>
          <a:bodyPr/>
          <a:lstStyle/>
          <a:p>
            <a:fld id="{502E479E-0DA3-4C7C-9E9C-3765124E3E20}" type="slidenum">
              <a:rPr lang="en-US" smtClean="0"/>
              <a:pPr/>
              <a:t>12</a:t>
            </a:fld>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914400"/>
          </a:xfrm>
        </p:spPr>
        <p:txBody>
          <a:bodyPr/>
          <a:lstStyle/>
          <a:p>
            <a:r>
              <a:rPr lang="en-US" dirty="0" smtClean="0"/>
              <a:t>Identification of Alternatives</a:t>
            </a:r>
            <a:endParaRPr lang="en-US" dirty="0"/>
          </a:p>
        </p:txBody>
      </p:sp>
      <p:sp>
        <p:nvSpPr>
          <p:cNvPr id="3" name="Content Placeholder 2"/>
          <p:cNvSpPr>
            <a:spLocks noGrp="1"/>
          </p:cNvSpPr>
          <p:nvPr>
            <p:ph idx="1"/>
          </p:nvPr>
        </p:nvSpPr>
        <p:spPr>
          <a:xfrm>
            <a:off x="457200" y="1447800"/>
            <a:ext cx="8229600" cy="4953000"/>
          </a:xfrm>
        </p:spPr>
        <p:txBody>
          <a:bodyPr/>
          <a:lstStyle/>
          <a:p>
            <a:r>
              <a:rPr lang="en-US" sz="2800" dirty="0" smtClean="0"/>
              <a:t>During planning phase MoDOT focused on how to best reduce congestion</a:t>
            </a:r>
          </a:p>
          <a:p>
            <a:r>
              <a:rPr lang="en-US" sz="2800" dirty="0" smtClean="0"/>
              <a:t>In-depth look at traffic volumes and patterns: </a:t>
            </a:r>
          </a:p>
          <a:p>
            <a:pPr lvl="1"/>
            <a:r>
              <a:rPr lang="en-US" sz="2600" dirty="0" smtClean="0"/>
              <a:t>Local traffic uses I-44 to bypass local roads</a:t>
            </a:r>
          </a:p>
          <a:p>
            <a:pPr lvl="1"/>
            <a:r>
              <a:rPr lang="en-US" sz="2600" dirty="0" smtClean="0"/>
              <a:t>Volumes on I-44 increase 12-15% after Memorial Day</a:t>
            </a:r>
          </a:p>
          <a:p>
            <a:r>
              <a:rPr lang="en-US" sz="2800" dirty="0" smtClean="0"/>
              <a:t>Identified four alternatives for construction</a:t>
            </a:r>
          </a:p>
          <a:p>
            <a:r>
              <a:rPr lang="en-US" sz="2800" dirty="0" smtClean="0"/>
              <a:t>Timing of alternatives analysis</a:t>
            </a:r>
            <a:endParaRPr lang="en-US" sz="2800" dirty="0"/>
          </a:p>
          <a:p>
            <a:pPr lvl="1"/>
            <a:r>
              <a:rPr lang="en-US" sz="2600" dirty="0" smtClean="0"/>
              <a:t>Done </a:t>
            </a:r>
            <a:r>
              <a:rPr lang="en-US" sz="2600" dirty="0"/>
              <a:t>over a few months about 15 months before letting</a:t>
            </a:r>
          </a:p>
          <a:p>
            <a:endParaRPr lang="en-US" dirty="0" smtClean="0"/>
          </a:p>
          <a:p>
            <a:endParaRPr lang="en-US" dirty="0"/>
          </a:p>
        </p:txBody>
      </p:sp>
      <p:sp>
        <p:nvSpPr>
          <p:cNvPr id="4" name="Slide Number Placeholder 3"/>
          <p:cNvSpPr>
            <a:spLocks noGrp="1"/>
          </p:cNvSpPr>
          <p:nvPr>
            <p:ph type="sldNum" sz="quarter" idx="12"/>
          </p:nvPr>
        </p:nvSpPr>
        <p:spPr/>
        <p:txBody>
          <a:bodyPr/>
          <a:lstStyle/>
          <a:p>
            <a:fld id="{502E479E-0DA3-4C7C-9E9C-3765124E3E20}" type="slidenum">
              <a:rPr lang="en-US" smtClean="0"/>
              <a:pPr/>
              <a:t>13</a:t>
            </a:fld>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838200"/>
          </a:xfrm>
        </p:spPr>
        <p:txBody>
          <a:bodyPr/>
          <a:lstStyle/>
          <a:p>
            <a:r>
              <a:rPr lang="en-US" dirty="0" smtClean="0"/>
              <a:t>Alternatives</a:t>
            </a:r>
            <a:endParaRPr lang="en-US" dirty="0"/>
          </a:p>
        </p:txBody>
      </p:sp>
      <p:sp>
        <p:nvSpPr>
          <p:cNvPr id="3" name="Content Placeholder 2"/>
          <p:cNvSpPr>
            <a:spLocks noGrp="1"/>
          </p:cNvSpPr>
          <p:nvPr>
            <p:ph idx="1"/>
          </p:nvPr>
        </p:nvSpPr>
        <p:spPr>
          <a:xfrm>
            <a:off x="457200" y="1447800"/>
            <a:ext cx="8229600" cy="5126736"/>
          </a:xfrm>
        </p:spPr>
        <p:txBody>
          <a:bodyPr>
            <a:normAutofit lnSpcReduction="10000"/>
          </a:bodyPr>
          <a:lstStyle/>
          <a:p>
            <a:pPr>
              <a:buNone/>
            </a:pPr>
            <a:r>
              <a:rPr lang="en-US" dirty="0" smtClean="0"/>
              <a:t>Construction of the westbound lanes with the following scenarios:  </a:t>
            </a:r>
          </a:p>
          <a:p>
            <a:pPr marL="925830" lvl="1" indent="-514350">
              <a:buFont typeface="+mj-lt"/>
              <a:buAutoNum type="arabicPeriod"/>
            </a:pPr>
            <a:r>
              <a:rPr lang="en-US" dirty="0" smtClean="0"/>
              <a:t>A single westbound lane closure.</a:t>
            </a:r>
          </a:p>
          <a:p>
            <a:pPr marL="925830" lvl="1" indent="-514350">
              <a:buFont typeface="+mj-lt"/>
              <a:buAutoNum type="arabicPeriod"/>
            </a:pPr>
            <a:r>
              <a:rPr lang="en-US" dirty="0" smtClean="0"/>
              <a:t>Full closure of both westbound lanes, crossover of one lane, head-to-head traffic with eastbound traffic (maintain one lane for each direction). </a:t>
            </a:r>
          </a:p>
          <a:p>
            <a:pPr marL="925830" lvl="1" indent="-514350">
              <a:buFont typeface="+mj-lt"/>
              <a:buAutoNum type="arabicPeriod"/>
            </a:pPr>
            <a:r>
              <a:rPr lang="en-US" dirty="0" smtClean="0"/>
              <a:t>Full closure of westbound lanes:  diversion of traffic to local roads.</a:t>
            </a:r>
          </a:p>
          <a:p>
            <a:pPr marL="925830" lvl="1" indent="-514350">
              <a:buFont typeface="+mj-lt"/>
              <a:buAutoNum type="arabicPeriod"/>
            </a:pPr>
            <a:r>
              <a:rPr lang="en-US" dirty="0" smtClean="0"/>
              <a:t>Full closure of westbound lanes:  diversion of traffic to US route detour.</a:t>
            </a:r>
          </a:p>
          <a:p>
            <a:endParaRPr lang="en-US" dirty="0"/>
          </a:p>
        </p:txBody>
      </p:sp>
      <p:sp>
        <p:nvSpPr>
          <p:cNvPr id="4" name="Slide Number Placeholder 3"/>
          <p:cNvSpPr>
            <a:spLocks noGrp="1"/>
          </p:cNvSpPr>
          <p:nvPr>
            <p:ph type="sldNum" sz="quarter" idx="12"/>
          </p:nvPr>
        </p:nvSpPr>
        <p:spPr/>
        <p:txBody>
          <a:bodyPr/>
          <a:lstStyle/>
          <a:p>
            <a:fld id="{502E479E-0DA3-4C7C-9E9C-3765124E3E20}" type="slidenum">
              <a:rPr lang="en-US" smtClean="0"/>
              <a:pPr/>
              <a:t>14</a:t>
            </a:fld>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Alternative 1</a:t>
            </a:r>
            <a:endParaRPr lang="en-US" dirty="0"/>
          </a:p>
        </p:txBody>
      </p:sp>
      <p:sp>
        <p:nvSpPr>
          <p:cNvPr id="3" name="Content Placeholder 2"/>
          <p:cNvSpPr>
            <a:spLocks noGrp="1"/>
          </p:cNvSpPr>
          <p:nvPr>
            <p:ph idx="1"/>
          </p:nvPr>
        </p:nvSpPr>
        <p:spPr/>
        <p:txBody>
          <a:bodyPr/>
          <a:lstStyle/>
          <a:p>
            <a:pPr>
              <a:buNone/>
            </a:pPr>
            <a:r>
              <a:rPr lang="en-US" dirty="0" smtClean="0"/>
              <a:t>Single westbound lane closure</a:t>
            </a:r>
          </a:p>
          <a:p>
            <a:r>
              <a:rPr lang="en-US" dirty="0" smtClean="0"/>
              <a:t>Past experience showed significant increase in delay in this area (&gt;2 hours)</a:t>
            </a:r>
          </a:p>
          <a:p>
            <a:r>
              <a:rPr lang="en-US" dirty="0" smtClean="0"/>
              <a:t>Combination of causes for past delay – some of these could be mitigated</a:t>
            </a:r>
          </a:p>
          <a:p>
            <a:r>
              <a:rPr lang="en-US" dirty="0" smtClean="0"/>
              <a:t>Duration of 75 to 90 days</a:t>
            </a:r>
          </a:p>
          <a:p>
            <a:endParaRPr lang="en-US" dirty="0" smtClean="0"/>
          </a:p>
          <a:p>
            <a:endParaRPr lang="en-US" dirty="0"/>
          </a:p>
        </p:txBody>
      </p:sp>
      <p:sp>
        <p:nvSpPr>
          <p:cNvPr id="4" name="Slide Number Placeholder 3"/>
          <p:cNvSpPr>
            <a:spLocks noGrp="1"/>
          </p:cNvSpPr>
          <p:nvPr>
            <p:ph type="sldNum" sz="quarter" idx="12"/>
          </p:nvPr>
        </p:nvSpPr>
        <p:spPr/>
        <p:txBody>
          <a:bodyPr/>
          <a:lstStyle/>
          <a:p>
            <a:fld id="{502E479E-0DA3-4C7C-9E9C-3765124E3E20}" type="slidenum">
              <a:rPr lang="en-US" smtClean="0"/>
              <a:pPr/>
              <a:t>15</a:t>
            </a:fld>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Alternative 2</a:t>
            </a:r>
            <a:endParaRPr lang="en-US" dirty="0"/>
          </a:p>
        </p:txBody>
      </p:sp>
      <p:sp>
        <p:nvSpPr>
          <p:cNvPr id="3" name="Content Placeholder 2"/>
          <p:cNvSpPr>
            <a:spLocks noGrp="1"/>
          </p:cNvSpPr>
          <p:nvPr>
            <p:ph idx="1"/>
          </p:nvPr>
        </p:nvSpPr>
        <p:spPr/>
        <p:txBody>
          <a:bodyPr/>
          <a:lstStyle/>
          <a:p>
            <a:pPr>
              <a:buNone/>
            </a:pPr>
            <a:r>
              <a:rPr lang="en-US" dirty="0" smtClean="0"/>
              <a:t>Full closure of both westbound lanes:  head-to-head traffic in eastbound lanes</a:t>
            </a:r>
          </a:p>
          <a:p>
            <a:r>
              <a:rPr lang="en-US" dirty="0" smtClean="0"/>
              <a:t>Decreased exposure for workers</a:t>
            </a:r>
          </a:p>
          <a:p>
            <a:r>
              <a:rPr lang="en-US" dirty="0" smtClean="0"/>
              <a:t>Construction duration of 45 to 55 days </a:t>
            </a:r>
          </a:p>
          <a:p>
            <a:r>
              <a:rPr lang="en-US" dirty="0" smtClean="0"/>
              <a:t>Potential for manageable delays</a:t>
            </a:r>
          </a:p>
          <a:p>
            <a:pPr>
              <a:buNone/>
            </a:pPr>
            <a:endParaRPr lang="en-US" dirty="0" smtClean="0"/>
          </a:p>
          <a:p>
            <a:pPr>
              <a:buNone/>
            </a:pPr>
            <a:endParaRPr lang="en-US" dirty="0"/>
          </a:p>
        </p:txBody>
      </p:sp>
      <p:sp>
        <p:nvSpPr>
          <p:cNvPr id="4" name="Slide Number Placeholder 3"/>
          <p:cNvSpPr>
            <a:spLocks noGrp="1"/>
          </p:cNvSpPr>
          <p:nvPr>
            <p:ph type="sldNum" sz="quarter" idx="12"/>
          </p:nvPr>
        </p:nvSpPr>
        <p:spPr/>
        <p:txBody>
          <a:bodyPr/>
          <a:lstStyle/>
          <a:p>
            <a:fld id="{502E479E-0DA3-4C7C-9E9C-3765124E3E20}" type="slidenum">
              <a:rPr lang="en-US" smtClean="0"/>
              <a:pPr/>
              <a:t>16</a:t>
            </a:fld>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Alternative 3</a:t>
            </a:r>
            <a:endParaRPr lang="en-US" dirty="0"/>
          </a:p>
        </p:txBody>
      </p:sp>
      <p:sp>
        <p:nvSpPr>
          <p:cNvPr id="3" name="Content Placeholder 2"/>
          <p:cNvSpPr>
            <a:spLocks noGrp="1"/>
          </p:cNvSpPr>
          <p:nvPr>
            <p:ph idx="1"/>
          </p:nvPr>
        </p:nvSpPr>
        <p:spPr>
          <a:xfrm>
            <a:off x="457200" y="1905000"/>
            <a:ext cx="8229600" cy="3581400"/>
          </a:xfrm>
        </p:spPr>
        <p:txBody>
          <a:bodyPr>
            <a:normAutofit lnSpcReduction="10000"/>
          </a:bodyPr>
          <a:lstStyle/>
          <a:p>
            <a:pPr>
              <a:buNone/>
            </a:pPr>
            <a:r>
              <a:rPr lang="en-US" dirty="0" smtClean="0"/>
              <a:t>Full closure of westbound lanes:  diversion of traffic to local arterials</a:t>
            </a:r>
          </a:p>
          <a:p>
            <a:r>
              <a:rPr lang="en-US" dirty="0" smtClean="0"/>
              <a:t>Local roads had </a:t>
            </a:r>
          </a:p>
          <a:p>
            <a:pPr lvl="1"/>
            <a:r>
              <a:rPr lang="en-US" dirty="0" smtClean="0"/>
              <a:t>Low speeds</a:t>
            </a:r>
          </a:p>
          <a:p>
            <a:pPr lvl="1"/>
            <a:r>
              <a:rPr lang="en-US" dirty="0" smtClean="0"/>
              <a:t>Signalized intersections</a:t>
            </a:r>
          </a:p>
          <a:p>
            <a:pPr lvl="1"/>
            <a:r>
              <a:rPr lang="en-US" dirty="0" smtClean="0"/>
              <a:t>On-street parking</a:t>
            </a:r>
          </a:p>
          <a:p>
            <a:pPr lvl="1"/>
            <a:r>
              <a:rPr lang="en-US" dirty="0" smtClean="0"/>
              <a:t>Pedestrians</a:t>
            </a:r>
          </a:p>
          <a:p>
            <a:pPr>
              <a:buNone/>
            </a:pPr>
            <a:endParaRPr lang="en-US" dirty="0"/>
          </a:p>
        </p:txBody>
      </p:sp>
      <p:sp>
        <p:nvSpPr>
          <p:cNvPr id="4" name="Slide Number Placeholder 3"/>
          <p:cNvSpPr>
            <a:spLocks noGrp="1"/>
          </p:cNvSpPr>
          <p:nvPr>
            <p:ph type="sldNum" sz="quarter" idx="12"/>
          </p:nvPr>
        </p:nvSpPr>
        <p:spPr/>
        <p:txBody>
          <a:bodyPr/>
          <a:lstStyle/>
          <a:p>
            <a:fld id="{502E479E-0DA3-4C7C-9E9C-3765124E3E20}" type="slidenum">
              <a:rPr lang="en-US" smtClean="0"/>
              <a:pPr/>
              <a:t>17</a:t>
            </a:fld>
            <a:endParaRPr lang="en-US" dirty="0"/>
          </a:p>
        </p:txBody>
      </p:sp>
      <p:sp>
        <p:nvSpPr>
          <p:cNvPr id="5" name="TextBox 4"/>
          <p:cNvSpPr txBox="1"/>
          <p:nvPr/>
        </p:nvSpPr>
        <p:spPr>
          <a:xfrm>
            <a:off x="457200" y="5486400"/>
            <a:ext cx="8153400" cy="1200329"/>
          </a:xfrm>
          <a:prstGeom prst="rect">
            <a:avLst/>
          </a:prstGeom>
          <a:noFill/>
        </p:spPr>
        <p:txBody>
          <a:bodyPr wrap="square" rtlCol="0">
            <a:spAutoFit/>
          </a:bodyPr>
          <a:lstStyle/>
          <a:p>
            <a:r>
              <a:rPr lang="en-US" b="1" dirty="0" smtClean="0">
                <a:solidFill>
                  <a:srgbClr val="FF0000"/>
                </a:solidFill>
              </a:rPr>
              <a:t>Alternative Dismissed: </a:t>
            </a:r>
            <a:r>
              <a:rPr lang="en-US" dirty="0" smtClean="0">
                <a:solidFill>
                  <a:srgbClr val="FF0000"/>
                </a:solidFill>
              </a:rPr>
              <a:t>Due to limited capacity on the adjacent local roadway network  and the presence of a central business district with on-street parking and high pedestrian volumes</a:t>
            </a:r>
            <a:endParaRPr lang="en-US" b="1" u="sng" dirty="0" smtClean="0">
              <a:solidFill>
                <a:srgbClr val="FF0000"/>
              </a:solidFill>
            </a:endParaRPr>
          </a:p>
          <a:p>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09600"/>
            <a:ext cx="8229600" cy="1066800"/>
          </a:xfrm>
        </p:spPr>
        <p:txBody>
          <a:bodyPr>
            <a:normAutofit fontScale="90000"/>
          </a:bodyPr>
          <a:lstStyle/>
          <a:p>
            <a:r>
              <a:rPr lang="en-US" dirty="0" smtClean="0"/>
              <a:t>Alternative 4 - Full closure of WB lanes and detour to US routes</a:t>
            </a:r>
            <a:endParaRPr lang="en-US" dirty="0"/>
          </a:p>
        </p:txBody>
      </p:sp>
      <p:sp>
        <p:nvSpPr>
          <p:cNvPr id="3" name="Content Placeholder 2"/>
          <p:cNvSpPr>
            <a:spLocks noGrp="1"/>
          </p:cNvSpPr>
          <p:nvPr>
            <p:ph sz="half" idx="1"/>
          </p:nvPr>
        </p:nvSpPr>
        <p:spPr>
          <a:xfrm>
            <a:off x="152400" y="2057400"/>
            <a:ext cx="2362200" cy="1828800"/>
          </a:xfrm>
        </p:spPr>
        <p:txBody>
          <a:bodyPr>
            <a:normAutofit fontScale="77500" lnSpcReduction="20000"/>
          </a:bodyPr>
          <a:lstStyle/>
          <a:p>
            <a:pPr marL="0" lvl="0" indent="0">
              <a:spcBef>
                <a:spcPts val="0"/>
              </a:spcBef>
              <a:buNone/>
            </a:pPr>
            <a:r>
              <a:rPr lang="en-US" dirty="0" smtClean="0"/>
              <a:t>Delay – Increase of 30 minutes or more of travel time</a:t>
            </a:r>
          </a:p>
          <a:p>
            <a:pPr lvl="0">
              <a:buNone/>
            </a:pPr>
            <a:r>
              <a:rPr lang="en-US" dirty="0" smtClean="0"/>
              <a:t>  </a:t>
            </a:r>
          </a:p>
          <a:p>
            <a:pPr>
              <a:buNone/>
            </a:pPr>
            <a:endParaRPr lang="en-US" dirty="0"/>
          </a:p>
        </p:txBody>
      </p:sp>
      <p:sp>
        <p:nvSpPr>
          <p:cNvPr id="4" name="Slide Number Placeholder 3"/>
          <p:cNvSpPr>
            <a:spLocks noGrp="1"/>
          </p:cNvSpPr>
          <p:nvPr>
            <p:ph type="sldNum" sz="quarter" idx="12"/>
          </p:nvPr>
        </p:nvSpPr>
        <p:spPr/>
        <p:txBody>
          <a:bodyPr/>
          <a:lstStyle/>
          <a:p>
            <a:fld id="{502E479E-0DA3-4C7C-9E9C-3765124E3E20}" type="slidenum">
              <a:rPr lang="en-US" smtClean="0"/>
              <a:pPr/>
              <a:t>18</a:t>
            </a:fld>
            <a:endParaRPr lang="en-US" dirty="0"/>
          </a:p>
        </p:txBody>
      </p:sp>
      <p:pic>
        <p:nvPicPr>
          <p:cNvPr id="7" name="Content Placeholder 6"/>
          <p:cNvPicPr>
            <a:picLocks noGrp="1"/>
          </p:cNvPicPr>
          <p:nvPr>
            <p:ph sz="half" idx="2"/>
          </p:nvPr>
        </p:nvPicPr>
        <p:blipFill>
          <a:blip r:embed="rId3" cstate="print"/>
          <a:srcRect/>
          <a:stretch>
            <a:fillRect/>
          </a:stretch>
        </p:blipFill>
        <p:spPr bwMode="auto">
          <a:xfrm>
            <a:off x="2590800" y="1828800"/>
            <a:ext cx="6172200" cy="4191000"/>
          </a:xfrm>
          <a:prstGeom prst="rect">
            <a:avLst/>
          </a:prstGeom>
          <a:noFill/>
          <a:ln w="9525">
            <a:noFill/>
            <a:miter lim="800000"/>
            <a:headEnd/>
            <a:tailEnd/>
          </a:ln>
        </p:spPr>
      </p:pic>
      <p:sp>
        <p:nvSpPr>
          <p:cNvPr id="8" name="TextBox 7"/>
          <p:cNvSpPr txBox="1"/>
          <p:nvPr/>
        </p:nvSpPr>
        <p:spPr>
          <a:xfrm>
            <a:off x="457200" y="6096000"/>
            <a:ext cx="8153400" cy="646331"/>
          </a:xfrm>
          <a:prstGeom prst="rect">
            <a:avLst/>
          </a:prstGeom>
          <a:noFill/>
        </p:spPr>
        <p:txBody>
          <a:bodyPr wrap="square" rtlCol="0">
            <a:spAutoFit/>
          </a:bodyPr>
          <a:lstStyle/>
          <a:p>
            <a:r>
              <a:rPr lang="en-US" b="1" dirty="0" smtClean="0">
                <a:solidFill>
                  <a:srgbClr val="FF0000"/>
                </a:solidFill>
              </a:rPr>
              <a:t>Alternative Dismissed: </a:t>
            </a:r>
            <a:r>
              <a:rPr lang="en-US" dirty="0" smtClean="0">
                <a:solidFill>
                  <a:srgbClr val="FF0000"/>
                </a:solidFill>
              </a:rPr>
              <a:t>Due to limited capacity and increase in travel time</a:t>
            </a:r>
            <a:endParaRPr lang="en-US" b="1" u="sng" dirty="0" smtClean="0">
              <a:solidFill>
                <a:srgbClr val="FF0000"/>
              </a:solidFill>
            </a:endParaRPr>
          </a:p>
          <a:p>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Collection</a:t>
            </a:r>
            <a:endParaRPr lang="en-US" dirty="0"/>
          </a:p>
        </p:txBody>
      </p:sp>
      <p:sp>
        <p:nvSpPr>
          <p:cNvPr id="3" name="Content Placeholder 2"/>
          <p:cNvSpPr>
            <a:spLocks noGrp="1"/>
          </p:cNvSpPr>
          <p:nvPr>
            <p:ph idx="1"/>
          </p:nvPr>
        </p:nvSpPr>
        <p:spPr/>
        <p:txBody>
          <a:bodyPr>
            <a:normAutofit fontScale="77500" lnSpcReduction="20000"/>
          </a:bodyPr>
          <a:lstStyle/>
          <a:p>
            <a:pPr lvl="0"/>
            <a:r>
              <a:rPr lang="en-US" dirty="0" smtClean="0"/>
              <a:t>Traffic volume counts on:</a:t>
            </a:r>
            <a:endParaRPr lang="en-US" sz="3200" dirty="0" smtClean="0"/>
          </a:p>
          <a:p>
            <a:pPr lvl="1"/>
            <a:r>
              <a:rPr lang="en-US" sz="2800" dirty="0" smtClean="0"/>
              <a:t>Mainline I-44</a:t>
            </a:r>
            <a:endParaRPr lang="en-US" sz="3200" dirty="0" smtClean="0"/>
          </a:p>
          <a:p>
            <a:pPr lvl="1"/>
            <a:r>
              <a:rPr lang="en-US" sz="2800" dirty="0" smtClean="0"/>
              <a:t>I-44 on- and off-ramps within project limits</a:t>
            </a:r>
            <a:endParaRPr lang="en-US" sz="3200" dirty="0" smtClean="0"/>
          </a:p>
          <a:p>
            <a:pPr lvl="1"/>
            <a:r>
              <a:rPr lang="en-US" sz="2800" dirty="0" smtClean="0"/>
              <a:t>Local arterials</a:t>
            </a:r>
            <a:endParaRPr lang="en-US" sz="3200" dirty="0" smtClean="0"/>
          </a:p>
          <a:p>
            <a:pPr lvl="1"/>
            <a:r>
              <a:rPr lang="en-US" sz="2800" dirty="0" smtClean="0"/>
              <a:t>A pre-determined alternate bypass route.  </a:t>
            </a:r>
            <a:endParaRPr lang="en-US" sz="3200" dirty="0" smtClean="0"/>
          </a:p>
          <a:p>
            <a:pPr lvl="0"/>
            <a:r>
              <a:rPr lang="en-US" dirty="0" smtClean="0"/>
              <a:t>Percentage of heavy vehicles</a:t>
            </a:r>
            <a:endParaRPr lang="en-US" sz="3200" dirty="0" smtClean="0"/>
          </a:p>
          <a:p>
            <a:pPr lvl="0"/>
            <a:r>
              <a:rPr lang="en-US" dirty="0" smtClean="0"/>
              <a:t>Topographical data</a:t>
            </a:r>
            <a:endParaRPr lang="en-US" sz="3200" dirty="0" smtClean="0"/>
          </a:p>
          <a:p>
            <a:pPr lvl="0"/>
            <a:r>
              <a:rPr lang="en-US" dirty="0" smtClean="0"/>
              <a:t>Lessons learned from previous projects</a:t>
            </a:r>
            <a:endParaRPr lang="en-US" sz="3200" dirty="0" smtClean="0"/>
          </a:p>
          <a:p>
            <a:pPr lvl="0"/>
            <a:r>
              <a:rPr lang="en-US" dirty="0" smtClean="0"/>
              <a:t>Observational information from stakeholders</a:t>
            </a:r>
            <a:endParaRPr lang="en-US" sz="3200" dirty="0" smtClean="0"/>
          </a:p>
          <a:p>
            <a:pPr lvl="0"/>
            <a:r>
              <a:rPr lang="en-US" dirty="0" smtClean="0"/>
              <a:t>Traffic patterns and peak/off-peak times for traffic flow</a:t>
            </a:r>
            <a:endParaRPr lang="en-US" sz="3200" dirty="0" smtClean="0"/>
          </a:p>
          <a:p>
            <a:endParaRPr lang="en-US" dirty="0"/>
          </a:p>
        </p:txBody>
      </p:sp>
      <p:sp>
        <p:nvSpPr>
          <p:cNvPr id="4" name="Slide Number Placeholder 3"/>
          <p:cNvSpPr>
            <a:spLocks noGrp="1"/>
          </p:cNvSpPr>
          <p:nvPr>
            <p:ph type="sldNum" sz="quarter" idx="12"/>
          </p:nvPr>
        </p:nvSpPr>
        <p:spPr/>
        <p:txBody>
          <a:bodyPr/>
          <a:lstStyle/>
          <a:p>
            <a:fld id="{502E479E-0DA3-4C7C-9E9C-3765124E3E20}" type="slidenum">
              <a:rPr lang="en-US" smtClean="0"/>
              <a:pPr/>
              <a:t>19</a:t>
            </a:fld>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
            </a:r>
            <a:br>
              <a:rPr lang="en-US" dirty="0" smtClean="0"/>
            </a:br>
            <a:r>
              <a:rPr lang="en-US" dirty="0" smtClean="0"/>
              <a:t>Example</a:t>
            </a:r>
            <a:br>
              <a:rPr lang="en-US" dirty="0" smtClean="0"/>
            </a:br>
            <a:endParaRPr lang="en-US" dirty="0"/>
          </a:p>
        </p:txBody>
      </p:sp>
      <p:sp>
        <p:nvSpPr>
          <p:cNvPr id="5" name="Content Placeholder 4"/>
          <p:cNvSpPr>
            <a:spLocks noGrp="1"/>
          </p:cNvSpPr>
          <p:nvPr>
            <p:ph idx="1"/>
          </p:nvPr>
        </p:nvSpPr>
        <p:spPr/>
        <p:txBody>
          <a:bodyPr/>
          <a:lstStyle/>
          <a:p>
            <a:r>
              <a:rPr lang="en-US" dirty="0" smtClean="0"/>
              <a:t>Interstate </a:t>
            </a:r>
            <a:r>
              <a:rPr lang="en-US" dirty="0"/>
              <a:t>44 (I-44) through Pulaski County, Missouri </a:t>
            </a:r>
          </a:p>
        </p:txBody>
      </p:sp>
      <p:sp>
        <p:nvSpPr>
          <p:cNvPr id="6" name="Slide Number Placeholder 5"/>
          <p:cNvSpPr>
            <a:spLocks noGrp="1"/>
          </p:cNvSpPr>
          <p:nvPr>
            <p:ph type="sldNum" sz="quarter" idx="11"/>
          </p:nvPr>
        </p:nvSpPr>
        <p:spPr/>
        <p:txBody>
          <a:bodyPr/>
          <a:lstStyle/>
          <a:p>
            <a:fld id="{502E479E-0DA3-4C7C-9E9C-3765124E3E20}" type="slidenum">
              <a:rPr lang="en-US" smtClean="0"/>
              <a:pPr/>
              <a:t>2</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762000"/>
          </a:xfrm>
        </p:spPr>
        <p:txBody>
          <a:bodyPr/>
          <a:lstStyle/>
          <a:p>
            <a:r>
              <a:rPr lang="en-US" dirty="0" smtClean="0"/>
              <a:t>Impacts Assessment Overview</a:t>
            </a:r>
            <a:endParaRPr lang="en-US" dirty="0"/>
          </a:p>
        </p:txBody>
      </p:sp>
      <p:sp>
        <p:nvSpPr>
          <p:cNvPr id="3" name="Content Placeholder 2"/>
          <p:cNvSpPr>
            <a:spLocks noGrp="1"/>
          </p:cNvSpPr>
          <p:nvPr>
            <p:ph idx="1"/>
          </p:nvPr>
        </p:nvSpPr>
        <p:spPr>
          <a:xfrm>
            <a:off x="457200" y="1600200"/>
            <a:ext cx="8229600" cy="4745736"/>
          </a:xfrm>
        </p:spPr>
        <p:txBody>
          <a:bodyPr>
            <a:normAutofit/>
          </a:bodyPr>
          <a:lstStyle/>
          <a:p>
            <a:r>
              <a:rPr lang="en-US" dirty="0" smtClean="0"/>
              <a:t>Analyzed impacts using:</a:t>
            </a:r>
          </a:p>
          <a:p>
            <a:pPr lvl="1"/>
            <a:r>
              <a:rPr lang="en-US" dirty="0" smtClean="0"/>
              <a:t>Traffic modeling software</a:t>
            </a:r>
          </a:p>
          <a:p>
            <a:pPr lvl="1"/>
            <a:r>
              <a:rPr lang="en-US" dirty="0" smtClean="0"/>
              <a:t>Traffic volume counts </a:t>
            </a:r>
          </a:p>
          <a:p>
            <a:pPr lvl="1"/>
            <a:r>
              <a:rPr lang="en-US" dirty="0" smtClean="0"/>
              <a:t>Roadway geometrics</a:t>
            </a:r>
          </a:p>
          <a:p>
            <a:pPr lvl="1"/>
            <a:r>
              <a:rPr lang="en-US" dirty="0" smtClean="0"/>
              <a:t>Road user cost index</a:t>
            </a:r>
          </a:p>
          <a:p>
            <a:r>
              <a:rPr lang="en-US" dirty="0" smtClean="0"/>
              <a:t>Created scenarios for each alternative:</a:t>
            </a:r>
          </a:p>
          <a:p>
            <a:pPr lvl="1"/>
            <a:r>
              <a:rPr lang="en-US" dirty="0" smtClean="0"/>
              <a:t>Effect on mainline queuing from merging ramp traffic and various ramp closures</a:t>
            </a:r>
          </a:p>
          <a:p>
            <a:pPr lvl="1"/>
            <a:r>
              <a:rPr lang="en-US" dirty="0" smtClean="0"/>
              <a:t>Effects of various crossover locations</a:t>
            </a:r>
          </a:p>
        </p:txBody>
      </p:sp>
      <p:sp>
        <p:nvSpPr>
          <p:cNvPr id="4" name="Slide Number Placeholder 3"/>
          <p:cNvSpPr>
            <a:spLocks noGrp="1"/>
          </p:cNvSpPr>
          <p:nvPr>
            <p:ph type="sldNum" sz="quarter" idx="12"/>
          </p:nvPr>
        </p:nvSpPr>
        <p:spPr/>
        <p:txBody>
          <a:bodyPr/>
          <a:lstStyle/>
          <a:p>
            <a:fld id="{502E479E-0DA3-4C7C-9E9C-3765124E3E20}" type="slidenum">
              <a:rPr lang="en-US" smtClean="0"/>
              <a:pPr/>
              <a:t>20</a:t>
            </a:fld>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Analysis</a:t>
            </a:r>
            <a:endParaRPr lang="en-US" dirty="0"/>
          </a:p>
        </p:txBody>
      </p:sp>
      <p:sp>
        <p:nvSpPr>
          <p:cNvPr id="3" name="Content Placeholder 2"/>
          <p:cNvSpPr>
            <a:spLocks noGrp="1"/>
          </p:cNvSpPr>
          <p:nvPr>
            <p:ph idx="1"/>
          </p:nvPr>
        </p:nvSpPr>
        <p:spPr/>
        <p:txBody>
          <a:bodyPr>
            <a:normAutofit/>
          </a:bodyPr>
          <a:lstStyle/>
          <a:p>
            <a:r>
              <a:rPr lang="en-US" dirty="0" smtClean="0"/>
              <a:t>Simulation with </a:t>
            </a:r>
            <a:r>
              <a:rPr lang="en-US" dirty="0" err="1" smtClean="0"/>
              <a:t>Synchro</a:t>
            </a:r>
            <a:endParaRPr lang="en-US" dirty="0" smtClean="0"/>
          </a:p>
          <a:p>
            <a:r>
              <a:rPr lang="en-US" dirty="0" smtClean="0"/>
              <a:t>Lessons learned from past projects</a:t>
            </a:r>
          </a:p>
          <a:p>
            <a:r>
              <a:rPr lang="en-US" dirty="0" smtClean="0"/>
              <a:t>Public input</a:t>
            </a:r>
          </a:p>
          <a:p>
            <a:endParaRPr lang="en-US" dirty="0"/>
          </a:p>
        </p:txBody>
      </p:sp>
      <p:sp>
        <p:nvSpPr>
          <p:cNvPr id="4" name="Slide Number Placeholder 3"/>
          <p:cNvSpPr>
            <a:spLocks noGrp="1"/>
          </p:cNvSpPr>
          <p:nvPr>
            <p:ph type="sldNum" sz="quarter" idx="12"/>
          </p:nvPr>
        </p:nvSpPr>
        <p:spPr/>
        <p:txBody>
          <a:bodyPr/>
          <a:lstStyle/>
          <a:p>
            <a:fld id="{502E479E-0DA3-4C7C-9E9C-3765124E3E20}" type="slidenum">
              <a:rPr lang="en-US" smtClean="0"/>
              <a:pPr/>
              <a:t>21</a:t>
            </a:fld>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Issues</a:t>
            </a:r>
            <a:endParaRPr lang="en-US" dirty="0"/>
          </a:p>
        </p:txBody>
      </p:sp>
      <p:sp>
        <p:nvSpPr>
          <p:cNvPr id="3" name="Content Placeholder 2"/>
          <p:cNvSpPr>
            <a:spLocks noGrp="1"/>
          </p:cNvSpPr>
          <p:nvPr>
            <p:ph idx="1"/>
          </p:nvPr>
        </p:nvSpPr>
        <p:spPr/>
        <p:txBody>
          <a:bodyPr/>
          <a:lstStyle/>
          <a:p>
            <a:r>
              <a:rPr lang="en-US" dirty="0" smtClean="0"/>
              <a:t>Steep grades</a:t>
            </a:r>
          </a:p>
          <a:p>
            <a:pPr lvl="1"/>
            <a:r>
              <a:rPr lang="en-US" dirty="0" smtClean="0"/>
              <a:t>Impact on ability for traffic to maintain speed and converge into one lane before crossover point</a:t>
            </a:r>
          </a:p>
          <a:p>
            <a:pPr lvl="1"/>
            <a:r>
              <a:rPr lang="en-US" dirty="0" smtClean="0"/>
              <a:t>Impact on ability of motorists to achieve desirable speed while merging from ramps into more dense traffic volumes</a:t>
            </a:r>
          </a:p>
        </p:txBody>
      </p:sp>
      <p:sp>
        <p:nvSpPr>
          <p:cNvPr id="4" name="Slide Number Placeholder 3"/>
          <p:cNvSpPr>
            <a:spLocks noGrp="1"/>
          </p:cNvSpPr>
          <p:nvPr>
            <p:ph type="sldNum" sz="quarter" idx="12"/>
          </p:nvPr>
        </p:nvSpPr>
        <p:spPr/>
        <p:txBody>
          <a:bodyPr/>
          <a:lstStyle/>
          <a:p>
            <a:fld id="{502E479E-0DA3-4C7C-9E9C-3765124E3E20}" type="slidenum">
              <a:rPr lang="en-US" smtClean="0"/>
              <a:pPr/>
              <a:t>22</a:t>
            </a:fld>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Issues</a:t>
            </a:r>
            <a:endParaRPr lang="en-US" dirty="0"/>
          </a:p>
        </p:txBody>
      </p:sp>
      <p:sp>
        <p:nvSpPr>
          <p:cNvPr id="3" name="Content Placeholder 2"/>
          <p:cNvSpPr>
            <a:spLocks noGrp="1"/>
          </p:cNvSpPr>
          <p:nvPr>
            <p:ph idx="1"/>
          </p:nvPr>
        </p:nvSpPr>
        <p:spPr/>
        <p:txBody>
          <a:bodyPr>
            <a:normAutofit lnSpcReduction="10000"/>
          </a:bodyPr>
          <a:lstStyle/>
          <a:p>
            <a:r>
              <a:rPr lang="en-US" dirty="0" smtClean="0"/>
              <a:t>Possibility of maintaining existing ramp traffic</a:t>
            </a:r>
          </a:p>
          <a:p>
            <a:pPr lvl="1"/>
            <a:r>
              <a:rPr lang="en-US" dirty="0" smtClean="0"/>
              <a:t>Impact on ability of motorists to merge onto I-44 from ramps</a:t>
            </a:r>
          </a:p>
          <a:p>
            <a:pPr lvl="1"/>
            <a:r>
              <a:rPr lang="en-US" dirty="0" smtClean="0"/>
              <a:t>Impact to local businesses</a:t>
            </a:r>
          </a:p>
          <a:p>
            <a:pPr lvl="1"/>
            <a:r>
              <a:rPr lang="en-US" dirty="0" smtClean="0"/>
              <a:t>Impact to construction duration</a:t>
            </a:r>
          </a:p>
          <a:p>
            <a:r>
              <a:rPr lang="en-US" dirty="0" smtClean="0"/>
              <a:t>Consider ramp closures</a:t>
            </a:r>
          </a:p>
          <a:p>
            <a:r>
              <a:rPr lang="en-US" dirty="0" smtClean="0"/>
              <a:t>Consider phasing project (2 phases)</a:t>
            </a:r>
          </a:p>
          <a:p>
            <a:endParaRPr lang="en-US" dirty="0"/>
          </a:p>
        </p:txBody>
      </p:sp>
      <p:sp>
        <p:nvSpPr>
          <p:cNvPr id="4" name="Slide Number Placeholder 3"/>
          <p:cNvSpPr>
            <a:spLocks noGrp="1"/>
          </p:cNvSpPr>
          <p:nvPr>
            <p:ph type="sldNum" sz="quarter" idx="12"/>
          </p:nvPr>
        </p:nvSpPr>
        <p:spPr/>
        <p:txBody>
          <a:bodyPr/>
          <a:lstStyle/>
          <a:p>
            <a:fld id="{502E479E-0DA3-4C7C-9E9C-3765124E3E20}" type="slidenum">
              <a:rPr lang="en-US" smtClean="0"/>
              <a:pPr/>
              <a:t>23</a:t>
            </a:fld>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534400" cy="762000"/>
          </a:xfrm>
        </p:spPr>
        <p:txBody>
          <a:bodyPr>
            <a:normAutofit fontScale="90000"/>
          </a:bodyPr>
          <a:lstStyle/>
          <a:p>
            <a:r>
              <a:rPr lang="en-US" dirty="0" smtClean="0"/>
              <a:t>Effects of Key Issues on Alternatives</a:t>
            </a:r>
            <a:endParaRPr lang="en-US" dirty="0"/>
          </a:p>
        </p:txBody>
      </p:sp>
      <p:sp>
        <p:nvSpPr>
          <p:cNvPr id="3" name="Content Placeholder 2"/>
          <p:cNvSpPr>
            <a:spLocks noGrp="1"/>
          </p:cNvSpPr>
          <p:nvPr>
            <p:ph idx="1"/>
          </p:nvPr>
        </p:nvSpPr>
        <p:spPr>
          <a:xfrm>
            <a:off x="457200" y="1524000"/>
            <a:ext cx="8229600" cy="4648200"/>
          </a:xfrm>
        </p:spPr>
        <p:txBody>
          <a:bodyPr/>
          <a:lstStyle/>
          <a:p>
            <a:r>
              <a:rPr lang="en-US" dirty="0" smtClean="0"/>
              <a:t>Alternative 1</a:t>
            </a:r>
          </a:p>
          <a:p>
            <a:pPr lvl="1"/>
            <a:r>
              <a:rPr lang="en-US" dirty="0" smtClean="0"/>
              <a:t>Grades and lane configuration stay the same</a:t>
            </a:r>
          </a:p>
          <a:p>
            <a:pPr lvl="1"/>
            <a:r>
              <a:rPr lang="en-US" dirty="0" smtClean="0"/>
              <a:t>Ramp closures </a:t>
            </a:r>
          </a:p>
          <a:p>
            <a:pPr lvl="2"/>
            <a:r>
              <a:rPr lang="en-US" dirty="0" smtClean="0"/>
              <a:t>Strategically selected to limit disruption to I-44 traffic and optimize construction method/duration</a:t>
            </a:r>
          </a:p>
          <a:p>
            <a:r>
              <a:rPr lang="en-US" dirty="0" smtClean="0"/>
              <a:t>Alternative 2</a:t>
            </a:r>
          </a:p>
          <a:p>
            <a:pPr lvl="1"/>
            <a:r>
              <a:rPr lang="en-US" dirty="0" smtClean="0"/>
              <a:t>Iterative process to:</a:t>
            </a:r>
          </a:p>
          <a:p>
            <a:pPr lvl="2"/>
            <a:r>
              <a:rPr lang="en-US" dirty="0" smtClean="0"/>
              <a:t>Find location of crossover</a:t>
            </a:r>
          </a:p>
          <a:p>
            <a:pPr lvl="2"/>
            <a:r>
              <a:rPr lang="en-US" dirty="0" smtClean="0"/>
              <a:t>Establish ramp closure times/days</a:t>
            </a:r>
            <a:endParaRPr lang="en-US" dirty="0"/>
          </a:p>
        </p:txBody>
      </p:sp>
      <p:sp>
        <p:nvSpPr>
          <p:cNvPr id="4" name="Slide Number Placeholder 3"/>
          <p:cNvSpPr>
            <a:spLocks noGrp="1"/>
          </p:cNvSpPr>
          <p:nvPr>
            <p:ph type="sldNum" sz="quarter" idx="12"/>
          </p:nvPr>
        </p:nvSpPr>
        <p:spPr/>
        <p:txBody>
          <a:bodyPr/>
          <a:lstStyle/>
          <a:p>
            <a:fld id="{502E479E-0DA3-4C7C-9E9C-3765124E3E20}" type="slidenum">
              <a:rPr lang="en-US" smtClean="0"/>
              <a:pPr/>
              <a:t>24</a:t>
            </a:fld>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838200"/>
          </a:xfrm>
        </p:spPr>
        <p:txBody>
          <a:bodyPr/>
          <a:lstStyle/>
          <a:p>
            <a:r>
              <a:rPr lang="en-US" dirty="0" smtClean="0"/>
              <a:t>Simulation Results – Alt. 1</a:t>
            </a:r>
            <a:endParaRPr lang="en-US" dirty="0"/>
          </a:p>
        </p:txBody>
      </p:sp>
      <p:sp>
        <p:nvSpPr>
          <p:cNvPr id="3" name="Content Placeholder 2"/>
          <p:cNvSpPr>
            <a:spLocks noGrp="1"/>
          </p:cNvSpPr>
          <p:nvPr>
            <p:ph idx="1"/>
          </p:nvPr>
        </p:nvSpPr>
        <p:spPr>
          <a:xfrm>
            <a:off x="457200" y="1524000"/>
            <a:ext cx="8229600" cy="4800600"/>
          </a:xfrm>
        </p:spPr>
        <p:txBody>
          <a:bodyPr/>
          <a:lstStyle/>
          <a:p>
            <a:r>
              <a:rPr lang="en-US" dirty="0" smtClean="0"/>
              <a:t>Eastbound lanes</a:t>
            </a:r>
          </a:p>
          <a:p>
            <a:pPr lvl="1"/>
            <a:r>
              <a:rPr lang="en-US" sz="2600" dirty="0" smtClean="0"/>
              <a:t>Lane configuration and grades stayed the same</a:t>
            </a:r>
          </a:p>
          <a:p>
            <a:pPr lvl="1"/>
            <a:r>
              <a:rPr lang="en-US" sz="2600" dirty="0" smtClean="0"/>
              <a:t>Little change from existing traffic flow</a:t>
            </a:r>
          </a:p>
          <a:p>
            <a:r>
              <a:rPr lang="en-US" dirty="0" smtClean="0"/>
              <a:t>Westbound lanes</a:t>
            </a:r>
          </a:p>
          <a:p>
            <a:pPr lvl="1"/>
            <a:r>
              <a:rPr lang="en-US" sz="2600" dirty="0" smtClean="0"/>
              <a:t>Past experience - &gt;2 hours delay on mainline due to lane drop, merges, and work proximity</a:t>
            </a:r>
          </a:p>
          <a:p>
            <a:pPr lvl="1"/>
            <a:r>
              <a:rPr lang="en-US" sz="2600" dirty="0" smtClean="0"/>
              <a:t>Simulation results - grades had little effect at ramp merge area.  Experience showed otherwise.</a:t>
            </a:r>
          </a:p>
          <a:p>
            <a:pPr lvl="1"/>
            <a:r>
              <a:rPr lang="en-US" sz="2600" dirty="0" smtClean="0"/>
              <a:t>Entering volume from ramps caused further congestion on I-44</a:t>
            </a:r>
          </a:p>
          <a:p>
            <a:endParaRPr lang="en-US" dirty="0"/>
          </a:p>
        </p:txBody>
      </p:sp>
      <p:sp>
        <p:nvSpPr>
          <p:cNvPr id="4" name="Slide Number Placeholder 3"/>
          <p:cNvSpPr>
            <a:spLocks noGrp="1"/>
          </p:cNvSpPr>
          <p:nvPr>
            <p:ph type="sldNum" sz="quarter" idx="12"/>
          </p:nvPr>
        </p:nvSpPr>
        <p:spPr/>
        <p:txBody>
          <a:bodyPr/>
          <a:lstStyle/>
          <a:p>
            <a:fld id="{502E479E-0DA3-4C7C-9E9C-3765124E3E20}" type="slidenum">
              <a:rPr lang="en-US" smtClean="0"/>
              <a:pPr/>
              <a:t>25</a:t>
            </a:fld>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Simulation Results – Alt. 2</a:t>
            </a:r>
            <a:endParaRPr lang="en-US" dirty="0"/>
          </a:p>
        </p:txBody>
      </p:sp>
      <p:sp>
        <p:nvSpPr>
          <p:cNvPr id="3" name="Content Placeholder 2"/>
          <p:cNvSpPr>
            <a:spLocks noGrp="1"/>
          </p:cNvSpPr>
          <p:nvPr>
            <p:ph idx="1"/>
          </p:nvPr>
        </p:nvSpPr>
        <p:spPr/>
        <p:txBody>
          <a:bodyPr/>
          <a:lstStyle/>
          <a:p>
            <a:r>
              <a:rPr lang="en-US" dirty="0" smtClean="0"/>
              <a:t>Eastbound and Westbound lanes</a:t>
            </a:r>
          </a:p>
          <a:p>
            <a:pPr lvl="1"/>
            <a:r>
              <a:rPr lang="en-US" dirty="0" smtClean="0"/>
              <a:t>Simulations and experience with respect to grades and ramp merges were similar to the Westbound situation for Alternative 1.</a:t>
            </a:r>
          </a:p>
          <a:p>
            <a:pPr lvl="1"/>
            <a:r>
              <a:rPr lang="en-US" dirty="0" smtClean="0"/>
              <a:t>Difference: Delay with head-to-head could be managed to meet expectation of &lt;15 minutes.</a:t>
            </a:r>
          </a:p>
        </p:txBody>
      </p:sp>
      <p:sp>
        <p:nvSpPr>
          <p:cNvPr id="4" name="Slide Number Placeholder 3"/>
          <p:cNvSpPr>
            <a:spLocks noGrp="1"/>
          </p:cNvSpPr>
          <p:nvPr>
            <p:ph type="sldNum" sz="quarter" idx="12"/>
          </p:nvPr>
        </p:nvSpPr>
        <p:spPr/>
        <p:txBody>
          <a:bodyPr/>
          <a:lstStyle/>
          <a:p>
            <a:fld id="{502E479E-0DA3-4C7C-9E9C-3765124E3E20}" type="slidenum">
              <a:rPr lang="en-US" smtClean="0"/>
              <a:pPr/>
              <a:t>26</a:t>
            </a:fld>
            <a:endParaRPr 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Selected Alternative</a:t>
            </a:r>
            <a:endParaRPr lang="en-US" dirty="0"/>
          </a:p>
        </p:txBody>
      </p:sp>
      <p:sp>
        <p:nvSpPr>
          <p:cNvPr id="3" name="Content Placeholder 2"/>
          <p:cNvSpPr>
            <a:spLocks noGrp="1"/>
          </p:cNvSpPr>
          <p:nvPr>
            <p:ph idx="1"/>
          </p:nvPr>
        </p:nvSpPr>
        <p:spPr/>
        <p:txBody>
          <a:bodyPr>
            <a:normAutofit/>
          </a:bodyPr>
          <a:lstStyle/>
          <a:p>
            <a:r>
              <a:rPr lang="en-US" b="1" dirty="0" smtClean="0"/>
              <a:t>Alternative 2</a:t>
            </a:r>
            <a:r>
              <a:rPr lang="en-US" dirty="0" smtClean="0"/>
              <a:t> - Full closure of both westbound lanes, crossover, run one lane in each </a:t>
            </a:r>
            <a:r>
              <a:rPr lang="en-US" dirty="0" smtClean="0"/>
              <a:t>direction </a:t>
            </a:r>
            <a:r>
              <a:rPr lang="en-US" dirty="0" smtClean="0"/>
              <a:t>on eastbound side</a:t>
            </a:r>
          </a:p>
          <a:p>
            <a:r>
              <a:rPr lang="en-US" dirty="0" smtClean="0"/>
              <a:t>Maximum head-to-head days allowed was 45 days</a:t>
            </a:r>
          </a:p>
          <a:p>
            <a:pPr lvl="1"/>
            <a:r>
              <a:rPr lang="en-US" dirty="0" smtClean="0"/>
              <a:t>Incentive/Disincentive of $40,000 per day</a:t>
            </a:r>
          </a:p>
          <a:p>
            <a:endParaRPr lang="en-US" dirty="0"/>
          </a:p>
        </p:txBody>
      </p:sp>
      <p:sp>
        <p:nvSpPr>
          <p:cNvPr id="4" name="Slide Number Placeholder 3"/>
          <p:cNvSpPr>
            <a:spLocks noGrp="1"/>
          </p:cNvSpPr>
          <p:nvPr>
            <p:ph type="sldNum" sz="quarter" idx="12"/>
          </p:nvPr>
        </p:nvSpPr>
        <p:spPr/>
        <p:txBody>
          <a:bodyPr/>
          <a:lstStyle/>
          <a:p>
            <a:fld id="{502E479E-0DA3-4C7C-9E9C-3765124E3E20}" type="slidenum">
              <a:rPr lang="en-US" smtClean="0"/>
              <a:pPr/>
              <a:t>27</a:t>
            </a:fld>
            <a:endParaRPr 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229600" cy="914400"/>
          </a:xfrm>
        </p:spPr>
        <p:txBody>
          <a:bodyPr/>
          <a:lstStyle/>
          <a:p>
            <a:r>
              <a:rPr lang="en-US" dirty="0" smtClean="0"/>
              <a:t>Stage 1 – April 2011</a:t>
            </a:r>
            <a:endParaRPr lang="en-US" dirty="0"/>
          </a:p>
        </p:txBody>
      </p:sp>
      <p:sp>
        <p:nvSpPr>
          <p:cNvPr id="4" name="Slide Number Placeholder 3"/>
          <p:cNvSpPr>
            <a:spLocks noGrp="1"/>
          </p:cNvSpPr>
          <p:nvPr>
            <p:ph type="sldNum" sz="quarter" idx="12"/>
          </p:nvPr>
        </p:nvSpPr>
        <p:spPr/>
        <p:txBody>
          <a:bodyPr/>
          <a:lstStyle/>
          <a:p>
            <a:fld id="{502E479E-0DA3-4C7C-9E9C-3765124E3E20}" type="slidenum">
              <a:rPr lang="en-US" smtClean="0"/>
              <a:pPr/>
              <a:t>28</a:t>
            </a:fld>
            <a:endParaRPr lang="en-US"/>
          </a:p>
        </p:txBody>
      </p:sp>
      <p:pic>
        <p:nvPicPr>
          <p:cNvPr id="5" name="Picture 4" descr="http://www.modot.org/central/major_projects/images/stage1.png"/>
          <p:cNvPicPr>
            <a:picLocks noChangeAspect="1"/>
          </p:cNvPicPr>
          <p:nvPr/>
        </p:nvPicPr>
        <p:blipFill>
          <a:blip r:embed="rId3" cstate="print"/>
          <a:srcRect/>
          <a:stretch>
            <a:fillRect/>
          </a:stretch>
        </p:blipFill>
        <p:spPr bwMode="auto">
          <a:xfrm>
            <a:off x="762000" y="1528399"/>
            <a:ext cx="7620000" cy="5031130"/>
          </a:xfrm>
          <a:prstGeom prst="rect">
            <a:avLst/>
          </a:prstGeom>
          <a:noFill/>
          <a:ln w="9525">
            <a:noFill/>
            <a:miter lim="800000"/>
            <a:headEnd/>
            <a:tailEnd/>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457200"/>
            <a:ext cx="8229600" cy="1069848"/>
          </a:xfrm>
        </p:spPr>
        <p:txBody>
          <a:bodyPr/>
          <a:lstStyle/>
          <a:p>
            <a:r>
              <a:rPr lang="en-US" dirty="0" smtClean="0"/>
              <a:t>Stage 2 – May 2011</a:t>
            </a:r>
            <a:endParaRPr lang="en-US" dirty="0"/>
          </a:p>
        </p:txBody>
      </p:sp>
      <p:sp>
        <p:nvSpPr>
          <p:cNvPr id="4" name="Slide Number Placeholder 3"/>
          <p:cNvSpPr>
            <a:spLocks noGrp="1"/>
          </p:cNvSpPr>
          <p:nvPr>
            <p:ph type="sldNum" sz="quarter" idx="12"/>
          </p:nvPr>
        </p:nvSpPr>
        <p:spPr/>
        <p:txBody>
          <a:bodyPr/>
          <a:lstStyle/>
          <a:p>
            <a:fld id="{502E479E-0DA3-4C7C-9E9C-3765124E3E20}" type="slidenum">
              <a:rPr lang="en-US" smtClean="0"/>
              <a:pPr/>
              <a:t>29</a:t>
            </a:fld>
            <a:endParaRPr lang="en-US"/>
          </a:p>
        </p:txBody>
      </p:sp>
      <p:pic>
        <p:nvPicPr>
          <p:cNvPr id="6" name="Picture 5"/>
          <p:cNvPicPr>
            <a:picLocks noChangeAspect="1"/>
          </p:cNvPicPr>
          <p:nvPr/>
        </p:nvPicPr>
        <p:blipFill>
          <a:blip r:embed="rId3" cstate="print"/>
          <a:srcRect/>
          <a:stretch>
            <a:fillRect/>
          </a:stretch>
        </p:blipFill>
        <p:spPr bwMode="auto">
          <a:xfrm>
            <a:off x="609600" y="1447800"/>
            <a:ext cx="7951011" cy="5029200"/>
          </a:xfrm>
          <a:prstGeom prst="rect">
            <a:avLst/>
          </a:prstGeom>
          <a:noFill/>
          <a:ln w="9525">
            <a:noFill/>
            <a:miter lim="800000"/>
            <a:headEnd/>
            <a:tailEnd/>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MoDOT Impacts Assessment</a:t>
            </a:r>
            <a:endParaRPr lang="en-US" dirty="0"/>
          </a:p>
        </p:txBody>
      </p:sp>
      <p:sp>
        <p:nvSpPr>
          <p:cNvPr id="3" name="Content Placeholder 2"/>
          <p:cNvSpPr>
            <a:spLocks noGrp="1"/>
          </p:cNvSpPr>
          <p:nvPr>
            <p:ph idx="1"/>
          </p:nvPr>
        </p:nvSpPr>
        <p:spPr/>
        <p:txBody>
          <a:bodyPr>
            <a:normAutofit fontScale="92500" lnSpcReduction="20000"/>
          </a:bodyPr>
          <a:lstStyle/>
          <a:p>
            <a:pPr>
              <a:buNone/>
            </a:pPr>
            <a:r>
              <a:rPr lang="en-US" dirty="0" smtClean="0"/>
              <a:t>Policy requires impacts assessment for “significant projects”:</a:t>
            </a:r>
          </a:p>
          <a:p>
            <a:pPr lvl="0"/>
            <a:r>
              <a:rPr lang="en-US" dirty="0" smtClean="0"/>
              <a:t>Project has full oversight by FHWA, or </a:t>
            </a:r>
          </a:p>
          <a:p>
            <a:pPr lvl="0"/>
            <a:r>
              <a:rPr lang="en-US" dirty="0" smtClean="0"/>
              <a:t>Interstate project with:</a:t>
            </a:r>
          </a:p>
          <a:p>
            <a:pPr lvl="1"/>
            <a:r>
              <a:rPr lang="en-US" dirty="0" smtClean="0"/>
              <a:t>Duration &gt;3 days, and</a:t>
            </a:r>
          </a:p>
          <a:p>
            <a:pPr lvl="1"/>
            <a:r>
              <a:rPr lang="en-US" dirty="0" smtClean="0"/>
              <a:t>Intermittent or continuous lane closures, or</a:t>
            </a:r>
          </a:p>
          <a:p>
            <a:pPr lvl="0"/>
            <a:r>
              <a:rPr lang="en-US" dirty="0" smtClean="0"/>
              <a:t>Major Route project in an urban area, or </a:t>
            </a:r>
          </a:p>
          <a:p>
            <a:pPr lvl="0"/>
            <a:r>
              <a:rPr lang="en-US" dirty="0" smtClean="0"/>
              <a:t>Projected capacity values exceed those in </a:t>
            </a:r>
            <a:r>
              <a:rPr lang="en-US" dirty="0" err="1" smtClean="0"/>
              <a:t>MoDOT’s</a:t>
            </a:r>
            <a:r>
              <a:rPr lang="en-US" dirty="0" smtClean="0"/>
              <a:t> Work Zone Guidelines </a:t>
            </a:r>
          </a:p>
          <a:p>
            <a:endParaRPr lang="en-US" dirty="0"/>
          </a:p>
        </p:txBody>
      </p:sp>
      <p:sp>
        <p:nvSpPr>
          <p:cNvPr id="4" name="Slide Number Placeholder 3"/>
          <p:cNvSpPr>
            <a:spLocks noGrp="1"/>
          </p:cNvSpPr>
          <p:nvPr>
            <p:ph type="sldNum" sz="quarter" idx="12"/>
          </p:nvPr>
        </p:nvSpPr>
        <p:spPr/>
        <p:txBody>
          <a:bodyPr/>
          <a:lstStyle/>
          <a:p>
            <a:fld id="{502E479E-0DA3-4C7C-9E9C-3765124E3E20}" type="slidenum">
              <a:rPr lang="en-US" smtClean="0"/>
              <a:pPr/>
              <a:t>3</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additive="base">
                                        <p:cTn id="2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 calcmode="lin" valueType="num">
                                      <p:cBhvr additive="base">
                                        <p:cTn id="3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 calcmode="lin" valueType="num">
                                      <p:cBhvr additive="base">
                                        <p:cTn id="4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Impacts Mitigation Strategies</a:t>
            </a:r>
            <a:endParaRPr lang="en-US" dirty="0"/>
          </a:p>
        </p:txBody>
      </p:sp>
      <p:sp>
        <p:nvSpPr>
          <p:cNvPr id="3" name="Content Placeholder 2"/>
          <p:cNvSpPr>
            <a:spLocks noGrp="1"/>
          </p:cNvSpPr>
          <p:nvPr>
            <p:ph idx="1"/>
          </p:nvPr>
        </p:nvSpPr>
        <p:spPr/>
        <p:txBody>
          <a:bodyPr>
            <a:normAutofit/>
          </a:bodyPr>
          <a:lstStyle/>
          <a:p>
            <a:r>
              <a:rPr lang="en-US" dirty="0" smtClean="0"/>
              <a:t>Minimize Incidents and Crashes</a:t>
            </a:r>
          </a:p>
          <a:p>
            <a:pPr lvl="1"/>
            <a:r>
              <a:rPr lang="en-US" dirty="0" smtClean="0"/>
              <a:t>24/7 Work Zone Supervisor</a:t>
            </a:r>
          </a:p>
          <a:p>
            <a:pPr lvl="1"/>
            <a:r>
              <a:rPr lang="en-US" dirty="0" smtClean="0"/>
              <a:t>Temporary Rumble Strips</a:t>
            </a:r>
          </a:p>
          <a:p>
            <a:pPr lvl="1"/>
            <a:r>
              <a:rPr lang="en-US" dirty="0" smtClean="0"/>
              <a:t>Synchronized Warning Lights at Lane-drop Taper</a:t>
            </a:r>
          </a:p>
        </p:txBody>
      </p:sp>
      <p:sp>
        <p:nvSpPr>
          <p:cNvPr id="4" name="Slide Number Placeholder 3"/>
          <p:cNvSpPr>
            <a:spLocks noGrp="1"/>
          </p:cNvSpPr>
          <p:nvPr>
            <p:ph type="sldNum" sz="quarter" idx="12"/>
          </p:nvPr>
        </p:nvSpPr>
        <p:spPr/>
        <p:txBody>
          <a:bodyPr/>
          <a:lstStyle/>
          <a:p>
            <a:fld id="{502E479E-0DA3-4C7C-9E9C-3765124E3E20}" type="slidenum">
              <a:rPr lang="en-US" smtClean="0"/>
              <a:pPr/>
              <a:t>30</a:t>
            </a:fld>
            <a:endParaRPr 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Impacts Mitigation Strategies</a:t>
            </a:r>
            <a:endParaRPr lang="en-US" dirty="0"/>
          </a:p>
        </p:txBody>
      </p:sp>
      <p:sp>
        <p:nvSpPr>
          <p:cNvPr id="3" name="Content Placeholder 2"/>
          <p:cNvSpPr>
            <a:spLocks noGrp="1"/>
          </p:cNvSpPr>
          <p:nvPr>
            <p:ph idx="1"/>
          </p:nvPr>
        </p:nvSpPr>
        <p:spPr/>
        <p:txBody>
          <a:bodyPr>
            <a:normAutofit/>
          </a:bodyPr>
          <a:lstStyle/>
          <a:p>
            <a:r>
              <a:rPr lang="en-US" dirty="0" smtClean="0"/>
              <a:t>Minimize Delay</a:t>
            </a:r>
          </a:p>
          <a:p>
            <a:pPr lvl="1"/>
            <a:r>
              <a:rPr lang="en-US" dirty="0" smtClean="0"/>
              <a:t>Adjust signal timings on incident bypass route</a:t>
            </a:r>
          </a:p>
          <a:p>
            <a:pPr lvl="1"/>
            <a:r>
              <a:rPr lang="en-US" dirty="0" smtClean="0"/>
              <a:t>Signed alternate bypass route</a:t>
            </a:r>
          </a:p>
          <a:p>
            <a:pPr lvl="1"/>
            <a:r>
              <a:rPr lang="en-US" dirty="0" smtClean="0"/>
              <a:t>Construction staging</a:t>
            </a:r>
          </a:p>
          <a:p>
            <a:pPr lvl="1"/>
            <a:r>
              <a:rPr lang="en-US" dirty="0" smtClean="0"/>
              <a:t>Demand management/reduction</a:t>
            </a:r>
          </a:p>
        </p:txBody>
      </p:sp>
      <p:sp>
        <p:nvSpPr>
          <p:cNvPr id="4" name="Slide Number Placeholder 3"/>
          <p:cNvSpPr>
            <a:spLocks noGrp="1"/>
          </p:cNvSpPr>
          <p:nvPr>
            <p:ph type="sldNum" sz="quarter" idx="12"/>
          </p:nvPr>
        </p:nvSpPr>
        <p:spPr/>
        <p:txBody>
          <a:bodyPr/>
          <a:lstStyle/>
          <a:p>
            <a:fld id="{502E479E-0DA3-4C7C-9E9C-3765124E3E20}" type="slidenum">
              <a:rPr lang="en-US" smtClean="0"/>
              <a:pPr/>
              <a:t>31</a:t>
            </a:fld>
            <a:endParaRPr 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Impacts Mitigation Strategies</a:t>
            </a:r>
            <a:endParaRPr lang="en-US" dirty="0"/>
          </a:p>
        </p:txBody>
      </p:sp>
      <p:sp>
        <p:nvSpPr>
          <p:cNvPr id="3" name="Content Placeholder 2"/>
          <p:cNvSpPr>
            <a:spLocks noGrp="1"/>
          </p:cNvSpPr>
          <p:nvPr>
            <p:ph idx="1"/>
          </p:nvPr>
        </p:nvSpPr>
        <p:spPr/>
        <p:txBody>
          <a:bodyPr>
            <a:normAutofit/>
          </a:bodyPr>
          <a:lstStyle/>
          <a:p>
            <a:r>
              <a:rPr lang="en-US" dirty="0" smtClean="0"/>
              <a:t>Keep the Public Informed</a:t>
            </a:r>
          </a:p>
          <a:p>
            <a:pPr lvl="1"/>
            <a:r>
              <a:rPr lang="en-US" dirty="0" smtClean="0"/>
              <a:t>Use of portable changeable message signs and dynamic message signs</a:t>
            </a:r>
          </a:p>
          <a:p>
            <a:pPr lvl="1"/>
            <a:r>
              <a:rPr lang="en-US" dirty="0" smtClean="0"/>
              <a:t>Extended hours for Customer Service Center</a:t>
            </a:r>
          </a:p>
          <a:p>
            <a:pPr lvl="1"/>
            <a:endParaRPr lang="en-US" dirty="0" smtClean="0"/>
          </a:p>
        </p:txBody>
      </p:sp>
      <p:sp>
        <p:nvSpPr>
          <p:cNvPr id="4" name="Slide Number Placeholder 3"/>
          <p:cNvSpPr>
            <a:spLocks noGrp="1"/>
          </p:cNvSpPr>
          <p:nvPr>
            <p:ph type="sldNum" sz="quarter" idx="12"/>
          </p:nvPr>
        </p:nvSpPr>
        <p:spPr/>
        <p:txBody>
          <a:bodyPr/>
          <a:lstStyle/>
          <a:p>
            <a:fld id="{502E479E-0DA3-4C7C-9E9C-3765124E3E20}" type="slidenum">
              <a:rPr lang="en-US" smtClean="0"/>
              <a:pPr/>
              <a:t>32</a:t>
            </a:fld>
            <a:endParaRPr 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Impacts Mitigation Strategies</a:t>
            </a:r>
            <a:endParaRPr lang="en-US" dirty="0"/>
          </a:p>
        </p:txBody>
      </p:sp>
      <p:sp>
        <p:nvSpPr>
          <p:cNvPr id="3" name="Content Placeholder 2"/>
          <p:cNvSpPr>
            <a:spLocks noGrp="1"/>
          </p:cNvSpPr>
          <p:nvPr>
            <p:ph idx="1"/>
          </p:nvPr>
        </p:nvSpPr>
        <p:spPr/>
        <p:txBody>
          <a:bodyPr>
            <a:normAutofit/>
          </a:bodyPr>
          <a:lstStyle/>
          <a:p>
            <a:r>
              <a:rPr lang="en-US" dirty="0" smtClean="0"/>
              <a:t>Reduce Construction Duration</a:t>
            </a:r>
          </a:p>
          <a:p>
            <a:pPr lvl="1"/>
            <a:r>
              <a:rPr lang="en-US" dirty="0" smtClean="0"/>
              <a:t>Construction method</a:t>
            </a:r>
          </a:p>
          <a:p>
            <a:pPr lvl="1"/>
            <a:r>
              <a:rPr lang="en-US" dirty="0" smtClean="0"/>
              <a:t>Contract incentive/disincentive</a:t>
            </a:r>
          </a:p>
          <a:p>
            <a:pPr lvl="1"/>
            <a:r>
              <a:rPr lang="en-US" dirty="0" smtClean="0"/>
              <a:t>Completion before peak seasonal traffic</a:t>
            </a:r>
          </a:p>
        </p:txBody>
      </p:sp>
      <p:sp>
        <p:nvSpPr>
          <p:cNvPr id="4" name="Slide Number Placeholder 3"/>
          <p:cNvSpPr>
            <a:spLocks noGrp="1"/>
          </p:cNvSpPr>
          <p:nvPr>
            <p:ph type="sldNum" sz="quarter" idx="12"/>
          </p:nvPr>
        </p:nvSpPr>
        <p:spPr/>
        <p:txBody>
          <a:bodyPr/>
          <a:lstStyle/>
          <a:p>
            <a:fld id="{502E479E-0DA3-4C7C-9E9C-3765124E3E20}" type="slidenum">
              <a:rPr lang="en-US" smtClean="0"/>
              <a:pPr/>
              <a:t>33</a:t>
            </a:fld>
            <a:endParaRPr lang="en-U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Documentation of Findings</a:t>
            </a:r>
            <a:endParaRPr lang="en-US" dirty="0"/>
          </a:p>
        </p:txBody>
      </p:sp>
      <p:sp>
        <p:nvSpPr>
          <p:cNvPr id="3" name="Content Placeholder 2"/>
          <p:cNvSpPr>
            <a:spLocks noGrp="1"/>
          </p:cNvSpPr>
          <p:nvPr>
            <p:ph idx="1"/>
          </p:nvPr>
        </p:nvSpPr>
        <p:spPr/>
        <p:txBody>
          <a:bodyPr>
            <a:normAutofit/>
          </a:bodyPr>
          <a:lstStyle/>
          <a:p>
            <a:r>
              <a:rPr lang="en-US" dirty="0" smtClean="0"/>
              <a:t>Results of analysis kept in project files </a:t>
            </a:r>
          </a:p>
          <a:p>
            <a:pPr lvl="1"/>
            <a:r>
              <a:rPr lang="en-US" dirty="0" smtClean="0"/>
              <a:t>Includes minutes of meetings with internal and external stakeholders</a:t>
            </a:r>
          </a:p>
          <a:p>
            <a:r>
              <a:rPr lang="en-US" dirty="0" smtClean="0"/>
              <a:t>Findings reflected in TMP and impacts mitigation strategies</a:t>
            </a:r>
          </a:p>
          <a:p>
            <a:endParaRPr lang="en-US" dirty="0"/>
          </a:p>
        </p:txBody>
      </p:sp>
      <p:sp>
        <p:nvSpPr>
          <p:cNvPr id="4" name="Slide Number Placeholder 3"/>
          <p:cNvSpPr>
            <a:spLocks noGrp="1"/>
          </p:cNvSpPr>
          <p:nvPr>
            <p:ph type="sldNum" sz="quarter" idx="12"/>
          </p:nvPr>
        </p:nvSpPr>
        <p:spPr/>
        <p:txBody>
          <a:bodyPr/>
          <a:lstStyle/>
          <a:p>
            <a:fld id="{502E479E-0DA3-4C7C-9E9C-3765124E3E20}" type="slidenum">
              <a:rPr lang="en-US" smtClean="0"/>
              <a:pPr/>
              <a:t>34</a:t>
            </a:fld>
            <a:endParaRPr lang="en-U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Project Outcomes</a:t>
            </a:r>
            <a:endParaRPr lang="en-US" dirty="0"/>
          </a:p>
        </p:txBody>
      </p:sp>
      <p:sp>
        <p:nvSpPr>
          <p:cNvPr id="3" name="Content Placeholder 2"/>
          <p:cNvSpPr>
            <a:spLocks noGrp="1"/>
          </p:cNvSpPr>
          <p:nvPr>
            <p:ph idx="1"/>
          </p:nvPr>
        </p:nvSpPr>
        <p:spPr>
          <a:xfrm>
            <a:off x="457200" y="1676400"/>
            <a:ext cx="8229600" cy="4343400"/>
          </a:xfrm>
        </p:spPr>
        <p:txBody>
          <a:bodyPr>
            <a:normAutofit fontScale="92500" lnSpcReduction="20000"/>
          </a:bodyPr>
          <a:lstStyle/>
          <a:p>
            <a:pPr>
              <a:buNone/>
            </a:pPr>
            <a:r>
              <a:rPr lang="en-US" b="1" dirty="0" smtClean="0">
                <a:solidFill>
                  <a:srgbClr val="FF0000"/>
                </a:solidFill>
              </a:rPr>
              <a:t>Success!</a:t>
            </a:r>
            <a:r>
              <a:rPr lang="en-US" dirty="0" smtClean="0"/>
              <a:t>  Adherence to the core criteria: </a:t>
            </a:r>
          </a:p>
          <a:p>
            <a:pPr>
              <a:buNone/>
            </a:pPr>
            <a:r>
              <a:rPr lang="en-US" dirty="0" smtClean="0"/>
              <a:t> </a:t>
            </a:r>
          </a:p>
          <a:p>
            <a:r>
              <a:rPr lang="en-US" dirty="0" smtClean="0"/>
              <a:t>Limited traffic to a maximum of 15 minutes delay on I-44</a:t>
            </a:r>
          </a:p>
          <a:p>
            <a:r>
              <a:rPr lang="en-US" dirty="0" smtClean="0"/>
              <a:t>Kept public informed</a:t>
            </a:r>
          </a:p>
          <a:p>
            <a:r>
              <a:rPr lang="en-US" dirty="0" smtClean="0"/>
              <a:t>Minimized incidents and crashes</a:t>
            </a:r>
          </a:p>
          <a:p>
            <a:r>
              <a:rPr lang="en-US" dirty="0" smtClean="0"/>
              <a:t>Allowed access for traffic into local communities</a:t>
            </a:r>
          </a:p>
          <a:p>
            <a:r>
              <a:rPr lang="en-US" dirty="0" smtClean="0"/>
              <a:t>Fast-tracked project to reduce construction duration</a:t>
            </a:r>
          </a:p>
          <a:p>
            <a:endParaRPr lang="en-US" dirty="0"/>
          </a:p>
        </p:txBody>
      </p:sp>
      <p:sp>
        <p:nvSpPr>
          <p:cNvPr id="4" name="Slide Number Placeholder 3"/>
          <p:cNvSpPr>
            <a:spLocks noGrp="1"/>
          </p:cNvSpPr>
          <p:nvPr>
            <p:ph type="sldNum" sz="quarter" idx="12"/>
          </p:nvPr>
        </p:nvSpPr>
        <p:spPr/>
        <p:txBody>
          <a:bodyPr/>
          <a:lstStyle/>
          <a:p>
            <a:fld id="{502E479E-0DA3-4C7C-9E9C-3765124E3E20}" type="slidenum">
              <a:rPr lang="en-US" smtClean="0"/>
              <a:pPr/>
              <a:t>35</a:t>
            </a:fld>
            <a:endParaRPr lang="en-U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85800"/>
            <a:ext cx="8382000" cy="914400"/>
          </a:xfrm>
        </p:spPr>
        <p:txBody>
          <a:bodyPr>
            <a:normAutofit fontScale="90000"/>
          </a:bodyPr>
          <a:lstStyle/>
          <a:p>
            <a:r>
              <a:rPr lang="en-US" dirty="0" smtClean="0"/>
              <a:t>Project Outcomes – Local Road Network</a:t>
            </a:r>
            <a:endParaRPr lang="en-US" dirty="0"/>
          </a:p>
        </p:txBody>
      </p:sp>
      <p:sp>
        <p:nvSpPr>
          <p:cNvPr id="3" name="Content Placeholder 2"/>
          <p:cNvSpPr>
            <a:spLocks noGrp="1"/>
          </p:cNvSpPr>
          <p:nvPr>
            <p:ph idx="1"/>
          </p:nvPr>
        </p:nvSpPr>
        <p:spPr>
          <a:xfrm>
            <a:off x="457200" y="1905000"/>
            <a:ext cx="8229600" cy="4343400"/>
          </a:xfrm>
        </p:spPr>
        <p:txBody>
          <a:bodyPr>
            <a:normAutofit fontScale="92500" lnSpcReduction="10000"/>
          </a:bodyPr>
          <a:lstStyle/>
          <a:p>
            <a:r>
              <a:rPr lang="en-US" dirty="0" smtClean="0"/>
              <a:t>As expected, ramp closures caused increased congestion on local roads  </a:t>
            </a:r>
          </a:p>
          <a:p>
            <a:r>
              <a:rPr lang="en-US" dirty="0" smtClean="0"/>
              <a:t>Delays </a:t>
            </a:r>
            <a:r>
              <a:rPr lang="en-US" dirty="0" smtClean="0"/>
              <a:t>similar to traffic simulation results</a:t>
            </a:r>
          </a:p>
          <a:p>
            <a:r>
              <a:rPr lang="en-US" dirty="0" smtClean="0"/>
              <a:t>Residents were told to expect more congestion on local roads to mitigate delay on I-44</a:t>
            </a:r>
          </a:p>
          <a:p>
            <a:pPr lvl="1"/>
            <a:r>
              <a:rPr lang="en-US" dirty="0" smtClean="0"/>
              <a:t>Prior communication led to </a:t>
            </a:r>
            <a:r>
              <a:rPr lang="en-US" dirty="0" smtClean="0"/>
              <a:t>patience</a:t>
            </a:r>
          </a:p>
          <a:p>
            <a:pPr lvl="1"/>
            <a:r>
              <a:rPr lang="en-US" dirty="0"/>
              <a:t>Travel time increased from 10 minutes to 30 minutes</a:t>
            </a:r>
          </a:p>
          <a:p>
            <a:pPr marL="457200" lvl="1" indent="0">
              <a:buNone/>
            </a:pPr>
            <a:endParaRPr lang="en-US" dirty="0" smtClean="0"/>
          </a:p>
        </p:txBody>
      </p:sp>
      <p:sp>
        <p:nvSpPr>
          <p:cNvPr id="4" name="Slide Number Placeholder 3"/>
          <p:cNvSpPr>
            <a:spLocks noGrp="1"/>
          </p:cNvSpPr>
          <p:nvPr>
            <p:ph type="sldNum" sz="quarter" idx="12"/>
          </p:nvPr>
        </p:nvSpPr>
        <p:spPr/>
        <p:txBody>
          <a:bodyPr/>
          <a:lstStyle/>
          <a:p>
            <a:fld id="{502E479E-0DA3-4C7C-9E9C-3765124E3E20}" type="slidenum">
              <a:rPr lang="en-US" smtClean="0"/>
              <a:pPr/>
              <a:t>36</a:t>
            </a:fld>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Project Information</a:t>
            </a:r>
            <a:endParaRPr lang="en-US" dirty="0"/>
          </a:p>
        </p:txBody>
      </p:sp>
      <p:sp>
        <p:nvSpPr>
          <p:cNvPr id="5" name="Content Placeholder 4"/>
          <p:cNvSpPr>
            <a:spLocks noGrp="1"/>
          </p:cNvSpPr>
          <p:nvPr>
            <p:ph idx="1"/>
          </p:nvPr>
        </p:nvSpPr>
        <p:spPr/>
        <p:txBody>
          <a:bodyPr>
            <a:normAutofit/>
          </a:bodyPr>
          <a:lstStyle/>
          <a:p>
            <a:r>
              <a:rPr lang="en-US" dirty="0" smtClean="0"/>
              <a:t>Rebuilt and repaired 8.9 miles of westbound lanes of  I-44 in Pulaski County, MO</a:t>
            </a:r>
          </a:p>
          <a:p>
            <a:pPr lvl="1"/>
            <a:r>
              <a:rPr lang="en-US" dirty="0" smtClean="0"/>
              <a:t>3 interchanges</a:t>
            </a:r>
          </a:p>
          <a:p>
            <a:r>
              <a:rPr lang="en-US" dirty="0" smtClean="0"/>
              <a:t>I-44 is over 60 years old</a:t>
            </a:r>
          </a:p>
          <a:p>
            <a:r>
              <a:rPr lang="en-US" dirty="0" smtClean="0"/>
              <a:t>Option for 8” </a:t>
            </a:r>
            <a:r>
              <a:rPr lang="en-US" dirty="0" err="1" smtClean="0"/>
              <a:t>unbonded</a:t>
            </a:r>
            <a:r>
              <a:rPr lang="en-US" dirty="0" smtClean="0"/>
              <a:t> concrete overlay or 12” </a:t>
            </a:r>
            <a:r>
              <a:rPr lang="en-US" dirty="0" err="1" smtClean="0"/>
              <a:t>Superpave</a:t>
            </a:r>
            <a:r>
              <a:rPr lang="en-US" dirty="0" smtClean="0"/>
              <a:t> over </a:t>
            </a:r>
            <a:r>
              <a:rPr lang="en-US" dirty="0" err="1" smtClean="0"/>
              <a:t>rubblized</a:t>
            </a:r>
            <a:r>
              <a:rPr lang="en-US" dirty="0" smtClean="0"/>
              <a:t> concrete</a:t>
            </a:r>
          </a:p>
        </p:txBody>
      </p:sp>
      <p:sp>
        <p:nvSpPr>
          <p:cNvPr id="7" name="Slide Number Placeholder 6"/>
          <p:cNvSpPr>
            <a:spLocks noGrp="1"/>
          </p:cNvSpPr>
          <p:nvPr>
            <p:ph type="sldNum" sz="quarter" idx="12"/>
          </p:nvPr>
        </p:nvSpPr>
        <p:spPr/>
        <p:txBody>
          <a:bodyPr/>
          <a:lstStyle/>
          <a:p>
            <a:fld id="{502E479E-0DA3-4C7C-9E9C-3765124E3E20}" type="slidenum">
              <a:rPr lang="en-US" smtClean="0"/>
              <a:pPr/>
              <a:t>4</a:t>
            </a:fld>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57200"/>
            <a:ext cx="8229600" cy="1066800"/>
          </a:xfrm>
        </p:spPr>
        <p:txBody>
          <a:bodyPr/>
          <a:lstStyle/>
          <a:p>
            <a:r>
              <a:rPr lang="en-US" dirty="0" smtClean="0"/>
              <a:t>Project Location</a:t>
            </a:r>
            <a:endParaRPr lang="en-US" dirty="0"/>
          </a:p>
        </p:txBody>
      </p:sp>
      <p:sp>
        <p:nvSpPr>
          <p:cNvPr id="4" name="Slide Number Placeholder 3"/>
          <p:cNvSpPr>
            <a:spLocks noGrp="1"/>
          </p:cNvSpPr>
          <p:nvPr>
            <p:ph type="sldNum" sz="quarter" idx="12"/>
          </p:nvPr>
        </p:nvSpPr>
        <p:spPr/>
        <p:txBody>
          <a:bodyPr/>
          <a:lstStyle/>
          <a:p>
            <a:fld id="{502E479E-0DA3-4C7C-9E9C-3765124E3E20}" type="slidenum">
              <a:rPr lang="en-US" smtClean="0"/>
              <a:pPr/>
              <a:t>5</a:t>
            </a:fld>
            <a:endParaRPr lang="en-US"/>
          </a:p>
        </p:txBody>
      </p:sp>
      <p:pic>
        <p:nvPicPr>
          <p:cNvPr id="5" name="Picture 4"/>
          <p:cNvPicPr/>
          <p:nvPr/>
        </p:nvPicPr>
        <p:blipFill>
          <a:blip r:embed="rId3" cstate="print"/>
          <a:srcRect/>
          <a:stretch>
            <a:fillRect/>
          </a:stretch>
        </p:blipFill>
        <p:spPr bwMode="auto">
          <a:xfrm>
            <a:off x="533400" y="1371600"/>
            <a:ext cx="7543800" cy="5257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Project Features</a:t>
            </a:r>
            <a:endParaRPr lang="en-US" dirty="0"/>
          </a:p>
        </p:txBody>
      </p:sp>
      <p:sp>
        <p:nvSpPr>
          <p:cNvPr id="3" name="Content Placeholder 2"/>
          <p:cNvSpPr>
            <a:spLocks noGrp="1"/>
          </p:cNvSpPr>
          <p:nvPr>
            <p:ph idx="1"/>
          </p:nvPr>
        </p:nvSpPr>
        <p:spPr/>
        <p:txBody>
          <a:bodyPr>
            <a:normAutofit/>
          </a:bodyPr>
          <a:lstStyle/>
          <a:p>
            <a:r>
              <a:rPr lang="en-US" dirty="0" smtClean="0"/>
              <a:t>18,000 ADT in each direction</a:t>
            </a:r>
          </a:p>
          <a:p>
            <a:r>
              <a:rPr lang="en-US" dirty="0" smtClean="0"/>
              <a:t>High truck volume (33% in some areas)</a:t>
            </a:r>
          </a:p>
          <a:p>
            <a:r>
              <a:rPr lang="en-US" dirty="0" smtClean="0"/>
              <a:t>Up to 6% vertical grades</a:t>
            </a:r>
          </a:p>
          <a:p>
            <a:r>
              <a:rPr lang="en-US" dirty="0" smtClean="0"/>
              <a:t>Sharp curves</a:t>
            </a:r>
          </a:p>
          <a:p>
            <a:r>
              <a:rPr lang="en-US" dirty="0" smtClean="0"/>
              <a:t>Interchange area with narrow inside shoulder </a:t>
            </a:r>
          </a:p>
          <a:p>
            <a:pPr lvl="1"/>
            <a:r>
              <a:rPr lang="en-US" dirty="0" smtClean="0"/>
              <a:t>Concrete median barrier &lt; 2 feet to travel way</a:t>
            </a:r>
            <a:endParaRPr lang="en-US" dirty="0"/>
          </a:p>
        </p:txBody>
      </p:sp>
      <p:sp>
        <p:nvSpPr>
          <p:cNvPr id="4" name="Slide Number Placeholder 3"/>
          <p:cNvSpPr>
            <a:spLocks noGrp="1"/>
          </p:cNvSpPr>
          <p:nvPr>
            <p:ph type="sldNum" sz="quarter" idx="12"/>
          </p:nvPr>
        </p:nvSpPr>
        <p:spPr/>
        <p:txBody>
          <a:bodyPr/>
          <a:lstStyle/>
          <a:p>
            <a:fld id="{502E479E-0DA3-4C7C-9E9C-3765124E3E20}" type="slidenum">
              <a:rPr lang="en-US" smtClean="0"/>
              <a:pPr/>
              <a:t>6</a:t>
            </a:fld>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Project Features (cont.)</a:t>
            </a:r>
            <a:endParaRPr lang="en-US" dirty="0"/>
          </a:p>
        </p:txBody>
      </p:sp>
      <p:sp>
        <p:nvSpPr>
          <p:cNvPr id="3" name="Content Placeholder 2"/>
          <p:cNvSpPr>
            <a:spLocks noGrp="1"/>
          </p:cNvSpPr>
          <p:nvPr>
            <p:ph idx="1"/>
          </p:nvPr>
        </p:nvSpPr>
        <p:spPr/>
        <p:txBody>
          <a:bodyPr>
            <a:normAutofit/>
          </a:bodyPr>
          <a:lstStyle/>
          <a:p>
            <a:r>
              <a:rPr lang="en-US" dirty="0" smtClean="0"/>
              <a:t>Quickest route between communities</a:t>
            </a:r>
          </a:p>
          <a:p>
            <a:endParaRPr lang="en-US" dirty="0" smtClean="0"/>
          </a:p>
          <a:p>
            <a:pPr lvl="1"/>
            <a:endParaRPr lang="en-US" dirty="0"/>
          </a:p>
        </p:txBody>
      </p:sp>
      <p:sp>
        <p:nvSpPr>
          <p:cNvPr id="4" name="Slide Number Placeholder 3"/>
          <p:cNvSpPr>
            <a:spLocks noGrp="1"/>
          </p:cNvSpPr>
          <p:nvPr>
            <p:ph type="sldNum" sz="quarter" idx="12"/>
          </p:nvPr>
        </p:nvSpPr>
        <p:spPr/>
        <p:txBody>
          <a:bodyPr/>
          <a:lstStyle/>
          <a:p>
            <a:fld id="{502E479E-0DA3-4C7C-9E9C-3765124E3E20}" type="slidenum">
              <a:rPr lang="en-US" smtClean="0"/>
              <a:pPr/>
              <a:t>7</a:t>
            </a:fld>
            <a:endParaRPr lang="en-US"/>
          </a:p>
        </p:txBody>
      </p:sp>
      <p:pic>
        <p:nvPicPr>
          <p:cNvPr id="1026" name="Picture 2"/>
          <p:cNvPicPr>
            <a:picLocks noChangeAspect="1" noChangeArrowheads="1"/>
          </p:cNvPicPr>
          <p:nvPr/>
        </p:nvPicPr>
        <p:blipFill>
          <a:blip r:embed="rId3" cstate="print"/>
          <a:srcRect/>
          <a:stretch>
            <a:fillRect/>
          </a:stretch>
        </p:blipFill>
        <p:spPr bwMode="auto">
          <a:xfrm>
            <a:off x="457200" y="2286000"/>
            <a:ext cx="8312399" cy="412642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Project Features (cont.)</a:t>
            </a:r>
            <a:endParaRPr lang="en-US" dirty="0"/>
          </a:p>
        </p:txBody>
      </p:sp>
      <p:sp>
        <p:nvSpPr>
          <p:cNvPr id="3" name="Content Placeholder 2"/>
          <p:cNvSpPr>
            <a:spLocks noGrp="1"/>
          </p:cNvSpPr>
          <p:nvPr>
            <p:ph idx="1"/>
          </p:nvPr>
        </p:nvSpPr>
        <p:spPr/>
        <p:txBody>
          <a:bodyPr>
            <a:normAutofit fontScale="92500"/>
          </a:bodyPr>
          <a:lstStyle/>
          <a:p>
            <a:r>
              <a:rPr lang="en-US" dirty="0" smtClean="0"/>
              <a:t>Directly services Fort Leonard Wood (FLW)</a:t>
            </a:r>
          </a:p>
          <a:p>
            <a:pPr lvl="1"/>
            <a:r>
              <a:rPr lang="en-US" dirty="0" smtClean="0"/>
              <a:t>Daytime population of 34,000</a:t>
            </a:r>
          </a:p>
          <a:p>
            <a:pPr lvl="1"/>
            <a:r>
              <a:rPr lang="en-US" dirty="0" smtClean="0"/>
              <a:t>Houses schools for U.S. Army</a:t>
            </a:r>
          </a:p>
          <a:p>
            <a:pPr lvl="1"/>
            <a:r>
              <a:rPr lang="en-US" dirty="0" smtClean="0"/>
              <a:t>Basic training graduation ceremony held weekly</a:t>
            </a:r>
          </a:p>
          <a:p>
            <a:r>
              <a:rPr lang="en-US" dirty="0" smtClean="0"/>
              <a:t>Tourists use I-44 to get to Mark Twain National Forest</a:t>
            </a:r>
          </a:p>
          <a:p>
            <a:r>
              <a:rPr lang="en-US" dirty="0" smtClean="0"/>
              <a:t>Population of region has grown 27% in past 10 years</a:t>
            </a:r>
          </a:p>
          <a:p>
            <a:endParaRPr lang="en-US" dirty="0" smtClean="0"/>
          </a:p>
          <a:p>
            <a:pPr lvl="1"/>
            <a:endParaRPr lang="en-US" dirty="0"/>
          </a:p>
        </p:txBody>
      </p:sp>
      <p:sp>
        <p:nvSpPr>
          <p:cNvPr id="4" name="Slide Number Placeholder 3"/>
          <p:cNvSpPr>
            <a:spLocks noGrp="1"/>
          </p:cNvSpPr>
          <p:nvPr>
            <p:ph type="sldNum" sz="quarter" idx="12"/>
          </p:nvPr>
        </p:nvSpPr>
        <p:spPr/>
        <p:txBody>
          <a:bodyPr/>
          <a:lstStyle/>
          <a:p>
            <a:fld id="{502E479E-0DA3-4C7C-9E9C-3765124E3E20}" type="slidenum">
              <a:rPr lang="en-US" smtClean="0"/>
              <a:pPr/>
              <a:t>8</a:t>
            </a:fld>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534400" cy="838200"/>
          </a:xfrm>
        </p:spPr>
        <p:txBody>
          <a:bodyPr>
            <a:normAutofit fontScale="90000"/>
          </a:bodyPr>
          <a:lstStyle/>
          <a:p>
            <a:r>
              <a:rPr lang="en-US" dirty="0" smtClean="0"/>
              <a:t>Involvement of Project Stakeholders</a:t>
            </a:r>
            <a:endParaRPr lang="en-US" dirty="0"/>
          </a:p>
        </p:txBody>
      </p:sp>
      <p:sp>
        <p:nvSpPr>
          <p:cNvPr id="3" name="Content Placeholder 2"/>
          <p:cNvSpPr>
            <a:spLocks noGrp="1"/>
          </p:cNvSpPr>
          <p:nvPr>
            <p:ph idx="1"/>
          </p:nvPr>
        </p:nvSpPr>
        <p:spPr>
          <a:xfrm>
            <a:off x="457200" y="1447800"/>
            <a:ext cx="8229600" cy="4876800"/>
          </a:xfrm>
        </p:spPr>
        <p:txBody>
          <a:bodyPr/>
          <a:lstStyle/>
          <a:p>
            <a:r>
              <a:rPr lang="en-US" dirty="0" smtClean="0"/>
              <a:t>Stakeholder involvement and buy-in was critical to success </a:t>
            </a:r>
          </a:p>
          <a:p>
            <a:r>
              <a:rPr lang="en-US" dirty="0" smtClean="0"/>
              <a:t>MoDOT held meetings to capture stakeholder input</a:t>
            </a:r>
          </a:p>
          <a:p>
            <a:r>
              <a:rPr lang="en-US" dirty="0" smtClean="0"/>
              <a:t>Input helped shape</a:t>
            </a:r>
          </a:p>
          <a:p>
            <a:pPr lvl="1"/>
            <a:r>
              <a:rPr lang="en-US" dirty="0" smtClean="0"/>
              <a:t>Project criteria</a:t>
            </a:r>
          </a:p>
          <a:p>
            <a:pPr lvl="1"/>
            <a:r>
              <a:rPr lang="en-US" dirty="0" smtClean="0"/>
              <a:t>Alternatives analysis</a:t>
            </a:r>
          </a:p>
          <a:p>
            <a:pPr lvl="1"/>
            <a:r>
              <a:rPr lang="en-US" dirty="0" smtClean="0"/>
              <a:t>Impacts assessment</a:t>
            </a:r>
          </a:p>
          <a:p>
            <a:pPr lvl="1"/>
            <a:r>
              <a:rPr lang="en-US" dirty="0" smtClean="0"/>
              <a:t>TMP</a:t>
            </a:r>
          </a:p>
          <a:p>
            <a:pPr>
              <a:buNone/>
            </a:pPr>
            <a:endParaRPr lang="en-US" dirty="0" smtClean="0"/>
          </a:p>
          <a:p>
            <a:endParaRPr lang="en-US" dirty="0"/>
          </a:p>
        </p:txBody>
      </p:sp>
      <p:sp>
        <p:nvSpPr>
          <p:cNvPr id="4" name="Slide Number Placeholder 3"/>
          <p:cNvSpPr>
            <a:spLocks noGrp="1"/>
          </p:cNvSpPr>
          <p:nvPr>
            <p:ph type="sldNum" sz="quarter" idx="12"/>
          </p:nvPr>
        </p:nvSpPr>
        <p:spPr/>
        <p:txBody>
          <a:bodyPr/>
          <a:lstStyle/>
          <a:p>
            <a:fld id="{502E479E-0DA3-4C7C-9E9C-3765124E3E20}" type="slidenum">
              <a:rPr lang="en-US" smtClean="0"/>
              <a:pPr/>
              <a:t>9</a:t>
            </a:fld>
            <a:endParaRPr lang="en-US"/>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6.0&quot;&gt;&lt;object type=&quot;1&quot; unique_id=&quot;10001&quot;&gt;&lt;object type=&quot;8&quot; unique_id=&quot;10224&quot;&gt;&lt;/object&gt;&lt;object type=&quot;2&quot; unique_id=&quot;10225&quot;&gt;&lt;object type=&quot;3&quot; unique_id=&quot;10226&quot;&gt;&lt;property id=&quot;20148&quot; value=&quot;5&quot;/&gt;&lt;property id=&quot;20300&quot; value=&quot;Slide 1 - &amp;quot;Examples of Work Zone Best Practices&amp;quot;&quot;/&gt;&lt;property id=&quot;20307&quot; value=&quot;256&quot;/&gt;&lt;/object&gt;&lt;object type=&quot;3&quot; unique_id=&quot;10273&quot;&gt;&lt;property id=&quot;20148&quot; value=&quot;5&quot;/&gt;&lt;property id=&quot;20300&quot; value=&quot;Slide 3 - &amp;quot;Overall Findings&amp;quot;&quot;/&gt;&lt;property id=&quot;20307&quot; value=&quot;257&quot;/&gt;&lt;/object&gt;&lt;object type=&quot;3&quot; unique_id=&quot;10274&quot;&gt;&lt;property id=&quot;20148&quot; value=&quot;5&quot;/&gt;&lt;property id=&quot;20300&quot; value=&quot;Slide 5 - &amp;quot;Work Zone Policy&amp;quot;&quot;/&gt;&lt;property id=&quot;20307&quot; value=&quot;258&quot;/&gt;&lt;/object&gt;&lt;object type=&quot;3&quot; unique_id=&quot;10275&quot;&gt;&lt;property id=&quot;20148&quot; value=&quot;5&quot;/&gt;&lt;property id=&quot;20300&quot; value=&quot;Slide 11 - &amp;quot;Impacts Assessment&amp;quot;&quot;/&gt;&lt;property id=&quot;20307&quot; value=&quot;261&quot;/&gt;&lt;/object&gt;&lt;object type=&quot;3&quot; unique_id=&quot;10276&quot;&gt;&lt;property id=&quot;20148&quot; value=&quot;5&quot;/&gt;&lt;property id=&quot;20300&quot; value=&quot;Slide 23 - &amp;quot;Significant Projects&amp;quot;&quot;/&gt;&lt;property id=&quot;20307&quot; value=&quot;262&quot;/&gt;&lt;/object&gt;&lt;object type=&quot;3&quot; unique_id=&quot;10277&quot;&gt;&lt;property id=&quot;20148&quot; value=&quot;5&quot;/&gt;&lt;property id=&quot;20300&quot; value=&quot;Slide 31 - &amp;quot;Transportation Management Plans (TMP)&amp;quot;&quot;/&gt;&lt;property id=&quot;20307&quot; value=&quot;259&quot;/&gt;&lt;/object&gt;&lt;object type=&quot;3&quot; unique_id=&quot;10279&quot;&gt;&lt;property id=&quot;20148&quot; value=&quot;5&quot;/&gt;&lt;property id=&quot;20300&quot; value=&quot;Slide 50 - &amp;quot;Performance Monitoring/Process Reviews&amp;quot;&quot;/&gt;&lt;property id=&quot;20307&quot; value=&quot;264&quot;/&gt;&lt;/object&gt;&lt;object type=&quot;3&quot; unique_id=&quot;10545&quot;&gt;&lt;property id=&quot;20148&quot; value=&quot;5&quot;/&gt;&lt;property id=&quot;20300&quot; value=&quot;Slide 2 - &amp;quot;Presentation Overview&amp;quot;&quot;/&gt;&lt;property id=&quot;20307&quot; value=&quot;266&quot;/&gt;&lt;/object&gt;&lt;object type=&quot;3&quot; unique_id=&quot;10634&quot;&gt;&lt;property id=&quot;20148&quot; value=&quot;5&quot;/&gt;&lt;property id=&quot;20300&quot; value=&quot;Slide 7 - &amp;quot;Maryland State Highway Administration WZ Policy &amp;quot;&quot;/&gt;&lt;property id=&quot;20307&quot; value=&quot;267&quot;/&gt;&lt;/object&gt;&lt;object type=&quot;3&quot; unique_id=&quot;10700&quot;&gt;&lt;property id=&quot;20148&quot; value=&quot;5&quot;/&gt;&lt;property id=&quot;20300&quot; value=&quot;Slide 8 - &amp;quot;Michigan DOT WZ Policy&amp;quot;&quot;/&gt;&lt;property id=&quot;20307&quot; value=&quot;268&quot;/&gt;&lt;/object&gt;&lt;object type=&quot;3&quot; unique_id=&quot;10771&quot;&gt;&lt;property id=&quot;20148&quot; value=&quot;5&quot;/&gt;&lt;property id=&quot;20300&quot; value=&quot;Slide 6 - &amp;quot;Washington State DOT WZ Policy&amp;quot;&quot;/&gt;&lt;property id=&quot;20307&quot; value=&quot;269&quot;/&gt;&lt;/object&gt;&lt;object type=&quot;3&quot; unique_id=&quot;10958&quot;&gt;&lt;property id=&quot;20148&quot; value=&quot;5&quot;/&gt;&lt;property id=&quot;20300&quot; value=&quot;Slide 16 - &amp;quot;Missouri DOT I-64&amp;quot;&quot;/&gt;&lt;property id=&quot;20307&quot; value=&quot;271&quot;/&gt;&lt;/object&gt;&lt;object type=&quot;3&quot; unique_id=&quot;11010&quot;&gt;&lt;property id=&quot;20148&quot; value=&quot;5&quot;/&gt;&lt;property id=&quot;20300&quot; value=&quot;Slide 19 - &amp;quot;Missouri DOT I-64 Successes&amp;quot;&quot;/&gt;&lt;property id=&quot;20307&quot; value=&quot;272&quot;/&gt;&lt;/object&gt;&lt;object type=&quot;3&quot; unique_id=&quot;11101&quot;&gt;&lt;property id=&quot;20148&quot; value=&quot;5&quot;/&gt;&lt;property id=&quot;20300&quot; value=&quot;Slide 18 - &amp;quot;Benefits of Early Impacts Assessment for I-64&amp;quot;&quot;/&gt;&lt;property id=&quot;20307&quot; value=&quot;273&quot;/&gt;&lt;/object&gt;&lt;object type=&quot;3&quot; unique_id=&quot;11159&quot;&gt;&lt;property id=&quot;20148&quot; value=&quot;5&quot;/&gt;&lt;property id=&quot;20300&quot; value=&quot;Slide 17 - &amp;quot;Missouri DOT I-64 Impacts Assessment&amp;quot;&quot;/&gt;&lt;property id=&quot;20307&quot; value=&quot;274&quot;/&gt;&lt;/object&gt;&lt;object type=&quot;3&quot; unique_id=&quot;11660&quot;&gt;&lt;property id=&quot;20148&quot; value=&quot;5&quot;/&gt;&lt;property id=&quot;20300&quot; value=&quot;Slide 44 - &amp;quot;Caltrans I-10 Long-Life Pavement Project TMP Benefits&amp;quot;&quot;/&gt;&lt;property id=&quot;20307&quot; value=&quot;276&quot;/&gt;&lt;/object&gt;&lt;object type=&quot;3&quot; unique_id=&quot;11727&quot;&gt;&lt;property id=&quot;20148&quot; value=&quot;5&quot;/&gt;&lt;property id=&quot;20300&quot; value=&quot;Slide 40 - &amp;quot;Overall TMP Benefits&amp;quot;&quot;/&gt;&lt;property id=&quot;20307&quot; value=&quot;277&quot;/&gt;&lt;/object&gt;&lt;object type=&quot;3&quot; unique_id=&quot;11820&quot;&gt;&lt;property id=&quot;20148&quot; value=&quot;5&quot;/&gt;&lt;property id=&quot;20300&quot; value=&quot;Slide 32 - &amp;quot;TMP Development Experience&amp;quot;&quot;/&gt;&lt;property id=&quot;20307&quot; value=&quot;278&quot;/&gt;&lt;/object&gt;&lt;object type=&quot;3&quot; unique_id=&quot;11821&quot;&gt;&lt;property id=&quot;20148&quot; value=&quot;5&quot;/&gt;&lt;property id=&quot;20300&quot; value=&quot;Slide 42 - &amp;quot;MDSHA Suitland Parkway Interchange TMP Benefits&amp;quot;&quot;/&gt;&lt;property id=&quot;20307&quot; value=&quot;279&quot;/&gt;&lt;/object&gt;&lt;object type=&quot;3&quot; unique_id=&quot;12072&quot;&gt;&lt;property id=&quot;20148&quot; value=&quot;5&quot;/&gt;&lt;property id=&quot;20300&quot; value=&quot;Slide 24 - &amp;quot;Maryland State Highway Administration&amp;quot;&quot;/&gt;&lt;property id=&quot;20307&quot; value=&quot;280&quot;/&gt;&lt;/object&gt;&lt;object type=&quot;3&quot; unique_id=&quot;12203&quot;&gt;&lt;property id=&quot;20148&quot; value=&quot;5&quot;/&gt;&lt;property id=&quot;20300&quot; value=&quot;Slide 25 - &amp;quot;Pennsylvania DOT Significant Project Determination&amp;quot;&quot;/&gt;&lt;property id=&quot;20307&quot; value=&quot;281&quot;/&gt;&lt;/object&gt;&lt;object type=&quot;3&quot; unique_id=&quot;12285&quot;&gt;&lt;property id=&quot;20148&quot; value=&quot;5&quot;/&gt;&lt;property id=&quot;20300&quot; value=&quot;Slide 27 - &amp;quot;Michigan DOT Significant Project Determination&amp;quot;&quot;/&gt;&lt;property id=&quot;20307&quot; value=&quot;282&quot;/&gt;&lt;/object&gt;&lt;object type=&quot;3&quot; unique_id=&quot;12370&quot;&gt;&lt;property id=&quot;20148&quot; value=&quot;5&quot;/&gt;&lt;property id=&quot;20300&quot; value=&quot;Slide 61 - &amp;quot;Caltrans I-15 Devore Data Collection, Analysis, and Performance Monitoring&amp;quot;&quot;/&gt;&lt;property id=&quot;20307&quot; value=&quot;283&quot;/&gt;&lt;/object&gt;&lt;object type=&quot;3&quot; unique_id=&quot;13067&quot;&gt;&lt;property id=&quot;20148&quot; value=&quot;5&quot;/&gt;&lt;property id=&quot;20300&quot; value=&quot;Slide 28 - &amp;quot;Montana DOT Significant Projects&amp;quot;&quot;/&gt;&lt;property id=&quot;20307&quot; value=&quot;284&quot;/&gt;&lt;/object&gt;&lt;object type=&quot;3&quot; unique_id=&quot;13818&quot;&gt;&lt;property id=&quot;20148&quot; value=&quot;5&quot;/&gt;&lt;property id=&quot;20300&quot; value=&quot;Slide 39 - &amp;quot;Michigan TMP Review Teams&amp;quot;&quot;/&gt;&lt;property id=&quot;20307&quot; value=&quot;285&quot;/&gt;&lt;/object&gt;&lt;object type=&quot;3&quot; unique_id=&quot;14470&quot;&gt;&lt;property id=&quot;20148&quot; value=&quot;5&quot;/&gt;&lt;property id=&quot;20300&quot; value=&quot;Slide 43 - &amp;quot;Wisconsin I-94 TMP Development&amp;quot;&quot;/&gt;&lt;property id=&quot;20307&quot; value=&quot;287&quot;/&gt;&lt;/object&gt;&lt;object type=&quot;3&quot; unique_id=&quot;14769&quot;&gt;&lt;property id=&quot;20148&quot; value=&quot;5&quot;/&gt;&lt;property id=&quot;20300&quot; value=&quot;Slide 52 - &amp;quot;Ohio DOT Data Collection, Analysis, and Performance Monitoring&amp;quot;&quot;/&gt;&lt;property id=&quot;20307&quot; value=&quot;288&quot;/&gt;&lt;/object&gt;&lt;object type=&quot;3&quot; unique_id=&quot;15042&quot;&gt;&lt;property id=&quot;20148&quot; value=&quot;5&quot;/&gt;&lt;property id=&quot;20300&quot; value=&quot;Slide 56 - &amp;quot;Michigan DOT Crash Data Collection&amp;quot;&quot;/&gt;&lt;property id=&quot;20307&quot; value=&quot;289&quot;/&gt;&lt;/object&gt;&lt;object type=&quot;3&quot; unique_id=&quot;15213&quot;&gt;&lt;property id=&quot;20148&quot; value=&quot;5&quot;/&gt;&lt;property id=&quot;20300&quot; value=&quot;Slide 49 - &amp;quot;Data Collection and Analysis&amp;quot;&quot;/&gt;&lt;property id=&quot;20307&quot; value=&quot;290&quot;/&gt;&lt;/object&gt;&lt;object type=&quot;3&quot; unique_id=&quot;15666&quot;&gt;&lt;property id=&quot;20148&quot; value=&quot;5&quot;/&gt;&lt;property id=&quot;20300&quot; value=&quot;Slide 36 - &amp;quot;Missouri DOT TMP Strategy Database&amp;quot;&quot;/&gt;&lt;property id=&quot;20307&quot; value=&quot;292&quot;/&gt;&lt;/object&gt;&lt;object type=&quot;3&quot; unique_id=&quot;16031&quot;&gt;&lt;property id=&quot;20148&quot; value=&quot;5&quot;/&gt;&lt;property id=&quot;20300&quot; value=&quot;Slide 37 - &amp;quot;Rhode Island DOT TMP Guidance&amp;quot;&quot;/&gt;&lt;property id=&quot;20307&quot; value=&quot;294&quot;/&gt;&lt;/object&gt;&lt;object type=&quot;3&quot; unique_id=&quot;16222&quot;&gt;&lt;property id=&quot;20148&quot; value=&quot;5&quot;/&gt;&lt;property id=&quot;20300&quot; value=&quot;Slide 35 - &amp;quot;How Do States Develop TMPs?&amp;quot;&quot;/&gt;&lt;property id=&quot;20307&quot; value=&quot;295&quot;/&gt;&lt;/object&gt;&lt;object type=&quot;3&quot; unique_id=&quot;16337&quot;&gt;&lt;property id=&quot;20148&quot; value=&quot;5&quot;/&gt;&lt;property id=&quot;20300&quot; value=&quot;Slide 38 - &amp;quot;Wisconsin DOT TMP Guidance&amp;quot;&quot;/&gt;&lt;property id=&quot;20307&quot; value=&quot;296&quot;/&gt;&lt;/object&gt;&lt;object type=&quot;3&quot; unique_id=&quot;17196&quot;&gt;&lt;property id=&quot;20148&quot; value=&quot;5&quot;/&gt;&lt;property id=&quot;20300&quot; value=&quot;Slide 20 - &amp;quot;Wisconsin DOT Lane Closure Analysis Tool&amp;quot;&quot;/&gt;&lt;property id=&quot;20307&quot; value=&quot;297&quot;/&gt;&lt;/object&gt;&lt;object type=&quot;3&quot; unique_id=&quot;17317&quot;&gt;&lt;property id=&quot;20148&quot; value=&quot;5&quot;/&gt;&lt;property id=&quot;20300&quot; value=&quot;Slide 21 - &amp;quot;Maryland SHA Lane Closure Analysis Program&amp;quot;&quot;/&gt;&lt;property id=&quot;20307&quot; value=&quot;298&quot;/&gt;&lt;/object&gt;&lt;object type=&quot;3&quot; unique_id=&quot;18072&quot;&gt;&lt;property id=&quot;20148&quot; value=&quot;5&quot;/&gt;&lt;property id=&quot;20300&quot; value=&quot;Slide 9 - &amp;quot;Policy Distribution and Training&amp;quot;&quot;/&gt;&lt;property id=&quot;20307&quot; value=&quot;300&quot;/&gt;&lt;/object&gt;&lt;object type=&quot;3&quot; unique_id=&quot;18417&quot;&gt;&lt;property id=&quot;20148&quot; value=&quot;5&quot;/&gt;&lt;property id=&quot;20300&quot; value=&quot;Slide 60 - &amp;quot;Rhode Island DOT Data Collection, Analysis, and Performance Monitoring&amp;quot;&quot;/&gt;&lt;property id=&quot;20307&quot; value=&quot;301&quot;/&gt;&lt;/object&gt;&lt;object type=&quot;3&quot; unique_id=&quot;18418&quot;&gt;&lt;property id=&quot;20148&quot; value=&quot;5&quot;/&gt;&lt;property id=&quot;20300&quot; value=&quot;Slide 55 - &amp;quot;Michigan DOT Data Collection, Analysis, and Performance Monitoring&amp;quot;&quot;/&gt;&lt;property id=&quot;20307&quot; value=&quot;302&quot;/&gt;&lt;/object&gt;&lt;object type=&quot;3&quot; unique_id=&quot;18914&quot;&gt;&lt;property id=&quot;20148&quot; value=&quot;5&quot;/&gt;&lt;property id=&quot;20300&quot; value=&quot;Slide 63 - &amp;quot;Wisconsin Process Reviews&amp;quot;&quot;/&gt;&lt;property id=&quot;20307&quot; value=&quot;303&quot;/&gt;&lt;/object&gt;&lt;object type=&quot;3&quot; unique_id=&quot;19697&quot;&gt;&lt;property id=&quot;20148&quot; value=&quot;5&quot;/&gt;&lt;property id=&quot;20300&quot; value=&quot;Slide 62 - &amp;quot;Maryland SHA I-495 Data Collection, Analysis, and Performance Monitoring&amp;quot;&quot;/&gt;&lt;property id=&quot;20307&quot; value=&quot;304&quot;/&gt;&lt;/object&gt;&lt;object type=&quot;3&quot; unique_id=&quot;19933&quot;&gt;&lt;property id=&quot;20148&quot; value=&quot;5&quot;/&gt;&lt;property id=&quot;20300&quot; value=&quot;Slide 59 - &amp;quot;Michigan DOT WZ Process Reviews&amp;quot;&quot;/&gt;&lt;property id=&quot;20307&quot; value=&quot;305&quot;/&gt;&lt;/object&gt;&lt;object type=&quot;3&quot; unique_id=&quot;20750&quot;&gt;&lt;property id=&quot;20148&quot; value=&quot;5&quot;/&gt;&lt;property id=&quot;20300&quot; value=&quot;Slide 34 - &amp;quot;Caltrans TMP Development&amp;quot;&quot;/&gt;&lt;property id=&quot;20307&quot; value=&quot;306&quot;/&gt;&lt;/object&gt;&lt;object type=&quot;3&quot; unique_id=&quot;20996&quot;&gt;&lt;property id=&quot;20148&quot; value=&quot;5&quot;/&gt;&lt;property id=&quot;20300&quot; value=&quot;Slide 47 - &amp;quot;TMP Tips/Lessons Learned&amp;quot;&quot;/&gt;&lt;property id=&quot;20307&quot; value=&quot;307&quot;/&gt;&lt;/object&gt;&lt;object type=&quot;3&quot; unique_id=&quot;22047&quot;&gt;&lt;property id=&quot;20148&quot; value=&quot;5&quot;/&gt;&lt;property id=&quot;20300&quot; value=&quot;Slide 74 - &amp;quot;Summary&amp;quot;&quot;/&gt;&lt;property id=&quot;20307&quot; value=&quot;308&quot;/&gt;&lt;/object&gt;&lt;object type=&quot;3&quot; unique_id=&quot;22048&quot;&gt;&lt;property id=&quot;20148&quot; value=&quot;5&quot;/&gt;&lt;property id=&quot;20300&quot; value=&quot;Slide 75 - &amp;quot;Summary&amp;quot;&quot;/&gt;&lt;property id=&quot;20307&quot; value=&quot;309&quot;/&gt;&lt;/object&gt;&lt;object type=&quot;3&quot; unique_id=&quot;22967&quot;&gt;&lt;property id=&quot;20148&quot; value=&quot;5&quot;/&gt;&lt;property id=&quot;20300&quot; value=&quot;Slide 4 - &amp;quot;Policy&amp;quot;&quot;/&gt;&lt;property id=&quot;20307&quot; value=&quot;310&quot;/&gt;&lt;/object&gt;&lt;object type=&quot;3&quot; unique_id=&quot;22968&quot;&gt;&lt;property id=&quot;20148&quot; value=&quot;5&quot;/&gt;&lt;property id=&quot;20300&quot; value=&quot;Slide 10 - &amp;quot;Impacts Assessment&amp;quot;&quot;/&gt;&lt;property id=&quot;20307&quot; value=&quot;311&quot;/&gt;&lt;/object&gt;&lt;object type=&quot;3&quot; unique_id=&quot;23340&quot;&gt;&lt;property id=&quot;20148&quot; value=&quot;5&quot;/&gt;&lt;property id=&quot;20300&quot; value=&quot;Slide 22 - &amp;quot;Significant Projects&amp;quot;&quot;/&gt;&lt;property id=&quot;20307&quot; value=&quot;312&quot;/&gt;&lt;/object&gt;&lt;object type=&quot;3&quot; unique_id=&quot;23341&quot;&gt;&lt;property id=&quot;20148&quot; value=&quot;5&quot;/&gt;&lt;property id=&quot;20300&quot; value=&quot;Slide 29 - &amp;quot;North Carolina Significant Projects&amp;quot;&quot;/&gt;&lt;property id=&quot;20307&quot; value=&quot;316&quot;/&gt;&lt;/object&gt;&lt;object type=&quot;3&quot; unique_id=&quot;23342&quot;&gt;&lt;property id=&quot;20148&quot; value=&quot;5&quot;/&gt;&lt;property id=&quot;20300&quot; value=&quot;Slide 30 - &amp;quot;Transportation &amp;#x0D;&amp;#x0A;Management Plans (TMPs)&amp;quot;&quot;/&gt;&lt;property id=&quot;20307&quot; value=&quot;313&quot;/&gt;&lt;/object&gt;&lt;object type=&quot;3&quot; unique_id=&quot;23343&quot;&gt;&lt;property id=&quot;20148&quot; value=&quot;5&quot;/&gt;&lt;property id=&quot;20300&quot; value=&quot;Slide 48 - &amp;quot;Data Collection and Analysis and&amp;#x0D;&amp;#x0A;Performance Monitoring&amp;quot;&quot;/&gt;&lt;property id=&quot;20307&quot; value=&quot;314&quot;/&gt;&lt;/object&gt;&lt;object type=&quot;3&quot; unique_id=&quot;24498&quot;&gt;&lt;property id=&quot;20148&quot; value=&quot;5&quot;/&gt;&lt;property id=&quot;20300&quot; value=&quot;Slide 26 - &amp;quot;Michigan DOT &amp;#x0D;&amp;#x0A;Significant Project Criteria&amp;quot;&quot;/&gt;&lt;property id=&quot;20307&quot; value=&quot;322&quot;/&gt;&lt;/object&gt;&lt;object type=&quot;3&quot; unique_id=&quot;24691&quot;&gt;&lt;property id=&quot;20148&quot; value=&quot;5&quot;/&gt;&lt;property id=&quot;20300&quot; value=&quot;Slide 76 - &amp;quot;Additional Examples and Resources&amp;quot;&quot;/&gt;&lt;property id=&quot;20307&quot; value=&quot;323&quot;/&gt;&lt;/object&gt;&lt;object type=&quot;3&quot; unique_id=&quot;24999&quot;&gt;&lt;property id=&quot;20148&quot; value=&quot;5&quot;/&gt;&lt;property id=&quot;20300&quot; value=&quot;Slide 58 - &amp;quot;Michigan DOT Mobility Data Collection&amp;quot;&quot;/&gt;&lt;property id=&quot;20307&quot; value=&quot;324&quot;/&gt;&lt;/object&gt;&lt;object type=&quot;3&quot; unique_id=&quot;25540&quot;&gt;&lt;property id=&quot;20148&quot; value=&quot;5&quot;/&gt;&lt;property id=&quot;20300&quot; value=&quot;Slide 57 - &amp;quot;Michigan DOT Crash Data Analysis&amp;quot;&quot;/&gt;&lt;property id=&quot;20307&quot; value=&quot;325&quot;/&gt;&lt;/object&gt;&lt;object type=&quot;3&quot; unique_id=&quot;26200&quot;&gt;&lt;property id=&quot;20148&quot; value=&quot;5&quot;/&gt;&lt;property id=&quot;20300&quot; value=&quot;Slide 51 - &amp;quot;Ohio DOT WZ Crash Data Analysis&amp;quot;&quot;/&gt;&lt;property id=&quot;20307&quot; value=&quot;326&quot;/&gt;&lt;/object&gt;&lt;object type=&quot;3&quot; unique_id=&quot;26741&quot;&gt;&lt;property id=&quot;20148&quot; value=&quot;5&quot;/&gt;&lt;property id=&quot;20300&quot; value=&quot;Slide 53 - &amp;quot;Ohio DOT Historic Crash Data Analysis&amp;quot;&quot;/&gt;&lt;property id=&quot;20307&quot; value=&quot;327&quot;/&gt;&lt;/object&gt;&lt;object type=&quot;3&quot; unique_id=&quot;26742&quot;&gt;&lt;property id=&quot;20148&quot; value=&quot;5&quot;/&gt;&lt;property id=&quot;20300&quot; value=&quot;Slide 54 - &amp;quot;Ohio DOT Near Real-Time Crash Data Analysis&amp;quot;&quot;/&gt;&lt;property id=&quot;20307&quot; value=&quot;328&quot;/&gt;&lt;/object&gt;&lt;object type=&quot;3&quot; unique_id=&quot;27425&quot;&gt;&lt;property id=&quot;20148&quot; value=&quot;5&quot;/&gt;&lt;property id=&quot;20300&quot; value=&quot;Slide 12 - &amp;quot;Ohio DOT MOT Alternatives Analysis&amp;quot;&quot;/&gt;&lt;property id=&quot;20307&quot; value=&quot;329&quot;/&gt;&lt;/object&gt;&lt;object type=&quot;3&quot; unique_id=&quot;27426&quot;&gt;&lt;property id=&quot;20148&quot; value=&quot;5&quot;/&gt;&lt;property id=&quot;20300&quot; value=&quot;Slide 13&quot;/&gt;&lt;property id=&quot;20307&quot; value=&quot;330&quot;/&gt;&lt;/object&gt;&lt;object type=&quot;3&quot; unique_id=&quot;27619&quot;&gt;&lt;property id=&quot;20148&quot; value=&quot;5&quot;/&gt;&lt;property id=&quot;20300&quot; value=&quot;Slide 14 - &amp;quot;Ohio DOT MOT Process&amp;quot;&quot;/&gt;&lt;property id=&quot;20307&quot; value=&quot;331&quot;/&gt;&lt;/object&gt;&lt;object type=&quot;3&quot; unique_id=&quot;29953&quot;&gt;&lt;property id=&quot;20148&quot; value=&quot;5&quot;/&gt;&lt;property id=&quot;20300&quot; value=&quot;Slide 64 - &amp;quot;Coordinating Multiple Projects&amp;quot;&quot;/&gt;&lt;property id=&quot;20307&quot; value=&quot;332&quot;/&gt;&lt;/object&gt;&lt;object type=&quot;3&quot; unique_id=&quot;29954&quot;&gt;&lt;property id=&quot;20148&quot; value=&quot;5&quot;/&gt;&lt;property id=&quot;20300&quot; value=&quot;Slide 66 - &amp;quot;Coordinating Multiple Projects: Minnesota DOT&amp;quot;&quot;/&gt;&lt;property id=&quot;20307&quot; value=&quot;333&quot;/&gt;&lt;/object&gt;&lt;object type=&quot;3&quot; unique_id=&quot;29955&quot;&gt;&lt;property id=&quot;20148&quot; value=&quot;5&quot;/&gt;&lt;property id=&quot;20300&quot; value=&quot;Slide 67 - &amp;quot;Coordinating Multiple Projects: Utah DOT&amp;quot;&quot;/&gt;&lt;property id=&quot;20307&quot; value=&quot;334&quot;/&gt;&lt;/object&gt;&lt;object type=&quot;3&quot; unique_id=&quot;29956&quot;&gt;&lt;property id=&quot;20148&quot; value=&quot;5&quot;/&gt;&lt;property id=&quot;20300&quot; value=&quot;Slide 70 - &amp;quot;Coordinating Multiple Projects: &amp;#x0D;&amp;#x0A;Oregon DOT&amp;quot;&quot;/&gt;&lt;property id=&quot;20307&quot; value=&quot;335&quot;/&gt;&lt;/object&gt;&lt;object type=&quot;3&quot; unique_id=&quot;29957&quot;&gt;&lt;property id=&quot;20148&quot; value=&quot;5&quot;/&gt;&lt;property id=&quot;20300&quot; value=&quot;Slide 71 - &amp;quot;Oregon DOT Corridor-Level TMPs&amp;quot;&quot;/&gt;&lt;property id=&quot;20307&quot; value=&quot;343&quot;/&gt;&lt;/object&gt;&lt;object type=&quot;3&quot; unique_id=&quot;29958&quot;&gt;&lt;property id=&quot;20148&quot; value=&quot;5&quot;/&gt;&lt;property id=&quot;20300&quot; value=&quot;Slide 72 - &amp;quot;Oregon DOT Corridor-Level TMP Development&amp;quot;&quot;/&gt;&lt;property id=&quot;20307&quot; value=&quot;352&quot;/&gt;&lt;/object&gt;&lt;object type=&quot;3&quot; unique_id=&quot;29959&quot;&gt;&lt;property id=&quot;20148&quot; value=&quot;5&quot;/&gt;&lt;property id=&quot;20300&quot; value=&quot;Slide 73 - &amp;quot;Tips for Coordinating Multiple Projects&amp;quot;&quot;/&gt;&lt;property id=&quot;20307&quot; value=&quot;345&quot;/&gt;&lt;/object&gt;&lt;object type=&quot;3&quot; unique_id=&quot;30176&quot;&gt;&lt;property id=&quot;20148&quot; value=&quot;5&quot;/&gt;&lt;property id=&quot;20300&quot; value=&quot;Slide 65 - &amp;quot;Coordinating Multiple Projects&amp;quot;&quot;/&gt;&lt;property id=&quot;20307&quot; value=&quot;353&quot;/&gt;&lt;/object&gt;&lt;object type=&quot;3&quot; unique_id=&quot;30177&quot;&gt;&lt;property id=&quot;20148&quot; value=&quot;5&quot;/&gt;&lt;property id=&quot;20300&quot; value=&quot;Slide 33 - &amp;quot;Michigan DOT TMP Development&amp;quot;&quot;/&gt;&lt;property id=&quot;20307&quot; value=&quot;354&quot;/&gt;&lt;/object&gt;&lt;object type=&quot;3&quot; unique_id=&quot;30918&quot;&gt;&lt;property id=&quot;20148&quot; value=&quot;5&quot;/&gt;&lt;property id=&quot;20300&quot; value=&quot;Slide 15 - &amp;quot;Missouri DOT I-64&amp;quot;&quot;/&gt;&lt;property id=&quot;20307&quot; value=&quot;355&quot;/&gt;&lt;/object&gt;&lt;object type=&quot;3&quot; unique_id=&quot;31810&quot;&gt;&lt;property id=&quot;20148&quot; value=&quot;5&quot;/&gt;&lt;property id=&quot;20300&quot; value=&quot;Slide 45 - &amp;quot;Ohio DOT I-275 Overpass Beam and Deck Replacement TMP Benefits &amp;quot;&quot;/&gt;&lt;property id=&quot;20307&quot; value=&quot;356&quot;/&gt;&lt;/object&gt;&lt;object type=&quot;3&quot; unique_id=&quot;31811&quot;&gt;&lt;property id=&quot;20148&quot; value=&quot;5&quot;/&gt;&lt;property id=&quot;20300&quot; value=&quot;Slide 46 - &amp;quot;I-69 Reconstruction in Michigan&amp;#x0D;&amp;#x0A;TMP Benefits&amp;quot;&quot;/&gt;&lt;property id=&quot;20307&quot; value=&quot;357&quot;/&gt;&lt;/object&gt;&lt;object type=&quot;3&quot; unique_id=&quot;31812&quot;&gt;&lt;property id=&quot;20148&quot; value=&quot;5&quot;/&gt;&lt;property id=&quot;20300&quot; value=&quot;Slide 41 - &amp;quot;TMPs Lead to Satisfied Drivers&amp;quot;&quot;/&gt;&lt;property id=&quot;20307&quot; value=&quot;358&quot;/&gt;&lt;/object&gt;&lt;object type=&quot;3&quot; unique_id=&quot;32352&quot;&gt;&lt;property id=&quot;20148&quot; value=&quot;5&quot;/&gt;&lt;property id=&quot;20300&quot; value=&quot;Slide 69 - &amp;quot;Coordinating Multiple Projects: Wisconsin DOT&amp;quot;&quot;/&gt;&lt;property id=&quot;20307&quot; value=&quot;359&quot;/&gt;&lt;/object&gt;&lt;object type=&quot;3&quot; unique_id=&quot;34459&quot;&gt;&lt;property id=&quot;20148&quot; value=&quot;5&quot;/&gt;&lt;property id=&quot;20300&quot; value=&quot;Slide 68 - &amp;quot;Utah DOT User Impact Planning&amp;quot;&quot;/&gt;&lt;property id=&quot;20307&quot; value=&quot;361&quot;/&gt;&lt;/object&gt;&lt;/object&gt;&lt;/object&gt;&lt;/database&gt;"/>
</p:tagLst>
</file>

<file path=ppt/theme/theme1.xml><?xml version="1.0" encoding="utf-8"?>
<a:theme xmlns:a="http://schemas.openxmlformats.org/drawingml/2006/main" name="Pixel">
  <a:themeElements>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Pixe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Ripple</Template>
  <TotalTime>3741</TotalTime>
  <Words>4919</Words>
  <Application>Microsoft Office PowerPoint</Application>
  <PresentationFormat>On-screen Show (4:3)</PresentationFormat>
  <Paragraphs>430</Paragraphs>
  <Slides>36</Slides>
  <Notes>36</Notes>
  <HiddenSlides>2</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Pixel</vt:lpstr>
      <vt:lpstr>Example of Work Zone Impacts Assessment</vt:lpstr>
      <vt:lpstr> Example </vt:lpstr>
      <vt:lpstr>MoDOT Impacts Assessment</vt:lpstr>
      <vt:lpstr>Project Information</vt:lpstr>
      <vt:lpstr>Project Location</vt:lpstr>
      <vt:lpstr>Project Features</vt:lpstr>
      <vt:lpstr>Project Features (cont.)</vt:lpstr>
      <vt:lpstr>Project Features (cont.)</vt:lpstr>
      <vt:lpstr>Involvement of Project Stakeholders</vt:lpstr>
      <vt:lpstr>Project Stakeholders</vt:lpstr>
      <vt:lpstr>Outcomes of Stakeholder Meetings</vt:lpstr>
      <vt:lpstr>Project Criteria</vt:lpstr>
      <vt:lpstr>Identification of Alternatives</vt:lpstr>
      <vt:lpstr>Alternatives</vt:lpstr>
      <vt:lpstr>Alternative 1</vt:lpstr>
      <vt:lpstr>Alternative 2</vt:lpstr>
      <vt:lpstr>Alternative 3</vt:lpstr>
      <vt:lpstr>Alternative 4 - Full closure of WB lanes and detour to US routes</vt:lpstr>
      <vt:lpstr>Data Collection</vt:lpstr>
      <vt:lpstr>Impacts Assessment Overview</vt:lpstr>
      <vt:lpstr>Analysis</vt:lpstr>
      <vt:lpstr>Key Issues</vt:lpstr>
      <vt:lpstr>Key Issues</vt:lpstr>
      <vt:lpstr>Effects of Key Issues on Alternatives</vt:lpstr>
      <vt:lpstr>Simulation Results – Alt. 1</vt:lpstr>
      <vt:lpstr>Simulation Results – Alt. 2</vt:lpstr>
      <vt:lpstr>Selected Alternative</vt:lpstr>
      <vt:lpstr>Stage 1 – April 2011</vt:lpstr>
      <vt:lpstr>Stage 2 – May 2011</vt:lpstr>
      <vt:lpstr>Impacts Mitigation Strategies</vt:lpstr>
      <vt:lpstr>Impacts Mitigation Strategies</vt:lpstr>
      <vt:lpstr>Impacts Mitigation Strategies</vt:lpstr>
      <vt:lpstr>Impacts Mitigation Strategies</vt:lpstr>
      <vt:lpstr>Documentation of Findings</vt:lpstr>
      <vt:lpstr>Project Outcomes</vt:lpstr>
      <vt:lpstr>Project Outcomes – Local Road Network</vt:lpstr>
    </vt:vector>
  </TitlesOfParts>
  <Company>SAIC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Work Zone Rule</dc:title>
  <dc:creator>symounj</dc:creator>
  <cp:lastModifiedBy>Wood, Ken (FHWA)</cp:lastModifiedBy>
  <cp:revision>276</cp:revision>
  <cp:lastPrinted>2013-04-01T23:43:19Z</cp:lastPrinted>
  <dcterms:created xsi:type="dcterms:W3CDTF">2010-04-15T18:49:04Z</dcterms:created>
  <dcterms:modified xsi:type="dcterms:W3CDTF">2015-10-30T14:46:59Z</dcterms:modified>
</cp:coreProperties>
</file>