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0" r:id="rId3"/>
    <p:sldMasterId id="2147483704" r:id="rId4"/>
  </p:sldMasterIdLst>
  <p:notesMasterIdLst>
    <p:notesMasterId r:id="rId27"/>
  </p:notesMasterIdLst>
  <p:handoutMasterIdLst>
    <p:handoutMasterId r:id="rId28"/>
  </p:handoutMasterIdLst>
  <p:sldIdLst>
    <p:sldId id="256" r:id="rId5"/>
    <p:sldId id="334" r:id="rId6"/>
    <p:sldId id="257" r:id="rId7"/>
    <p:sldId id="285" r:id="rId8"/>
    <p:sldId id="258" r:id="rId9"/>
    <p:sldId id="259" r:id="rId10"/>
    <p:sldId id="260" r:id="rId11"/>
    <p:sldId id="261" r:id="rId12"/>
    <p:sldId id="267" r:id="rId13"/>
    <p:sldId id="272" r:id="rId14"/>
    <p:sldId id="273" r:id="rId15"/>
    <p:sldId id="274" r:id="rId16"/>
    <p:sldId id="275" r:id="rId17"/>
    <p:sldId id="309" r:id="rId18"/>
    <p:sldId id="276" r:id="rId19"/>
    <p:sldId id="277" r:id="rId20"/>
    <p:sldId id="279" r:id="rId21"/>
    <p:sldId id="278" r:id="rId22"/>
    <p:sldId id="333" r:id="rId23"/>
    <p:sldId id="329" r:id="rId24"/>
    <p:sldId id="332" r:id="rId25"/>
    <p:sldId id="30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22" autoAdjust="0"/>
  </p:normalViewPr>
  <p:slideViewPr>
    <p:cSldViewPr>
      <p:cViewPr varScale="1">
        <p:scale>
          <a:sx n="88" d="100"/>
          <a:sy n="88" d="100"/>
        </p:scale>
        <p:origin x="-23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11868A-DB0E-4E38-9A59-E54752EA9BA7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FCF8DA-628A-4381-A634-BBF7D5411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8B53E0-E645-4484-AAED-31E0236CB1F3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F5B2B8-56B6-4348-B819-E5A043778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D76B6-2639-4C82-A62A-885C1E90A41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E3F3-85A1-4005-AEBA-6F6DC133B42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5792" indent="-235792"/>
            <a:r>
              <a:rPr lang="en-US" dirty="0" smtClean="0"/>
              <a:t>What is a WZ Impact Assessment - WZ Impact Assessment is the process of understanding the safety and mobility impacts of a road construction/maintenance/rehabilitation project.  This constitutes: </a:t>
            </a:r>
          </a:p>
          <a:p>
            <a:pPr marL="235792" indent="-235792"/>
            <a:endParaRPr lang="en-US" dirty="0" smtClean="0"/>
          </a:p>
          <a:p>
            <a:pPr marL="235792" indent="-235792">
              <a:buFontTx/>
              <a:buChar char="•"/>
            </a:pPr>
            <a:r>
              <a:rPr lang="en-US" dirty="0" smtClean="0"/>
              <a:t>Assessing the likely WZ impacts and developing appropriate work zone transportation management plans (TMPs) during project development and delivery</a:t>
            </a:r>
          </a:p>
          <a:p>
            <a:pPr marL="235792" indent="-235792">
              <a:buFontTx/>
              <a:buChar char="•"/>
            </a:pPr>
            <a:r>
              <a:rPr lang="en-US" dirty="0" smtClean="0"/>
              <a:t>Monitoring the actual impact of the project and making adjustment to the TMP(if necessary) during the project implementation</a:t>
            </a:r>
          </a:p>
          <a:p>
            <a:pPr marL="235792" indent="-235792">
              <a:buFontTx/>
              <a:buChar char="•"/>
            </a:pPr>
            <a:r>
              <a:rPr lang="en-US" dirty="0" smtClean="0"/>
              <a:t>Conducting performance assessment to track performance, document lessons learned and identify trends towards overall improvement of WZ policy, procedures and practices.</a:t>
            </a:r>
          </a:p>
          <a:p>
            <a:pPr marL="235792" indent="-235792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ALSO IN CONSTRUCTION &amp; PERFORMANCE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5B2B8-56B6-4348-B819-E5A043778A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5B2B8-56B6-4348-B819-E5A043778A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5B2B8-56B6-4348-B819-E5A043778A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5B2B8-56B6-4348-B819-E5A043778A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6094413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2"/>
            <a:srcRect b="13438"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1143000" y="1828800"/>
            <a:ext cx="67818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590800" y="2741613"/>
            <a:ext cx="38100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0" y="3351213"/>
            <a:ext cx="26670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305629" cy="7379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04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1450331" y="5829177"/>
            <a:ext cx="6220066" cy="720971"/>
            <a:chOff x="1382091" y="5829177"/>
            <a:chExt cx="6220066" cy="720971"/>
          </a:xfrm>
        </p:grpSpPr>
        <p:pic>
          <p:nvPicPr>
            <p:cNvPr id="15" name="Picture 14" descr="FHWA logo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82091" y="5829177"/>
              <a:ext cx="1767541" cy="7209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783" y="5879486"/>
              <a:ext cx="1621374" cy="620352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13507"/>
          <a:stretch/>
        </p:blipFill>
        <p:spPr>
          <a:xfrm>
            <a:off x="2264874" y="0"/>
            <a:ext cx="2213240" cy="1047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97" y="-28869"/>
            <a:ext cx="2309103" cy="10766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>
          <a:xfrm>
            <a:off x="0" y="-19049"/>
            <a:ext cx="2172964" cy="10667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/>
          <a:stretch/>
        </p:blipFill>
        <p:spPr>
          <a:xfrm>
            <a:off x="4570024" y="-65201"/>
            <a:ext cx="2172964" cy="1112951"/>
          </a:xfrm>
          <a:prstGeom prst="rect">
            <a:avLst/>
          </a:prstGeom>
        </p:spPr>
      </p:pic>
      <p:sp>
        <p:nvSpPr>
          <p:cNvPr id="25" name="TextBox 21"/>
          <p:cNvSpPr txBox="1">
            <a:spLocks noChangeArrowheads="1"/>
          </p:cNvSpPr>
          <p:nvPr userDrawn="1"/>
        </p:nvSpPr>
        <p:spPr bwMode="auto">
          <a:xfrm>
            <a:off x="381000" y="1954159"/>
            <a:ext cx="686831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Franklin Gothic Medium Cond" pitchFamily="34" charset="0"/>
                <a:ea typeface="ＭＳ Ｐゴシック"/>
              </a:rPr>
              <a:t>ITF Budget and Program Overview</a:t>
            </a:r>
            <a:endParaRPr lang="en-US" sz="4000" b="1" dirty="0">
              <a:solidFill>
                <a:srgbClr val="000000"/>
              </a:solidFill>
              <a:latin typeface="Franklin Gothic Medium Cond" pitchFamily="34" charset="0"/>
              <a:ea typeface="ＭＳ Ｐゴシック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595959"/>
              </a:solidFill>
              <a:latin typeface="Franklin Gothic Book" pitchFamily="34" charset="0"/>
              <a:ea typeface="ＭＳ Ｐゴシック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/>
                </a:solidFill>
                <a:latin typeface="Franklin Gothic Medium Cond" pitchFamily="34" charset="0"/>
                <a:ea typeface="ＭＳ Ｐゴシック"/>
              </a:rPr>
              <a:t>SHRP2 Implementation Task Force Meeting – Feb. 24, 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95959"/>
              </a:solidFill>
              <a:latin typeface="Franklin Gothic Medium Cond" pitchFamily="34" charset="0"/>
              <a:ea typeface="ＭＳ Ｐゴシック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595959"/>
                </a:solidFill>
                <a:latin typeface="Franklin Gothic Medium Cond" pitchFamily="34" charset="0"/>
                <a:ea typeface="ＭＳ Ｐゴシック"/>
              </a:rPr>
              <a:t>Amy Lucero, FHWA Director of Technical Services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595959"/>
                </a:solidFill>
                <a:latin typeface="Franklin Gothic Medium Cond" pitchFamily="34" charset="0"/>
                <a:ea typeface="ＭＳ Ｐゴシック"/>
              </a:rPr>
              <a:t>Pam Hutton, AASHTO SHRP2 Implementation Manager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595959"/>
                </a:solidFill>
                <a:latin typeface="Franklin Gothic Book" pitchFamily="34" charset="0"/>
                <a:ea typeface="ＭＳ Ｐゴシック"/>
              </a:rPr>
              <a:t> </a:t>
            </a:r>
            <a:endParaRPr lang="en-US" sz="2800" b="1" dirty="0">
              <a:solidFill>
                <a:srgbClr val="595959"/>
              </a:solidFill>
              <a:latin typeface="Franklin Gothic Book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850123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6094413"/>
            <a:chOff x="0" y="0"/>
            <a:chExt cx="9144000" cy="6094413"/>
          </a:xfrm>
        </p:grpSpPr>
        <p:pic>
          <p:nvPicPr>
            <p:cNvPr id="2" name="Picture 7"/>
            <p:cNvPicPr>
              <a:picLocks noChangeAspect="1" noChangeArrowheads="1"/>
            </p:cNvPicPr>
            <p:nvPr userDrawn="1"/>
          </p:nvPicPr>
          <p:blipFill>
            <a:blip r:embed="rId2"/>
            <a:srcRect b="13438"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1969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DC28-2638-4A12-BBD6-4CB49F259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9C7F-5F8E-40BD-A660-D104CC0AA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5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05E1-9FFF-4E64-8633-4D199A338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68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6BD8-9522-453F-9DDF-F61CE6D12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505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D4B3-17E0-4844-8D5C-7176FD327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3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4299-707F-4FCF-82DC-CF4AB1A7F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8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996C-A67D-4F4E-B5C6-DDCC968311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92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4CA1-44CD-4506-BE87-4746E3940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553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4563-15DC-4001-BB5E-1DD9CDB99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10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_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43EE-5ECF-4D28-BD35-DDA500C45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027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9A95-8152-4DF1-B9BB-447CAF16C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380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1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35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6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7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73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06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6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46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57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63ABB0-74F3-4127-BA4D-C26E0294B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63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2DBCF4-DA53-4FB0-85FF-67DF96B33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25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68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5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4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09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91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10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0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97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9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63ABB0-74F3-4127-BA4D-C26E0294B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6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2DBCF4-DA53-4FB0-85FF-67DF96B33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_head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125854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2/24/2015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Implementation Task Force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0DB0F-C051-4296-BDF7-2BDB3DD55F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GotMdITC"/>
          <a:ea typeface="ＭＳ Ｐゴシック" pitchFamily="64" charset="-128"/>
          <a:cs typeface="FranklinGotMdIT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9/22/2015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ps.fhwa.dot.gov/trafficanalysistools/index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00400" y="1828800"/>
            <a:ext cx="5105400" cy="19812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Work Zone Impacts</a:t>
            </a:r>
            <a:br>
              <a:rPr lang="en-US" sz="4400" b="1" dirty="0" smtClean="0"/>
            </a:br>
            <a:r>
              <a:rPr lang="en-US" sz="4400" b="1" dirty="0" smtClean="0"/>
              <a:t>Assessment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343400"/>
            <a:ext cx="792480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</a:rPr>
              <a:t>Module 5</a:t>
            </a:r>
          </a:p>
        </p:txBody>
      </p:sp>
      <p:pic>
        <p:nvPicPr>
          <p:cNvPr id="4" name="Picture 2" descr="FHWA bkgd revised"/>
          <p:cNvPicPr>
            <a:picLocks noChangeAspect="1" noChangeArrowheads="1"/>
          </p:cNvPicPr>
          <p:nvPr/>
        </p:nvPicPr>
        <p:blipFill>
          <a:blip r:embed="rId3" cstate="print"/>
          <a:srcRect r="81400" b="7539"/>
          <a:stretch>
            <a:fillRect/>
          </a:stretch>
        </p:blipFill>
        <p:spPr bwMode="auto">
          <a:xfrm>
            <a:off x="0" y="0"/>
            <a:ext cx="172085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ken.wood\Local Settings\Temporary Internet Files\Content.Outlook\LYT149J9\fhwa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6305550"/>
            <a:ext cx="1628775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Business Impacts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Access 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Temporary entrances</a:t>
            </a:r>
          </a:p>
          <a:p>
            <a:pPr lvl="2" eaLnBrk="1" hangingPunct="1"/>
            <a:r>
              <a:rPr lang="en-US" sz="2000" dirty="0" smtClean="0">
                <a:solidFill>
                  <a:schemeClr val="tx1"/>
                </a:solidFill>
              </a:rPr>
              <a:t>Signing</a:t>
            </a:r>
          </a:p>
          <a:p>
            <a:pPr lvl="2" eaLnBrk="1" hangingPunct="1"/>
            <a:r>
              <a:rPr lang="en-US" sz="2000" dirty="0" smtClean="0">
                <a:solidFill>
                  <a:schemeClr val="tx1"/>
                </a:solidFill>
              </a:rPr>
              <a:t>Pavement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Advance notification of phase changes </a:t>
            </a:r>
          </a:p>
          <a:p>
            <a:pPr lvl="2" eaLnBrk="1" hangingPunct="1"/>
            <a:r>
              <a:rPr lang="en-US" sz="2000" dirty="0" smtClean="0">
                <a:solidFill>
                  <a:schemeClr val="tx1"/>
                </a:solidFill>
              </a:rPr>
              <a:t>Keep owners informed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Work Schedules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Christmas shopping season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Weekends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		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Residential Access Impacts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Keep residents informed as project begins and progresses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Neighborhood association meetings, newsletters, mailings, etc.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Maintain access if possible</a:t>
            </a:r>
            <a:r>
              <a:rPr lang="en-US" dirty="0" smtClean="0"/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Incident </a:t>
            </a:r>
            <a:r>
              <a:rPr lang="en-US" sz="4000" dirty="0" smtClean="0"/>
              <a:t>Response Impacts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Ensure access to all areas for emergency vehicles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Hospitals nearby?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Trauma centers?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Plan to provide access within work site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Identify alternate routes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Pre-sign for use during incidents?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Transit Impacts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Transit route through project?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Bus stops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Alternate routes available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Include in PR information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343400" cy="3581400"/>
          </a:xfrm>
        </p:spPr>
        <p:txBody>
          <a:bodyPr/>
          <a:lstStyle/>
          <a:p>
            <a:r>
              <a:rPr lang="en-US" dirty="0" smtClean="0"/>
              <a:t>MUTCD Part 6D: </a:t>
            </a:r>
          </a:p>
          <a:p>
            <a:pPr lvl="1"/>
            <a:r>
              <a:rPr lang="en-US" dirty="0" smtClean="0"/>
              <a:t>If project affects the movement of pedestrians, adequate pedestrian access and walkways shall be provided.</a:t>
            </a:r>
            <a:endParaRPr lang="en-US" dirty="0"/>
          </a:p>
        </p:txBody>
      </p:sp>
      <p:pic>
        <p:nvPicPr>
          <p:cNvPr id="4" name="Picture 9" descr="FEDERA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402297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Assessment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343400"/>
          </a:xfrm>
        </p:spPr>
        <p:txBody>
          <a:bodyPr/>
          <a:lstStyle/>
          <a:p>
            <a:r>
              <a:rPr lang="en-US" dirty="0" smtClean="0"/>
              <a:t>Proactive versus reactive</a:t>
            </a:r>
          </a:p>
          <a:p>
            <a:pPr eaLnBrk="1" hangingPunct="1"/>
            <a:r>
              <a:rPr lang="en-US" dirty="0" smtClean="0"/>
              <a:t>Use early in the TMP Development process to identify and estimate the magnitude of the impacts</a:t>
            </a:r>
          </a:p>
          <a:p>
            <a:pPr eaLnBrk="1" hangingPunct="1"/>
            <a:r>
              <a:rPr lang="en-US" dirty="0" smtClean="0"/>
              <a:t>Assess impacts on regional basis</a:t>
            </a:r>
          </a:p>
          <a:p>
            <a:pPr eaLnBrk="1" hangingPunct="1"/>
            <a:r>
              <a:rPr lang="en-US" dirty="0" smtClean="0"/>
              <a:t>Use assessment to help evaluate various strategies for mitigating impacts</a:t>
            </a:r>
          </a:p>
          <a:p>
            <a:pPr eaLnBrk="1" hangingPunct="1"/>
            <a:r>
              <a:rPr lang="en-US" dirty="0" smtClean="0"/>
              <a:t>Possibly use assessments to justify TCP revisions after award of project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Traffic Impacts &amp;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Historical knowledge – “Lane closures do not cause backups on this segment of road…”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Various levels of tools for more detailed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Sketch Planning 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Travel Demand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Traffic Signal Optimization 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Macroscopic Simulation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Mesoscopic Simulation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Microscopic Simulation Models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WZ Analysis Tool Model Spectrum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89714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150"/>
            <a:ext cx="8229600" cy="985516"/>
          </a:xfrm>
        </p:spPr>
        <p:txBody>
          <a:bodyPr/>
          <a:lstStyle/>
          <a:p>
            <a:pPr algn="ctr"/>
            <a:r>
              <a:rPr lang="en-US" sz="3600" dirty="0" smtClean="0"/>
              <a:t>Work Zone Traffic Analysis </a:t>
            </a:r>
            <a:r>
              <a:rPr lang="en-US" sz="3600" dirty="0"/>
              <a:t>Guidance</a:t>
            </a:r>
            <a:br>
              <a:rPr lang="en-US" sz="3600" dirty="0"/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ops.fhwa.dot.gov/trafficanalysistools/index.htm</a:t>
            </a:r>
            <a:r>
              <a:rPr lang="en-US" sz="1800" dirty="0" smtClean="0"/>
              <a:t> </a:t>
            </a:r>
            <a:endParaRPr lang="en-US" sz="3600" dirty="0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38200" y="457200"/>
            <a:ext cx="7772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b="1" dirty="0">
              <a:solidFill>
                <a:srgbClr val="333333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0" y="1828800"/>
            <a:ext cx="7772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3"/>
              </a:buBlip>
            </a:pP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54306"/>
            <a:ext cx="3048000" cy="38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52399" y="1295400"/>
            <a:ext cx="8763001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Vol. VIII for Decision-Makers</a:t>
            </a:r>
          </a:p>
          <a:p>
            <a:pPr lvl="1"/>
            <a:r>
              <a:rPr lang="en-US" dirty="0" smtClean="0"/>
              <a:t>“Decision-Making Engine”</a:t>
            </a:r>
          </a:p>
          <a:p>
            <a:pPr lvl="1"/>
            <a:r>
              <a:rPr lang="en-US" dirty="0" smtClean="0"/>
              <a:t>Selecting correct tools</a:t>
            </a:r>
          </a:p>
          <a:p>
            <a:pPr lvl="1"/>
            <a:r>
              <a:rPr lang="en-US" dirty="0" smtClean="0"/>
              <a:t>Guidance for engineers &amp; reviewers</a:t>
            </a:r>
          </a:p>
          <a:p>
            <a:pPr lvl="0">
              <a:buClr>
                <a:srgbClr val="00007D"/>
              </a:buClr>
            </a:pPr>
            <a:r>
              <a:rPr lang="en-US" dirty="0" smtClean="0">
                <a:solidFill>
                  <a:srgbClr val="000000"/>
                </a:solidFill>
              </a:rPr>
              <a:t>Vol. </a:t>
            </a:r>
            <a:r>
              <a:rPr lang="en-US" dirty="0">
                <a:solidFill>
                  <a:srgbClr val="000000"/>
                </a:solidFill>
              </a:rPr>
              <a:t>IX </a:t>
            </a:r>
            <a:r>
              <a:rPr lang="en-US" dirty="0" smtClean="0">
                <a:solidFill>
                  <a:srgbClr val="000000"/>
                </a:solidFill>
              </a:rPr>
              <a:t>for Analysts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9999CC"/>
              </a:buClr>
            </a:pPr>
            <a:r>
              <a:rPr lang="en-US" dirty="0">
                <a:solidFill>
                  <a:srgbClr val="000000"/>
                </a:solidFill>
              </a:rPr>
              <a:t>Case studies</a:t>
            </a:r>
          </a:p>
          <a:p>
            <a:pPr lvl="1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Guidance for analysts</a:t>
            </a:r>
          </a:p>
          <a:p>
            <a:pPr>
              <a:buClr>
                <a:srgbClr val="9999CC"/>
              </a:buClr>
            </a:pPr>
            <a:r>
              <a:rPr lang="en-US" dirty="0"/>
              <a:t>Vol. XII “Decision Framework”</a:t>
            </a:r>
          </a:p>
          <a:p>
            <a:pPr lvl="1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Maintenance of Traffic Alternatives Analysis (MOTAA)</a:t>
            </a:r>
          </a:p>
          <a:p>
            <a:pPr lvl="1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Modeling Tool Selection Framework</a:t>
            </a:r>
          </a:p>
          <a:p>
            <a:pPr lvl="1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Model Development &amp; Application Process</a:t>
            </a:r>
          </a:p>
          <a:p>
            <a:pPr lvl="1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Detailed Case Studies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Analytical Work Zone Decision Framework – Modeling Approaches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002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Work Zone Decision Making Process</a:t>
            </a:r>
          </a:p>
          <a:p>
            <a:pPr eaLnBrk="1" hangingPunct="1"/>
            <a:r>
              <a:rPr lang="en-US" dirty="0" smtClean="0"/>
              <a:t>Work Zone Impact Assessment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Work Zone Traffic Analysis</a:t>
            </a:r>
          </a:p>
          <a:p>
            <a:pPr eaLnBrk="1" hangingPunct="1"/>
            <a:r>
              <a:rPr lang="en-US" dirty="0" smtClean="0"/>
              <a:t>Incorporating Results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Policies</a:t>
            </a:r>
          </a:p>
          <a:p>
            <a:pPr lvl="1"/>
            <a:r>
              <a:rPr lang="en-US" dirty="0" smtClean="0"/>
              <a:t>Multiple Project Coordination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Project Impact Prioritization</a:t>
            </a:r>
          </a:p>
          <a:p>
            <a:pPr lvl="1"/>
            <a:r>
              <a:rPr lang="en-US" dirty="0" smtClean="0"/>
              <a:t>Project Work Zone Management Strategies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04" y="152400"/>
            <a:ext cx="5380096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901" y="0"/>
            <a:ext cx="3352800" cy="1905000"/>
          </a:xfrm>
        </p:spPr>
        <p:txBody>
          <a:bodyPr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effectLst/>
              </a:rPr>
              <a:t>Maintenance of Traffic Alternatives Analysis &amp; Decision Framework Flowchart</a:t>
            </a:r>
            <a:endParaRPr lang="en-US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13810"/>
            <a:ext cx="254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Establish MOT Alternatives Context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316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. Develop Full Range of MOT Alternatives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780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. Design &amp; Build Baseline Analysis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791670"/>
            <a:ext cx="284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. Establish Decision Framework &amp; Screen Alternatives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82270"/>
            <a:ext cx="254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. Select, Implement, Monitor, Review Preferred Alternative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565312"/>
            <a:ext cx="254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Evaluate &amp; Select Analysis Tools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35304" y="152400"/>
            <a:ext cx="2179696" cy="1219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14800" y="1295400"/>
            <a:ext cx="1752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41908" y="1742606"/>
            <a:ext cx="1825492" cy="27531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67200" y="152400"/>
            <a:ext cx="3886200" cy="5468034"/>
            <a:chOff x="4267200" y="152400"/>
            <a:chExt cx="3886200" cy="5468034"/>
          </a:xfrm>
        </p:grpSpPr>
        <p:sp>
          <p:nvSpPr>
            <p:cNvPr id="16" name="Rounded Rectangle 15"/>
            <p:cNvSpPr/>
            <p:nvPr/>
          </p:nvSpPr>
          <p:spPr>
            <a:xfrm>
              <a:off x="4267200" y="4401234"/>
              <a:ext cx="1600200" cy="12192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24600" y="152400"/>
              <a:ext cx="1828800" cy="1447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715000" y="1524000"/>
            <a:ext cx="3200400" cy="2438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43600" y="3962400"/>
            <a:ext cx="2971800" cy="2705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8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How Should Results of Assessment Be Utilized?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r>
              <a:rPr lang="en-US" dirty="0"/>
              <a:t>Formulate policies</a:t>
            </a:r>
          </a:p>
          <a:p>
            <a:r>
              <a:rPr lang="en-US" dirty="0"/>
              <a:t>Identify significant projects across an program or highway network</a:t>
            </a:r>
          </a:p>
          <a:p>
            <a:r>
              <a:rPr lang="en-US" dirty="0"/>
              <a:t>Identify critical issues to address in development of TMP</a:t>
            </a:r>
          </a:p>
          <a:p>
            <a:pPr lvl="1"/>
            <a:r>
              <a:rPr lang="en-US" dirty="0"/>
              <a:t>Alternate route availability</a:t>
            </a:r>
          </a:p>
          <a:p>
            <a:pPr lvl="1"/>
            <a:r>
              <a:rPr lang="en-US" dirty="0"/>
              <a:t>Effects on businesses and residents</a:t>
            </a:r>
          </a:p>
          <a:p>
            <a:r>
              <a:rPr lang="en-US" dirty="0" smtClean="0"/>
              <a:t>Identify </a:t>
            </a:r>
            <a:r>
              <a:rPr lang="en-US" dirty="0"/>
              <a:t>project-specific strategies that will minimize </a:t>
            </a:r>
            <a:r>
              <a:rPr lang="en-US" dirty="0" smtClean="0"/>
              <a:t>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1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and Discussion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should the Impacts Assessment take place in the TMP process?</a:t>
            </a:r>
          </a:p>
          <a:p>
            <a:pPr eaLnBrk="1" hangingPunct="1"/>
            <a:r>
              <a:rPr lang="en-US" smtClean="0"/>
              <a:t>Does your state have a procedure in place to assure impacts are factored in to the project planning and design?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What is a WZ Impact Assessment</a:t>
            </a:r>
            <a:r>
              <a:rPr lang="en-US" dirty="0" smtClean="0"/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WZ Impact Assessment is the process of understanding the </a:t>
            </a:r>
            <a:r>
              <a:rPr lang="en-US" b="1" dirty="0" smtClean="0"/>
              <a:t>safety </a:t>
            </a:r>
            <a:r>
              <a:rPr lang="en-US" dirty="0" smtClean="0"/>
              <a:t>and </a:t>
            </a:r>
            <a:r>
              <a:rPr lang="en-US" b="1" dirty="0" smtClean="0"/>
              <a:t>mobility </a:t>
            </a:r>
            <a:r>
              <a:rPr lang="en-US" dirty="0" smtClean="0"/>
              <a:t>impacts of a road construction or maintenance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TMP Development Process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4038600" y="2438400"/>
            <a:ext cx="3733800" cy="8382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41325" y="1408113"/>
            <a:ext cx="1997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81000" y="1143000"/>
            <a:ext cx="147002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3300"/>
                </a:solidFill>
              </a:rPr>
              <a:t>Assess</a:t>
            </a:r>
            <a:r>
              <a:rPr lang="en-US" sz="2400" dirty="0" smtClean="0">
                <a:solidFill>
                  <a:srgbClr val="FF3300"/>
                </a:solidFill>
              </a:rPr>
              <a:t> Broadly Early </a:t>
            </a:r>
            <a:r>
              <a:rPr lang="en-US" sz="2400" dirty="0">
                <a:solidFill>
                  <a:srgbClr val="FF3300"/>
                </a:solidFill>
              </a:rPr>
              <a:t>in Process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1676400" y="1676400"/>
            <a:ext cx="2590800" cy="990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4038600" y="5715000"/>
            <a:ext cx="2209800" cy="533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57200" y="3581400"/>
            <a:ext cx="16668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3300"/>
                </a:solidFill>
              </a:rPr>
              <a:t>Analyze </a:t>
            </a:r>
            <a:r>
              <a:rPr lang="en-US" sz="2400" dirty="0" smtClean="0">
                <a:solidFill>
                  <a:srgbClr val="FF3300"/>
                </a:solidFill>
              </a:rPr>
              <a:t>Specific Impacts &amp; Strategies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1981200" y="3962400"/>
            <a:ext cx="2362200" cy="1828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4" grpId="0"/>
      <p:bldP spid="39945" grpId="0" animBg="1"/>
      <p:bldP spid="39946" grpId="0" animBg="1"/>
      <p:bldP spid="39947" grpId="0"/>
      <p:bldP spid="399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impacts of project? </a:t>
            </a:r>
          </a:p>
          <a:p>
            <a:pPr lvl="1"/>
            <a:r>
              <a:rPr lang="en-US" dirty="0" smtClean="0"/>
              <a:t>Acceptable?  If yes, no problem</a:t>
            </a:r>
          </a:p>
          <a:p>
            <a:pPr lvl="1"/>
            <a:r>
              <a:rPr lang="en-US" dirty="0" smtClean="0"/>
              <a:t>Unacceptable?  (Significant project)</a:t>
            </a:r>
          </a:p>
          <a:p>
            <a:pPr lvl="2"/>
            <a:r>
              <a:rPr lang="en-US" dirty="0" smtClean="0"/>
              <a:t>Can strategy be found to mitigate impacts to acceptable level?</a:t>
            </a:r>
          </a:p>
          <a:p>
            <a:pPr lvl="3"/>
            <a:r>
              <a:rPr lang="en-US" dirty="0" smtClean="0"/>
              <a:t>Yes – develop TMP</a:t>
            </a:r>
          </a:p>
          <a:p>
            <a:pPr lvl="3"/>
            <a:r>
              <a:rPr lang="en-US" dirty="0" smtClean="0"/>
              <a:t>No – determine best strategy </a:t>
            </a:r>
          </a:p>
          <a:p>
            <a:pPr lvl="3"/>
            <a:r>
              <a:rPr lang="en-US" dirty="0" smtClean="0"/>
              <a:t>Advise stakeholders of possible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WZ Impacts Considerations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Maximizing Safety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Road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Workers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Maximizing mobility and accessibility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Road user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Emergency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Businesses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Constructability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Building projects effectively and efficiently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Assessing Impacts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Identify and understand all impacts of the project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Identify “significant projects” and determine suitable TMP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Aid in identifying and evaluating alternative strategies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Monitor and manage WZ impacts during  construction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Mobility Impacts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Mobility Issues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Delay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Reduced quality of life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Significant Projects – agency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Reduced Speeds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Queues and complete stoppages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Freight Interference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Travel time reliability – biggest concern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Delayed deliveries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Unanticipated costs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Emergency response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Safety Impacts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Road user exposure to hazards</a:t>
            </a:r>
          </a:p>
          <a:p>
            <a:pPr lvl="1"/>
            <a:r>
              <a:rPr lang="en-US" dirty="0" smtClean="0"/>
              <a:t>Will staging create safety hazards greater than existing?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Worker exposure to traffic</a:t>
            </a:r>
          </a:p>
          <a:p>
            <a:pPr lvl="1"/>
            <a:r>
              <a:rPr lang="en-US" dirty="0" smtClean="0"/>
              <a:t>Staging allow for positive protection?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Construction technique occupational risks?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Geometrics during phases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Availability of law enforcement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Speed reduction necessary/considered?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1 (Rule Overview)</Template>
  <TotalTime>2124</TotalTime>
  <Words>756</Words>
  <Application>Microsoft Office PowerPoint</Application>
  <PresentationFormat>On-screen Show (4:3)</PresentationFormat>
  <Paragraphs>162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Pixel</vt:lpstr>
      <vt:lpstr>Default Design</vt:lpstr>
      <vt:lpstr>1_Pixel</vt:lpstr>
      <vt:lpstr>2_Pixel</vt:lpstr>
      <vt:lpstr>Work Zone Impacts Assessment</vt:lpstr>
      <vt:lpstr>Overview</vt:lpstr>
      <vt:lpstr>What is a WZ Impact Assessment?</vt:lpstr>
      <vt:lpstr>TMP Development Process</vt:lpstr>
      <vt:lpstr>Basic Concept </vt:lpstr>
      <vt:lpstr>WZ Impacts Considerations</vt:lpstr>
      <vt:lpstr>Benefits of Assessing Impacts</vt:lpstr>
      <vt:lpstr>Mobility Impacts </vt:lpstr>
      <vt:lpstr>Safety Impacts</vt:lpstr>
      <vt:lpstr>Business Impacts</vt:lpstr>
      <vt:lpstr>Residential Access Impacts</vt:lpstr>
      <vt:lpstr>Incident Response Impacts</vt:lpstr>
      <vt:lpstr>Transit Impacts</vt:lpstr>
      <vt:lpstr>Pedestrian Impacts</vt:lpstr>
      <vt:lpstr>Impact Assessment </vt:lpstr>
      <vt:lpstr>Traffic Impacts &amp; Analysis</vt:lpstr>
      <vt:lpstr>WZ Analysis Tool Model Spectrum</vt:lpstr>
      <vt:lpstr>Work Zone Traffic Analysis Guidance http://ops.fhwa.dot.gov/trafficanalysistools/index.htm </vt:lpstr>
      <vt:lpstr>Analytical Work Zone Decision Framework – Modeling Approaches</vt:lpstr>
      <vt:lpstr>Maintenance of Traffic Alternatives Analysis &amp; Decision Framework Flowchart</vt:lpstr>
      <vt:lpstr>How Should Results of Assessment Be Utilized?</vt:lpstr>
      <vt:lpstr>Review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Zone Impacts</dc:title>
  <dc:creator>Corbin, John (FHWA)</dc:creator>
  <cp:lastModifiedBy>Wood, Ken (FHWA)</cp:lastModifiedBy>
  <cp:revision>89</cp:revision>
  <dcterms:created xsi:type="dcterms:W3CDTF">2006-08-16T00:00:00Z</dcterms:created>
  <dcterms:modified xsi:type="dcterms:W3CDTF">2015-09-22T19:13:24Z</dcterms:modified>
</cp:coreProperties>
</file>