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1.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1" r:id="rId1"/>
  </p:sldMasterIdLst>
  <p:notesMasterIdLst>
    <p:notesMasterId r:id="rId41"/>
  </p:notesMasterIdLst>
  <p:handoutMasterIdLst>
    <p:handoutMasterId r:id="rId42"/>
  </p:handoutMasterIdLst>
  <p:sldIdLst>
    <p:sldId id="256" r:id="rId2"/>
    <p:sldId id="310" r:id="rId3"/>
    <p:sldId id="269" r:id="rId4"/>
    <p:sldId id="268" r:id="rId5"/>
    <p:sldId id="311" r:id="rId6"/>
    <p:sldId id="329" r:id="rId7"/>
    <p:sldId id="330" r:id="rId8"/>
    <p:sldId id="297" r:id="rId9"/>
    <p:sldId id="298" r:id="rId10"/>
    <p:sldId id="369" r:id="rId11"/>
    <p:sldId id="368" r:id="rId12"/>
    <p:sldId id="371" r:id="rId13"/>
    <p:sldId id="370" r:id="rId14"/>
    <p:sldId id="312" r:id="rId15"/>
    <p:sldId id="262" r:id="rId16"/>
    <p:sldId id="281" r:id="rId17"/>
    <p:sldId id="322" r:id="rId18"/>
    <p:sldId id="284" r:id="rId19"/>
    <p:sldId id="364" r:id="rId20"/>
    <p:sldId id="313" r:id="rId21"/>
    <p:sldId id="295" r:id="rId22"/>
    <p:sldId id="362" r:id="rId23"/>
    <p:sldId id="296" r:id="rId24"/>
    <p:sldId id="365" r:id="rId25"/>
    <p:sldId id="285" r:id="rId26"/>
    <p:sldId id="314" r:id="rId27"/>
    <p:sldId id="288" r:id="rId28"/>
    <p:sldId id="326" r:id="rId29"/>
    <p:sldId id="327" r:id="rId30"/>
    <p:sldId id="328" r:id="rId31"/>
    <p:sldId id="302" r:id="rId32"/>
    <p:sldId id="324" r:id="rId33"/>
    <p:sldId id="332" r:id="rId34"/>
    <p:sldId id="353" r:id="rId35"/>
    <p:sldId id="333" r:id="rId36"/>
    <p:sldId id="334" r:id="rId37"/>
    <p:sldId id="361" r:id="rId38"/>
    <p:sldId id="367" r:id="rId39"/>
    <p:sldId id="343" r:id="rId40"/>
  </p:sldIdLst>
  <p:sldSz cx="9144000" cy="6858000" type="screen4x3"/>
  <p:notesSz cx="7010400" cy="9296400"/>
  <p:custDataLst>
    <p:tags r:id="rId43"/>
  </p:custDataLst>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racy.Scriba" initials="" lastIdx="17" clrIdx="0"/>
  <p:cmAuthor id="1" name="symounj" initials="" lastIdx="2" clrIdx="1"/>
  <p:cmAuthor id="2" name="symounj" initials="s" lastIdx="1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0" autoAdjust="0"/>
    <p:restoredTop sz="81702" autoAdjust="0"/>
  </p:normalViewPr>
  <p:slideViewPr>
    <p:cSldViewPr>
      <p:cViewPr>
        <p:scale>
          <a:sx n="90" d="100"/>
          <a:sy n="90" d="100"/>
        </p:scale>
        <p:origin x="-1968" y="3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56"/>
    </p:cViewPr>
  </p:sorterViewPr>
  <p:notesViewPr>
    <p:cSldViewPr>
      <p:cViewPr varScale="1">
        <p:scale>
          <a:sx n="82" d="100"/>
          <a:sy n="82" d="100"/>
        </p:scale>
        <p:origin x="-1974"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gs" Target="tags/tag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64" tIns="46582" rIns="93164" bIns="46582" rtlCol="0"/>
          <a:lstStyle>
            <a:lvl1pPr algn="r">
              <a:defRPr sz="1200"/>
            </a:lvl1pPr>
          </a:lstStyle>
          <a:p>
            <a:fld id="{F3C1F987-B956-40FF-91D6-9ED9EF8FC1EB}" type="datetimeFigureOut">
              <a:rPr lang="en-US" smtClean="0"/>
              <a:t>1/13/2016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64" tIns="46582" rIns="93164" bIns="46582"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64" tIns="46582" rIns="93164" bIns="46582" rtlCol="0" anchor="b"/>
          <a:lstStyle>
            <a:lvl1pPr algn="r">
              <a:defRPr sz="1200"/>
            </a:lvl1pPr>
          </a:lstStyle>
          <a:p>
            <a:fld id="{1D2CB62D-1211-4130-8A7F-76CC94311719}" type="slidenum">
              <a:rPr lang="en-US" smtClean="0"/>
              <a:t>‹#›</a:t>
            </a:fld>
            <a:endParaRPr lang="en-US"/>
          </a:p>
        </p:txBody>
      </p:sp>
    </p:spTree>
    <p:extLst>
      <p:ext uri="{BB962C8B-B14F-4D97-AF65-F5344CB8AC3E}">
        <p14:creationId xmlns:p14="http://schemas.microsoft.com/office/powerpoint/2010/main" val="10361803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eaLnBrk="1" hangingPunct="1">
              <a:defRPr sz="1200"/>
            </a:lvl1pPr>
          </a:lstStyle>
          <a:p>
            <a:endParaRPr lang="en-US"/>
          </a:p>
        </p:txBody>
      </p:sp>
      <p:sp>
        <p:nvSpPr>
          <p:cNvPr id="12291"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lvl1pPr algn="r" eaLnBrk="1" hangingPunct="1">
              <a:defRPr sz="1200"/>
            </a:lvl1pPr>
          </a:lstStyle>
          <a:p>
            <a:endParaRPr lang="en-US"/>
          </a:p>
        </p:txBody>
      </p:sp>
      <p:sp>
        <p:nvSpPr>
          <p:cNvPr id="1229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64" tIns="46582" rIns="93164" bIns="4658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4"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eaLnBrk="1" hangingPunct="1">
              <a:defRPr sz="1200"/>
            </a:lvl1pPr>
          </a:lstStyle>
          <a:p>
            <a:endParaRPr lang="en-US"/>
          </a:p>
        </p:txBody>
      </p:sp>
      <p:sp>
        <p:nvSpPr>
          <p:cNvPr id="12295"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64" tIns="46582" rIns="93164" bIns="46582" numCol="1" anchor="b" anchorCtr="0" compatLnSpc="1">
            <a:prstTxWarp prst="textNoShape">
              <a:avLst/>
            </a:prstTxWarp>
          </a:bodyPr>
          <a:lstStyle>
            <a:lvl1pPr algn="r" eaLnBrk="1" hangingPunct="1">
              <a:defRPr sz="1200"/>
            </a:lvl1pPr>
          </a:lstStyle>
          <a:p>
            <a:fld id="{7A7FD354-8420-49E5-AF14-888FE16FF71B}" type="slidenum">
              <a:rPr lang="en-US"/>
              <a:pPr/>
              <a:t>‹#›</a:t>
            </a:fld>
            <a:endParaRPr lang="en-US"/>
          </a:p>
        </p:txBody>
      </p:sp>
    </p:spTree>
    <p:extLst>
      <p:ext uri="{BB962C8B-B14F-4D97-AF65-F5344CB8AC3E}">
        <p14:creationId xmlns:p14="http://schemas.microsoft.com/office/powerpoint/2010/main" val="24504682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0012F5-1840-46A8-B925-34F962D07F2F}" type="slidenum">
              <a:rPr lang="en-US"/>
              <a:pPr/>
              <a:t>1</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1" y="4415790"/>
            <a:ext cx="6096000" cy="4347210"/>
          </a:xfrm>
        </p:spPr>
        <p:txBody>
          <a:bodyPr/>
          <a:lstStyle/>
          <a:p>
            <a:pPr>
              <a:lnSpc>
                <a:spcPct val="80000"/>
              </a:lnSpc>
            </a:pPr>
            <a:r>
              <a:rPr lang="en-US" dirty="0"/>
              <a:t>Program is in Microsoft Excel and consists of a four-step process:</a:t>
            </a:r>
            <a:endParaRPr lang="en-US" b="1" dirty="0"/>
          </a:p>
          <a:p>
            <a:pPr>
              <a:lnSpc>
                <a:spcPct val="80000"/>
              </a:lnSpc>
            </a:pPr>
            <a:r>
              <a:rPr lang="en-US" b="1" dirty="0"/>
              <a:t>STEP 1</a:t>
            </a:r>
            <a:r>
              <a:rPr lang="en-US" dirty="0"/>
              <a:t/>
            </a:r>
            <a:br>
              <a:rPr lang="en-US" dirty="0"/>
            </a:br>
            <a:r>
              <a:rPr lang="en-US" b="1" dirty="0"/>
              <a:t>Enter project information.</a:t>
            </a:r>
            <a:r>
              <a:rPr lang="en-US" dirty="0"/>
              <a:t> Allows the user to input data that defines the project, such as the roadway name, direction of travel, segment of road, and work being performed.</a:t>
            </a:r>
            <a:endParaRPr lang="en-US" b="1" dirty="0"/>
          </a:p>
          <a:p>
            <a:pPr>
              <a:lnSpc>
                <a:spcPct val="80000"/>
              </a:lnSpc>
            </a:pPr>
            <a:r>
              <a:rPr lang="en-US" b="1" dirty="0"/>
              <a:t>STEP 2</a:t>
            </a:r>
            <a:r>
              <a:rPr lang="en-US" dirty="0"/>
              <a:t/>
            </a:r>
            <a:br>
              <a:rPr lang="en-US" dirty="0"/>
            </a:br>
            <a:r>
              <a:rPr lang="en-US" b="1" dirty="0"/>
              <a:t>Input demand.</a:t>
            </a:r>
            <a:r>
              <a:rPr lang="en-US" dirty="0"/>
              <a:t> The demand is an essential part of the LCAP program. Users may enter their own data or access SHA’s traffic data from the Traffic Monitoring website.</a:t>
            </a:r>
          </a:p>
          <a:p>
            <a:pPr>
              <a:lnSpc>
                <a:spcPct val="80000"/>
              </a:lnSpc>
            </a:pPr>
            <a:r>
              <a:rPr lang="en-US" b="1" dirty="0"/>
              <a:t>STEP 3</a:t>
            </a:r>
            <a:endParaRPr lang="en-US" dirty="0"/>
          </a:p>
          <a:p>
            <a:pPr>
              <a:lnSpc>
                <a:spcPct val="80000"/>
              </a:lnSpc>
              <a:buFontTx/>
              <a:buChar char="•"/>
            </a:pPr>
            <a:r>
              <a:rPr lang="en-US" b="1" dirty="0"/>
              <a:t>Describe the work zone.</a:t>
            </a:r>
            <a:r>
              <a:rPr lang="en-US" dirty="0"/>
              <a:t> The user is prompted to select input options in terms of maximum allowable queue length or maximum allowable delay (to be highlighted in red or yellow when exceeded) and proposed lane closure hours. Using trial and error in the start and finish times of the work zone, lane closure schedules can be determined based on allowable queues or delays.</a:t>
            </a:r>
          </a:p>
          <a:p>
            <a:pPr>
              <a:lnSpc>
                <a:spcPct val="80000"/>
              </a:lnSpc>
              <a:buFontTx/>
              <a:buChar char="•"/>
            </a:pPr>
            <a:r>
              <a:rPr lang="en-US" b="1" dirty="0"/>
              <a:t>Lane Closure Information</a:t>
            </a:r>
            <a:r>
              <a:rPr lang="en-US" dirty="0"/>
              <a:t>—The user enters the total number of freeway lanes and the number of open lanes with the lane closure in effect. </a:t>
            </a:r>
          </a:p>
          <a:p>
            <a:pPr>
              <a:lnSpc>
                <a:spcPct val="80000"/>
              </a:lnSpc>
              <a:buFontTx/>
              <a:buChar char="•"/>
            </a:pPr>
            <a:r>
              <a:rPr lang="en-US" b="1" dirty="0"/>
              <a:t>Capacity Information—The</a:t>
            </a:r>
            <a:r>
              <a:rPr lang="en-US" dirty="0"/>
              <a:t> user enters the roadway capacity without and with the work zone in vehicles per hour per lane. The work zone capacity can be determined in four ways: Engineering judgment, 1997 Highway Capacity Manual, University of Maryland Capacity Estimation equation, or 2000 Highway Capacity Manual equation. </a:t>
            </a:r>
          </a:p>
          <a:p>
            <a:pPr>
              <a:lnSpc>
                <a:spcPct val="80000"/>
              </a:lnSpc>
              <a:buFontTx/>
              <a:buChar char="•"/>
            </a:pPr>
            <a:r>
              <a:rPr lang="en-US" b="1" dirty="0"/>
              <a:t>Output Type—</a:t>
            </a:r>
            <a:r>
              <a:rPr lang="en-US" dirty="0"/>
              <a:t>The user selects queue length or delay as the measure of the work zones mobility impact. The user has the option of highlighting the output in red or yellow if the queue exceeds a specified length (miles) or the delay exceeds a specified period of time (minutes). </a:t>
            </a:r>
          </a:p>
          <a:p>
            <a:pPr>
              <a:lnSpc>
                <a:spcPct val="80000"/>
              </a:lnSpc>
            </a:pPr>
            <a:r>
              <a:rPr lang="en-US" b="1" dirty="0"/>
              <a:t>STEP 4</a:t>
            </a:r>
            <a:r>
              <a:rPr lang="en-US" dirty="0"/>
              <a:t/>
            </a:r>
            <a:br>
              <a:rPr lang="en-US" dirty="0"/>
            </a:br>
            <a:r>
              <a:rPr lang="en-US" b="1" dirty="0"/>
              <a:t>Save File.</a:t>
            </a:r>
            <a:r>
              <a:rPr lang="en-US" dirty="0"/>
              <a:t> LCAP has the ability to save all of the data associated with the project</a:t>
            </a:r>
            <a:r>
              <a:rPr lang="en-US" dirty="0" smtClean="0"/>
              <a:t>.</a:t>
            </a:r>
            <a:endParaRPr lang="en-US" dirty="0"/>
          </a:p>
        </p:txBody>
      </p:sp>
      <p:sp>
        <p:nvSpPr>
          <p:cNvPr id="4" name="Slide Number Placeholder 3"/>
          <p:cNvSpPr>
            <a:spLocks noGrp="1"/>
          </p:cNvSpPr>
          <p:nvPr>
            <p:ph type="sldNum" sz="quarter" idx="10"/>
          </p:nvPr>
        </p:nvSpPr>
        <p:spPr/>
        <p:txBody>
          <a:bodyPr/>
          <a:lstStyle/>
          <a:p>
            <a:fld id="{7A7FD354-8420-49E5-AF14-888FE16FF71B}" type="slidenum">
              <a:rPr lang="en-US" smtClean="0"/>
              <a:pPr/>
              <a:t>10</a:t>
            </a:fld>
            <a:endParaRPr lang="en-US"/>
          </a:p>
        </p:txBody>
      </p:sp>
    </p:spTree>
    <p:extLst>
      <p:ext uri="{BB962C8B-B14F-4D97-AF65-F5344CB8AC3E}">
        <p14:creationId xmlns:p14="http://schemas.microsoft.com/office/powerpoint/2010/main" val="453938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p:txBody>
          <a:bodyPr/>
          <a:lstStyle/>
          <a:p>
            <a:r>
              <a:rPr lang="en-US" dirty="0" smtClean="0"/>
              <a:t>Oregon </a:t>
            </a:r>
            <a:r>
              <a:rPr lang="en-US" dirty="0"/>
              <a:t>DOT’s Web-Based Work Zone Traffic Analysis Tool makes Oregon’s highway data available via the Internet. Available traffic data include Average Daily Traffic, average truck percentage, horizontal curve and vertical grade, and more. The tool can be used to predict hours of the day when lanes or shoulders can reasonably be closed and the approximate delay that would develop during such closures. </a:t>
            </a:r>
          </a:p>
          <a:p>
            <a:endParaRPr lang="en-US" dirty="0"/>
          </a:p>
          <a:p>
            <a:r>
              <a:rPr lang="en-US" dirty="0" smtClean="0"/>
              <a:t>The location can be chosen by either:</a:t>
            </a:r>
          </a:p>
          <a:p>
            <a:pPr marL="171425" indent="-171425">
              <a:buFont typeface="Arial" pitchFamily="34" charset="0"/>
              <a:buChar char="•"/>
            </a:pPr>
            <a:r>
              <a:rPr lang="en-US" dirty="0" smtClean="0"/>
              <a:t>Selecting the Highway </a:t>
            </a:r>
            <a:r>
              <a:rPr lang="en-US" dirty="0"/>
              <a:t># and </a:t>
            </a:r>
            <a:r>
              <a:rPr lang="en-US" dirty="0" smtClean="0"/>
              <a:t>milepost from a pick list</a:t>
            </a:r>
          </a:p>
          <a:p>
            <a:pPr marL="171425" indent="-171425">
              <a:buFont typeface="Arial" pitchFamily="34" charset="0"/>
              <a:buChar char="•"/>
            </a:pPr>
            <a:r>
              <a:rPr lang="en-US" dirty="0" smtClean="0"/>
              <a:t>Using a GIS </a:t>
            </a:r>
            <a:r>
              <a:rPr lang="en-US" dirty="0"/>
              <a:t>map to select </a:t>
            </a:r>
            <a:r>
              <a:rPr lang="en-US" dirty="0" smtClean="0"/>
              <a:t>the location.</a:t>
            </a:r>
            <a:endParaRPr lang="en-US" dirty="0"/>
          </a:p>
          <a:p>
            <a:endParaRPr lang="en-US" dirty="0"/>
          </a:p>
          <a:p>
            <a:r>
              <a:rPr lang="en-US" dirty="0" smtClean="0"/>
              <a:t>When an engineer inputs </a:t>
            </a:r>
            <a:r>
              <a:rPr lang="en-US" dirty="0"/>
              <a:t>the year of </a:t>
            </a:r>
            <a:r>
              <a:rPr lang="en-US" dirty="0" smtClean="0"/>
              <a:t>analysis for the future work zone, the tool automatically pulls in the </a:t>
            </a:r>
            <a:r>
              <a:rPr lang="en-US" dirty="0"/>
              <a:t>projected traffic </a:t>
            </a:r>
            <a:r>
              <a:rPr lang="en-US" dirty="0" smtClean="0"/>
              <a:t>data.</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sample delay chart generated by the tool is shown here. The chart gives an estimate of the delay by month of year and time of day. The chart is color coded. For example, blue indicates an anticipated delay of 1-3 minutes per vehicle, and green indicates 3-5 minutes delay per vehicle</a:t>
            </a:r>
            <a:r>
              <a:rPr lang="en-US" dirty="0" smtClean="0"/>
              <a:t>.</a:t>
            </a:r>
          </a:p>
          <a:p>
            <a:endParaRPr lang="en-US" dirty="0"/>
          </a:p>
          <a:p>
            <a:r>
              <a:rPr lang="en-US" dirty="0" smtClean="0"/>
              <a:t>A sample weekday lane closure chart is also shown, with the times when demand exceeds capacity shaded..</a:t>
            </a:r>
            <a:endParaRPr lang="en-US" dirty="0"/>
          </a:p>
          <a:p>
            <a:endParaRPr lang="en-US" dirty="0"/>
          </a:p>
          <a:p>
            <a:r>
              <a:rPr lang="en-US" dirty="0" smtClean="0"/>
              <a:t>Delay </a:t>
            </a:r>
            <a:r>
              <a:rPr lang="en-US" dirty="0"/>
              <a:t>summaries </a:t>
            </a:r>
            <a:r>
              <a:rPr lang="en-US" dirty="0" smtClean="0"/>
              <a:t>from Oregon’s Work Zone Traffic Analysis Tool affect scheduling and </a:t>
            </a:r>
            <a:r>
              <a:rPr lang="en-US" dirty="0"/>
              <a:t>staging for major construction </a:t>
            </a:r>
            <a:r>
              <a:rPr lang="en-US" dirty="0" smtClean="0"/>
              <a:t>projects</a:t>
            </a:r>
            <a:endParaRPr lang="en-US" dirty="0"/>
          </a:p>
        </p:txBody>
      </p:sp>
      <p:sp>
        <p:nvSpPr>
          <p:cNvPr id="4" name="Slide Number Placeholder 3"/>
          <p:cNvSpPr>
            <a:spLocks noGrp="1"/>
          </p:cNvSpPr>
          <p:nvPr>
            <p:ph type="sldNum" sz="quarter" idx="10"/>
          </p:nvPr>
        </p:nvSpPr>
        <p:spPr/>
        <p:txBody>
          <a:bodyPr/>
          <a:lstStyle/>
          <a:p>
            <a:fld id="{7A7FD354-8420-49E5-AF14-888FE16FF71B}" type="slidenum">
              <a:rPr lang="en-US" smtClean="0"/>
              <a:pPr/>
              <a:t>13</a:t>
            </a:fld>
            <a:endParaRPr lang="en-US"/>
          </a:p>
        </p:txBody>
      </p:sp>
    </p:spTree>
    <p:extLst>
      <p:ext uri="{BB962C8B-B14F-4D97-AF65-F5344CB8AC3E}">
        <p14:creationId xmlns:p14="http://schemas.microsoft.com/office/powerpoint/2010/main" val="2730982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F8C1C1-84A8-47DA-B1F9-9905F2812285}" type="slidenum">
              <a:rPr lang="en-US"/>
              <a:pPr/>
              <a:t>14</a:t>
            </a:fld>
            <a:endParaRPr 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DBB0A7-C510-41A7-B639-AD31CD412769}" type="slidenum">
              <a:rPr lang="en-US"/>
              <a:pPr/>
              <a:t>15</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r>
              <a:rPr lang="en-US"/>
              <a:t>90% of agencies have developed a process to determine the impact type of projects. Several agencies cited use of a process to filter out significant projects without classifying all projects based on impact type I, II, III, or IV.  </a:t>
            </a:r>
          </a:p>
          <a:p>
            <a:r>
              <a:rPr lang="en-US"/>
              <a:t>One agency noted use of a checklist to classify projects using metrics such as project size, complexity, construction time, and anticipated traffic volume.  The checklist results are then used to help practitioners understand the potential impacts at each stage of the project.  </a:t>
            </a:r>
          </a:p>
          <a:p>
            <a:r>
              <a:rPr lang="en-US"/>
              <a:t>Some agencies noted having fewer than four classification ratings but cited a similar process for separating projects based on their level of potential impact.  </a:t>
            </a:r>
          </a:p>
          <a:p>
            <a:r>
              <a:rPr lang="en-US"/>
              <a:t>One agency cited project cost as a key metric in determining whether it is significant ($5 million and higher cost).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85866B-CDFF-4892-9EEF-4085D310C481}" type="slidenum">
              <a:rPr lang="en-US"/>
              <a:pPr/>
              <a:t>16</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US"/>
              <a:t>The standard used to determine the impact of proposed work zones in PA is added travel time. The District may use QuickZone, Synchro, HCS or similar programs to model the expected added travel time that will be generated.</a:t>
            </a:r>
          </a:p>
          <a:p>
            <a:pPr>
              <a:buFontTx/>
              <a:buChar char="•"/>
            </a:pPr>
            <a:r>
              <a:rPr lang="en-US"/>
              <a:t>For added travel time equal to or less than 15 minutes, the work zone impacts are acceptable.</a:t>
            </a:r>
          </a:p>
          <a:p>
            <a:pPr>
              <a:buFontTx/>
              <a:buChar char="•"/>
            </a:pPr>
            <a:r>
              <a:rPr lang="en-US"/>
              <a:t>For added travel time greater than 15 minutes, but equal to or less than 30 minutes, the work zone impacts are acceptable if the added travel time exceeds 15 minutes for two consecutive hours or less.</a:t>
            </a:r>
          </a:p>
          <a:p>
            <a:pPr>
              <a:buFontTx/>
              <a:buChar char="•"/>
            </a:pPr>
            <a:r>
              <a:rPr lang="en-US"/>
              <a:t>For added travel time greater than 30 minutes for any period of time, the work zone impacts are unacceptable. Alternate strategies shall be considered per the provisions of PA’s WZ policy.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87C5FC-0077-4715-8544-ACF1D7CFA066}" type="slidenum">
              <a:rPr lang="en-US"/>
              <a:pPr/>
              <a:t>17</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a:t>If one or more of these thresholds are exceeded, then the project is considered significant and a full transportation management plan (TMP) is required.</a:t>
            </a:r>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2D89D4-464A-4F25-957F-7B1402930935}" type="slidenum">
              <a:rPr lang="en-US"/>
              <a:pPr/>
              <a:t>18</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467360" y="4415790"/>
            <a:ext cx="6162040" cy="4880610"/>
          </a:xfrm>
        </p:spPr>
        <p:txBody>
          <a:bodyPr/>
          <a:lstStyle/>
          <a:p>
            <a:pPr>
              <a:lnSpc>
                <a:spcPct val="80000"/>
              </a:lnSpc>
            </a:pPr>
            <a:r>
              <a:rPr lang="en-US" sz="1100" dirty="0"/>
              <a:t>WZ Policy includes criteria for determining whether or not a project is considered significant. </a:t>
            </a:r>
          </a:p>
          <a:p>
            <a:pPr>
              <a:lnSpc>
                <a:spcPct val="80000"/>
              </a:lnSpc>
            </a:pPr>
            <a:r>
              <a:rPr lang="en-US" sz="1100" dirty="0"/>
              <a:t>All projects identified as </a:t>
            </a:r>
            <a:r>
              <a:rPr lang="en-US" sz="1100" b="1" dirty="0"/>
              <a:t>Level 1</a:t>
            </a:r>
            <a:r>
              <a:rPr lang="en-US" sz="1100" dirty="0"/>
              <a:t> impact are considered significant projects. These projects typically impact the traveling public at the metropolitan, regional, or interstate level; have a high level of public interest; directly impact a large number of travelers; have high user cost impacts; and are of long duration.</a:t>
            </a:r>
          </a:p>
          <a:p>
            <a:pPr>
              <a:lnSpc>
                <a:spcPct val="80000"/>
              </a:lnSpc>
            </a:pPr>
            <a:r>
              <a:rPr lang="en-US" sz="1100" b="1" dirty="0"/>
              <a:t>Level 2</a:t>
            </a:r>
            <a:r>
              <a:rPr lang="en-US" sz="1100" dirty="0"/>
              <a:t> projects impact the traveling public at the city or regional level; have a moderate level of public interest; directly impact a moderate level of travelers; have low to moderate user cost impacts; and can include lane closures for a moderate duration if not during peak hours.</a:t>
            </a:r>
          </a:p>
          <a:p>
            <a:pPr>
              <a:lnSpc>
                <a:spcPct val="80000"/>
              </a:lnSpc>
            </a:pPr>
            <a:r>
              <a:rPr lang="en-US" sz="1100" b="1" dirty="0"/>
              <a:t>Level 3</a:t>
            </a:r>
            <a:r>
              <a:rPr lang="en-US" sz="1100" dirty="0"/>
              <a:t> projects impact the traveling public to a small degree; public interest is low and AADT is low; duration of work is short to moderate; construction zones can be mobile; and typically this work is recurring (such as mowing, pothole patching, etc.).</a:t>
            </a:r>
          </a:p>
          <a:p>
            <a:pPr>
              <a:lnSpc>
                <a:spcPct val="80000"/>
              </a:lnSpc>
            </a:pPr>
            <a:r>
              <a:rPr lang="en-US" sz="1100" dirty="0"/>
              <a:t>Policy includes a list of corridors in Montana that are automatically of Level 1 and Level 2 significance. It also includes a checklist to help identify significant projects.</a:t>
            </a:r>
          </a:p>
          <a:p>
            <a:pPr>
              <a:lnSpc>
                <a:spcPct val="80000"/>
              </a:lnSpc>
            </a:pPr>
            <a:endParaRPr lang="en-US" sz="1100" dirty="0"/>
          </a:p>
          <a:p>
            <a:pPr>
              <a:lnSpc>
                <a:spcPct val="80000"/>
              </a:lnSpc>
            </a:pPr>
            <a:r>
              <a:rPr lang="en-US" sz="1100" b="1" dirty="0"/>
              <a:t>Checklist:</a:t>
            </a:r>
          </a:p>
          <a:p>
            <a:pPr>
              <a:lnSpc>
                <a:spcPct val="80000"/>
              </a:lnSpc>
            </a:pPr>
            <a:r>
              <a:rPr lang="en-US" sz="1100" dirty="0"/>
              <a:t>IF Through-lane closures for more than 3 continuous days; AND/OR Through-lane closures during morning, lunch time or evening peak directional traffic flow periods for more than 3 continuous days; AND/OR Impair critical movements at a major intersection for more than a 3-consecutive day period </a:t>
            </a:r>
          </a:p>
          <a:p>
            <a:pPr>
              <a:lnSpc>
                <a:spcPct val="80000"/>
              </a:lnSpc>
            </a:pPr>
            <a:endParaRPr lang="en-US" sz="1100" dirty="0"/>
          </a:p>
          <a:p>
            <a:pPr>
              <a:lnSpc>
                <a:spcPct val="80000"/>
              </a:lnSpc>
            </a:pPr>
            <a:r>
              <a:rPr lang="en-US" sz="1100" dirty="0"/>
              <a:t>And one of the following: </a:t>
            </a:r>
          </a:p>
          <a:p>
            <a:pPr>
              <a:lnSpc>
                <a:spcPct val="80000"/>
              </a:lnSpc>
            </a:pPr>
            <a:r>
              <a:rPr lang="en-US" sz="1100" dirty="0"/>
              <a:t>On Level 1 corridor list  OR Principal arterial within an urban area </a:t>
            </a:r>
          </a:p>
          <a:p>
            <a:pPr>
              <a:lnSpc>
                <a:spcPct val="80000"/>
              </a:lnSpc>
            </a:pPr>
            <a:endParaRPr lang="en-US" sz="1100" dirty="0"/>
          </a:p>
          <a:p>
            <a:pPr>
              <a:lnSpc>
                <a:spcPct val="80000"/>
              </a:lnSpc>
            </a:pPr>
            <a:r>
              <a:rPr lang="en-US" sz="1100" dirty="0"/>
              <a:t>Or other triggers for significant projects apply (several triggers listed)</a:t>
            </a:r>
          </a:p>
          <a:p>
            <a:pPr>
              <a:lnSpc>
                <a:spcPct val="80000"/>
              </a:lnSpc>
            </a:pPr>
            <a:endParaRPr lang="en-US" sz="1100" dirty="0"/>
          </a:p>
          <a:p>
            <a:pPr>
              <a:lnSpc>
                <a:spcPct val="80000"/>
              </a:lnSpc>
            </a:pPr>
            <a:r>
              <a:rPr lang="en-US" sz="1100" dirty="0"/>
              <a:t>THEN this project is considered a Significant Project for Work Zone Safety and Mobility purposes.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5788" y="4415791"/>
            <a:ext cx="6854613" cy="4652010"/>
          </a:xfrm>
        </p:spPr>
        <p:txBody>
          <a:bodyPr/>
          <a:lstStyle/>
          <a:p>
            <a:r>
              <a:rPr lang="en-US" dirty="0" smtClean="0"/>
              <a:t>Described in Part 3 of the TDOT</a:t>
            </a:r>
            <a:r>
              <a:rPr lang="en-US" baseline="0" dirty="0" smtClean="0"/>
              <a:t> Work Zone Safety and Mobility Manual</a:t>
            </a:r>
          </a:p>
          <a:p>
            <a:r>
              <a:rPr lang="en-US" dirty="0" smtClean="0"/>
              <a:t>Manual states, “</a:t>
            </a:r>
            <a:r>
              <a:rPr lang="en-US" dirty="0"/>
              <a:t>It should be noted that if a project is determined to be Significant, it does not necessarily mean that the development of the TMP will be a time-consuming or exhausting effort. If a project is determined to be Significant, it simply means that additional mitigation strategies should be implemented to reduce congestion and improve safety within the work zone. Often, these strategies are things that TDOT is already doing for many work zones.</a:t>
            </a:r>
          </a:p>
          <a:p>
            <a:r>
              <a:rPr lang="en-US" dirty="0"/>
              <a:t>TDOT defines a significant project as:</a:t>
            </a:r>
          </a:p>
          <a:p>
            <a:pPr marL="232909" indent="-232909">
              <a:buAutoNum type="alphaLcParenBoth"/>
            </a:pPr>
            <a:r>
              <a:rPr lang="en-US" dirty="0"/>
              <a:t>Any project on the interstate system located within a recognized Transportation Management Area (TMA) that occupies a given location for at least three days duration with either continuous or intermittent lane closures.</a:t>
            </a:r>
          </a:p>
          <a:p>
            <a:r>
              <a:rPr lang="en-US" dirty="0"/>
              <a:t>(b) Any project of any duration on an interstate route or any route with an AADT of at least 50,000 vehicles per day for which all lanes in one direction will be closed to traffic.</a:t>
            </a:r>
          </a:p>
          <a:p>
            <a:r>
              <a:rPr lang="en-US" dirty="0"/>
              <a:t>(c) Any project for which the delay through the limits of the work zone is at least 30 minutes above the normal delay under typical non-work conditions. (Using the delay criteria reference table in the WZ Safety and Mobility Manual).</a:t>
            </a:r>
          </a:p>
          <a:p>
            <a:r>
              <a:rPr lang="en-US" dirty="0"/>
              <a:t>(d) Any project deemed Significant by extraordinary qualitative characteristics. This determination may be made on the basis of conditions such as high levels of public interest, business/community impacts, or long work zone duration. All Significant Projects defined in this manner shall only be done with careful consideration and strategic decision making.</a:t>
            </a:r>
          </a:p>
          <a:p>
            <a:endParaRPr lang="en-US" dirty="0"/>
          </a:p>
          <a:p>
            <a:r>
              <a:rPr lang="en-US" dirty="0"/>
              <a:t>In reference to the definition above, items (a) and (b) are presented as Major Route Criteria, item (c) defines the Delay Criteria, and item (d) defines the Qualitative Criteria.</a:t>
            </a:r>
          </a:p>
        </p:txBody>
      </p:sp>
      <p:sp>
        <p:nvSpPr>
          <p:cNvPr id="4" name="Slide Number Placeholder 3"/>
          <p:cNvSpPr>
            <a:spLocks noGrp="1"/>
          </p:cNvSpPr>
          <p:nvPr>
            <p:ph type="sldNum" sz="quarter" idx="10"/>
          </p:nvPr>
        </p:nvSpPr>
        <p:spPr/>
        <p:txBody>
          <a:bodyPr/>
          <a:lstStyle/>
          <a:p>
            <a:fld id="{7A7FD354-8420-49E5-AF14-888FE16FF71B}" type="slidenum">
              <a:rPr lang="en-US" smtClean="0"/>
              <a:pPr/>
              <a:t>19</a:t>
            </a:fld>
            <a:endParaRPr lang="en-US"/>
          </a:p>
        </p:txBody>
      </p:sp>
    </p:spTree>
    <p:extLst>
      <p:ext uri="{BB962C8B-B14F-4D97-AF65-F5344CB8AC3E}">
        <p14:creationId xmlns:p14="http://schemas.microsoft.com/office/powerpoint/2010/main" val="3492016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CF1AAB-7B09-4C78-A1A3-75ADCEB80B1E}" type="slidenum">
              <a:rPr lang="en-US"/>
              <a:pPr/>
              <a:t>20</a:t>
            </a:fld>
            <a:endParaRPr lang="en-US"/>
          </a:p>
        </p:txBody>
      </p:sp>
      <p:sp>
        <p:nvSpPr>
          <p:cNvPr id="253954" name="Rectangle 2"/>
          <p:cNvSpPr>
            <a:spLocks noGrp="1" noRot="1" noChangeAspect="1" noChangeArrowheads="1" noTextEdit="1"/>
          </p:cNvSpPr>
          <p:nvPr>
            <p:ph type="sldImg"/>
          </p:nvPr>
        </p:nvSpPr>
        <p:spPr>
          <a:ln/>
        </p:spPr>
      </p:sp>
      <p:sp>
        <p:nvSpPr>
          <p:cNvPr id="253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9BD74B-4E55-4E59-B2F0-01BF14CC0BDB}" type="slidenum">
              <a:rPr lang="en-US"/>
              <a:pPr/>
              <a:t>2</a:t>
            </a:fld>
            <a:endParaRPr lang="en-US"/>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3C6953-AF03-4296-AB3E-63E5F38B6E83}" type="slidenum">
              <a:rPr lang="en-US"/>
              <a:pPr/>
              <a:t>21</a:t>
            </a:fld>
            <a:endParaRPr lang="en-US"/>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xfrm>
            <a:off x="609600" y="4415790"/>
            <a:ext cx="6019800" cy="4183380"/>
          </a:xfrm>
        </p:spPr>
        <p:txBody>
          <a:bodyPr/>
          <a:lstStyle/>
          <a:p>
            <a:r>
              <a:rPr lang="en-US" dirty="0"/>
              <a:t>Many agencies credit TMP training, guidelines, and templates as the key factor in institutionalizing the TMP development process and facilitating uniform documentation of their TMPs. </a:t>
            </a:r>
          </a:p>
          <a:p>
            <a:r>
              <a:rPr lang="en-US" dirty="0"/>
              <a:t>A number of agencies have developed TMP guidance, training, resources; this table shows a sampling of these agencies and the types of TMP resources available. </a:t>
            </a:r>
          </a:p>
          <a:p>
            <a:r>
              <a:rPr lang="en-US" dirty="0"/>
              <a:t>Several States used FHWA's publication </a:t>
            </a:r>
            <a:r>
              <a:rPr lang="en-US" i="1" dirty="0"/>
              <a:t>Developing and Implementing Transportation Management Plans for Work Zones</a:t>
            </a:r>
            <a:r>
              <a:rPr lang="en-US" dirty="0"/>
              <a:t> in developing their own processes and guidance. </a:t>
            </a:r>
          </a:p>
          <a:p>
            <a:r>
              <a:rPr lang="en-US" dirty="0"/>
              <a:t>Michael Paylor, MD SHA Team Leader of the Traffic Policy and Management Team, “What an agency includes in its TMP guidelines may look good on paper, but can only be effective if the guidelines are implemented in the way that is intended.”   </a:t>
            </a:r>
          </a:p>
          <a:p>
            <a:r>
              <a:rPr lang="en-US" dirty="0"/>
              <a:t>Julie Johnston, Michigan DOT Work Zone Delivery Engineer, “The guidelines and templates also need to take into account that projects vary in complexity and therefore the template and guidelines need to be flexible to accommodate different types of projects.”</a:t>
            </a: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02407C-ED4F-40FF-906B-19B4F374CC97}" type="slidenum">
              <a:rPr lang="en-US"/>
              <a:pPr/>
              <a:t>22</a:t>
            </a:fld>
            <a:endParaRPr lang="en-US"/>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r>
              <a:rPr lang="en-US"/>
              <a:t>Caltrans TMPs are categorized into three types based on project characteristics and projected delay: Blanket TMP, Minor TMP, and Major TMP. This slide lists the types of conditions and possible strategies for each of these three TMP categories. A Blanket TMP is a standard set of actions taken to minimize delay when performing maintenance activities or projects. Minor TMPs are used for improvement projects when minimal impacts are expected (e.g., night-time construction). Major TMPs are implemented for projects where significant traffic impacts are anticipated and multiple TMP strategies are required to manage impacts.</a:t>
            </a:r>
          </a:p>
          <a:p>
            <a:r>
              <a:rPr lang="en-US"/>
              <a:t>Caltrans places TMP strategies into 6 categories:</a:t>
            </a:r>
          </a:p>
          <a:p>
            <a:pPr>
              <a:buFontTx/>
              <a:buChar char="•"/>
            </a:pPr>
            <a:r>
              <a:rPr lang="en-US"/>
              <a:t>Public information </a:t>
            </a:r>
          </a:p>
          <a:p>
            <a:pPr>
              <a:buFontTx/>
              <a:buChar char="•"/>
            </a:pPr>
            <a:r>
              <a:rPr lang="en-US"/>
              <a:t>Motorist information </a:t>
            </a:r>
          </a:p>
          <a:p>
            <a:pPr>
              <a:buFontTx/>
              <a:buChar char="•"/>
            </a:pPr>
            <a:r>
              <a:rPr lang="en-US"/>
              <a:t>Incident management </a:t>
            </a:r>
          </a:p>
          <a:p>
            <a:pPr>
              <a:buFontTx/>
              <a:buChar char="•"/>
            </a:pPr>
            <a:r>
              <a:rPr lang="en-US"/>
              <a:t>Construction strategies </a:t>
            </a:r>
          </a:p>
          <a:p>
            <a:pPr>
              <a:buFontTx/>
              <a:buChar char="•"/>
            </a:pPr>
            <a:r>
              <a:rPr lang="en-US"/>
              <a:t>Demand management </a:t>
            </a:r>
          </a:p>
          <a:p>
            <a:pPr>
              <a:buFontTx/>
              <a:buChar char="•"/>
            </a:pPr>
            <a:r>
              <a:rPr lang="en-US"/>
              <a:t>Alternate routes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D535DE-E4D9-4CD0-8AE8-1D8682CBDEF1}" type="slidenum">
              <a:rPr lang="en-US"/>
              <a:pPr/>
              <a:t>23</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xfrm>
            <a:off x="457200" y="4415790"/>
            <a:ext cx="6096000" cy="4499610"/>
          </a:xfrm>
        </p:spPr>
        <p:txBody>
          <a:bodyPr/>
          <a:lstStyle/>
          <a:p>
            <a:r>
              <a:rPr lang="en-US" sz="1100" dirty="0"/>
              <a:t>Have established guidelines for developing TMPs for all highway construction, street maintenance, and utility or construction activities performed by </a:t>
            </a:r>
            <a:r>
              <a:rPr lang="en-US" sz="1100" dirty="0" err="1"/>
              <a:t>WisDOT</a:t>
            </a:r>
            <a:r>
              <a:rPr lang="en-US" sz="1100" dirty="0"/>
              <a:t>, municipalities, and other agencies. The intent of these guidelines is to assist regional planners, traffic engineers, and designers in developing TMPs for work zones and to help </a:t>
            </a:r>
            <a:r>
              <a:rPr lang="en-US" sz="1100" dirty="0" err="1"/>
              <a:t>WisDOT</a:t>
            </a:r>
            <a:r>
              <a:rPr lang="en-US" sz="1100" dirty="0"/>
              <a:t> develop and implement TMPs effectively and consistently statewide to enhance safety and mobility while minimizing delays caused by construction work zones. </a:t>
            </a:r>
          </a:p>
          <a:p>
            <a:endParaRPr lang="en-US" sz="1100" dirty="0"/>
          </a:p>
          <a:p>
            <a:r>
              <a:rPr lang="en-US" sz="1100" dirty="0"/>
              <a:t>TMP worksheet provides a checklist of items that need to be considered in developing TMP, documents project information, planned staging for maintaining traffic, lane closure info, detour, how to coordinate with special events to minimize traffic disruptions, analysis of traffic and capacity to estimate travel time and delay impacts, identification of mitigation strategies, public information strategies, incident management strategies, adjacent projects affected by this work. </a:t>
            </a:r>
          </a:p>
          <a:p>
            <a:endParaRPr lang="en-US" sz="1100" dirty="0"/>
          </a:p>
          <a:p>
            <a:r>
              <a:rPr lang="en-US" sz="1100" dirty="0"/>
              <a:t>Looking into putting this worksheet into an online format so that it can be filled out online and stored and archived online, then TMPs for all projects could be viewed by anyone to use to help in development of other TMPs and to coordinate adjacent projects. </a:t>
            </a:r>
          </a:p>
          <a:p>
            <a:endParaRPr lang="en-US" sz="1100" dirty="0"/>
          </a:p>
          <a:p>
            <a:r>
              <a:rPr lang="en-US" sz="1100" dirty="0"/>
              <a:t>Benefit-Cost guidelines - will help engineers select the best work zone impacts mitigation strategies for a project, given constraints such as site conditions and budget. Will help engineers compare the benefits of reduced road user delay to the cost of alternative mitigation strategies in order to select the most cost-effective strategies during the TMP development process.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Wisconsin DOT does a systematic assessment of work zone impacts for construction projects that affect travel lanes. They categorize TMPs into four different types, with types 3 and 4 being significant. </a:t>
            </a:r>
          </a:p>
          <a:p>
            <a:endParaRPr lang="en-US" dirty="0"/>
          </a:p>
          <a:p>
            <a:r>
              <a:rPr lang="en-US" dirty="0"/>
              <a:t>At the program level-scoping phase, a preliminary work zone impact assessment is conducted to determine the type of TMP. A preliminary TMP is prepared at this stage. </a:t>
            </a:r>
          </a:p>
          <a:p>
            <a:endParaRPr lang="en-US" dirty="0"/>
          </a:p>
          <a:p>
            <a:r>
              <a:rPr lang="en-US" dirty="0"/>
              <a:t>During the preliminary plan review stage, work zone impacts are re-assessed for type 3 and type 4 TMPs using formalized guidance called </a:t>
            </a:r>
            <a:r>
              <a:rPr lang="en-US" i="1" dirty="0"/>
              <a:t>Lane Closure and Delay Guideline</a:t>
            </a:r>
            <a:r>
              <a:rPr lang="en-US" dirty="0"/>
              <a:t>s. If the impacts are determined to be within Wisconsin DOT policies, TMP update and implementation continues. If the impacts are determined to exceed Wisconsin DOT policies and a project exception is not approved, the TMP strategies are revised and impacts are re-assessed. The goal is to mitigate to the greatest extent possible, safety and mobility impacts to workers and the public. </a:t>
            </a:r>
          </a:p>
          <a:p>
            <a:endParaRPr lang="en-US" dirty="0"/>
          </a:p>
        </p:txBody>
      </p:sp>
      <p:sp>
        <p:nvSpPr>
          <p:cNvPr id="4" name="Slide Number Placeholder 3"/>
          <p:cNvSpPr>
            <a:spLocks noGrp="1"/>
          </p:cNvSpPr>
          <p:nvPr>
            <p:ph type="sldNum" sz="quarter" idx="10"/>
          </p:nvPr>
        </p:nvSpPr>
        <p:spPr/>
        <p:txBody>
          <a:bodyPr/>
          <a:lstStyle/>
          <a:p>
            <a:fld id="{7A7FD354-8420-49E5-AF14-888FE16FF71B}" type="slidenum">
              <a:rPr lang="en-US" smtClean="0"/>
              <a:pPr/>
              <a:t>24</a:t>
            </a:fld>
            <a:endParaRPr lang="en-US"/>
          </a:p>
        </p:txBody>
      </p:sp>
    </p:spTree>
    <p:extLst>
      <p:ext uri="{BB962C8B-B14F-4D97-AF65-F5344CB8AC3E}">
        <p14:creationId xmlns:p14="http://schemas.microsoft.com/office/powerpoint/2010/main" val="2087563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E19696-0EB1-48EB-92F9-F38474D3C3D0}" type="slidenum">
              <a:rPr lang="en-US"/>
              <a:pPr/>
              <a:t>25</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n-US" sz="1000"/>
              <a:t>MDOT Systems Operation and Management Engineer creates a peer review team to review all submitted projects against a review checklist. </a:t>
            </a:r>
          </a:p>
          <a:p>
            <a:r>
              <a:rPr lang="en-US" sz="1000"/>
              <a:t>Projects are submitted to the peer review team after the Plan Review (at the 35 percent design stage) and before the errors and omissions check (design is almost final). At this point the TMP is mostly complete but there is still some flexibility in design and budget. </a:t>
            </a:r>
          </a:p>
          <a:p>
            <a:r>
              <a:rPr lang="en-US" sz="1000"/>
              <a:t>In order to assist Regions with TMP development and to ensure TMPs include consistent information across all Regions, MDOT created a TMP template that describes what should be included in the TMP. </a:t>
            </a:r>
          </a:p>
          <a:p>
            <a:r>
              <a:rPr lang="en-US" sz="1000"/>
              <a:t>Team members are independent of the Region that submits the TMP for review.</a:t>
            </a:r>
          </a:p>
          <a:p>
            <a:r>
              <a:rPr lang="en-US" sz="1000"/>
              <a:t>TMPs are rated:</a:t>
            </a:r>
          </a:p>
          <a:p>
            <a:pPr lvl="1">
              <a:buFontTx/>
              <a:buChar char="•"/>
            </a:pPr>
            <a:r>
              <a:rPr lang="en-US" sz="1000"/>
              <a:t>Green - Go ahead with the project. </a:t>
            </a:r>
          </a:p>
          <a:p>
            <a:pPr lvl="1">
              <a:buFontTx/>
              <a:buChar char="•"/>
            </a:pPr>
            <a:r>
              <a:rPr lang="en-US" sz="1000"/>
              <a:t>Yellow - Some issues need to be reviewed and changes considered. If any changes are made, the local office is asked to submit a document stating what changes were incorporated. </a:t>
            </a:r>
          </a:p>
          <a:p>
            <a:pPr lvl="1">
              <a:buFontTx/>
              <a:buChar char="•"/>
            </a:pPr>
            <a:r>
              <a:rPr lang="en-US" sz="1000"/>
              <a:t>Red - There are potential show stoppers and some elements of the project may need to be revised before moving forward. This category is also for projects that have not yet completed the design phase or TMP development, or information was missing during the TMP review. </a:t>
            </a:r>
          </a:p>
          <a:p>
            <a:r>
              <a:rPr lang="en-US" sz="1000"/>
              <a:t>In addition to improving the TMP, the peer review team process is a mechanism to share ideas and best practices. In some cases personnel on the peer review team find that other regions are implementing good ideas that they had not previously considered.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3AA650-81E9-4EBE-AB49-15E27DA55BC5}" type="slidenum">
              <a:rPr lang="en-US"/>
              <a:pPr/>
              <a:t>26</a:t>
            </a:fld>
            <a:endParaRPr lang="en-US"/>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r>
              <a:rPr lang="en-US"/>
              <a:t>Data Collection and Analysis is closely related to performance monitoring and conducting work zone process reviews, as data is necessary to understand how work zones are performing and where changes in processes may be needed.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CBEBBD6-01A3-49D4-A20E-D6F11EB9D120}" type="slidenum">
              <a:rPr lang="en-US"/>
              <a:pPr/>
              <a:t>27</a:t>
            </a:fld>
            <a:endParaRPr lang="en-US"/>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lang="en-US"/>
              <a:t>In 2004 ODOT developed a process to monitor work zone crashes in near real-time. ODOT obtains work zone crash reports in near real-time from local law enforcement and then inputs this information into a database that sorts crashes into one half mile segments for comparison to historical pre-construction average crash frequency. When ODOT finds abnormally high concentrations of crashes in a certain location after implementation of a work zone, ODOT performs a field visit to the construction area to look for causes and potential fixes.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5168D6-7D14-4F92-BCF5-1C87A615C6AE}" type="slidenum">
              <a:rPr lang="en-US"/>
              <a:pPr/>
              <a:t>28</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a:t>In 2002, the Ohio Department of Transportation (ODOT) embarked on a data analysis effort to determine if an increased number of work zones was causing more crashes, and if so, what could be done to prevent the increase in crashes. Using data collected during construction and prior to construction, ODOT performed a before/after comparison of crash rates on major Interstate work zones. Based on the findings of this analysis, ODOT was able to make several improvements to its work zone planning and design procedures.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F28C37-7C00-4FD3-9503-065A8933161C}" type="slidenum">
              <a:rPr lang="en-US"/>
              <a:pPr/>
              <a:t>29</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r>
              <a:rPr lang="en-US"/>
              <a:t>Tells how they are doing with safety.</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A0721A-7FAD-4494-9542-E8845A17C088}" type="slidenum">
              <a:rPr lang="en-US"/>
              <a:pPr/>
              <a:t>30</a:t>
            </a:fld>
            <a:endParaRPr lang="en-US"/>
          </a:p>
        </p:txBody>
      </p:sp>
      <p:sp>
        <p:nvSpPr>
          <p:cNvPr id="256002" name="Rectangle 2"/>
          <p:cNvSpPr>
            <a:spLocks noGrp="1" noRot="1" noChangeAspect="1" noChangeArrowheads="1" noTextEdit="1"/>
          </p:cNvSpPr>
          <p:nvPr>
            <p:ph type="sldImg"/>
          </p:nvPr>
        </p:nvSpPr>
        <p:spPr>
          <a:ln/>
        </p:spPr>
      </p:sp>
      <p:sp>
        <p:nvSpPr>
          <p:cNvPr id="256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033077-9775-4F18-BB84-BE4CF1A3D09B}" type="slidenum">
              <a:rPr lang="en-US"/>
              <a:pPr/>
              <a:t>3</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a:t>Developed through the collaborative efforts of the WSDOT Development Team; Work Zone Safety Task Force; Program Managers; and Communications Office.</a:t>
            </a:r>
          </a:p>
          <a:p>
            <a:r>
              <a:rPr lang="en-US"/>
              <a:t>The intent is not to provide details, such as processes, procedures, and solutions, but to establish roles and expectations for the identified program areas. In this way, WSDOT is not introducing the Rule as a new program or a new process, but it is building it into the existing WSDOT program structure.</a:t>
            </a:r>
          </a:p>
          <a:p>
            <a:r>
              <a:rPr lang="en-US"/>
              <a:t>WSDOT feels that the policy allows for greater communication and cooperation from all the groups affected by the Rule by providing a clear understanding of expectations. </a:t>
            </a:r>
          </a:p>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2D9794-B4F7-4790-AEDB-3DA11C666D9E}" type="slidenum">
              <a:rPr lang="en-US"/>
              <a:pPr/>
              <a:t>31</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r>
              <a:rPr lang="en-US"/>
              <a:t>Includes a monitoring plan in its TMPs for significant projects.  The monitoring plan includes a crash analysis of before and after a project is done and makes comparisons with another similar work zone. </a:t>
            </a:r>
          </a:p>
          <a:p>
            <a:r>
              <a:rPr lang="en-US"/>
              <a:t> Work zone delay and queue measurements are done by staff in each region using a combination of a portable trailer with a sensor, field staff observations, and work zone drive-throughs by student interns.  </a:t>
            </a:r>
          </a:p>
          <a:p>
            <a:r>
              <a:rPr lang="en-US"/>
              <a:t>The monitoring initially occurs weekly during peak and off-peak periods, with the frequency reduced if conditions are stable. </a:t>
            </a:r>
          </a:p>
          <a:p>
            <a:r>
              <a:rPr lang="en-US"/>
              <a:t>The Region submits completed monitoring forms to MDOT’s project records system where designers can reference them for future projects.  </a:t>
            </a:r>
          </a:p>
          <a:p>
            <a:r>
              <a:rPr lang="en-US"/>
              <a:t>Delay and queue data are also entered into a database for periodic analysis.  </a:t>
            </a:r>
          </a:p>
          <a:p>
            <a:r>
              <a:rPr lang="en-US"/>
              <a:t>In 2009, MDOT’s work zone monitoring showed that the majority of projects either met or exceeded their goal of having less than a 10 minute delay. </a:t>
            </a:r>
          </a:p>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86AEA0-2D09-4D49-95AC-F732C317F089}" type="slidenum">
              <a:rPr lang="en-US"/>
              <a:pPr/>
              <a:t>32</a:t>
            </a:fld>
            <a:endParaRPr 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pPr lvl="1"/>
            <a:r>
              <a:rPr lang="en-US"/>
              <a:t>Some MDOT Regions have purchased trailers to take measurements, while other Regions have purchased cameras that allow work zones to be monitored online. Some Regions have purchased detection equipment (without a camera) to measure vehicle speed and occupancy. This equipment hooks up to a pickup truck and can be left out for a few days to monitor a work zone. Several local MDOT offices have purchased monitoring equipment, have obtained extra co-op assistance to help with data collection, and/or have driven work zones to measure queues and record delay time. The MDOT Central Office would like Regions to collect the information but they do not prescribe how to do it.</a:t>
            </a:r>
          </a:p>
          <a:p>
            <a:pPr lvl="1"/>
            <a:endParaRPr lang="en-US"/>
          </a:p>
          <a:p>
            <a:pPr lvl="1"/>
            <a:r>
              <a:rPr lang="en-US"/>
              <a:t>Each region is responsible for updating and maintaining the delay worksheet along with any supplemental information needed for their projects. The information contained in the Delay Worksheet will be utilized for evaluating project and program level effectiveness.</a:t>
            </a:r>
          </a:p>
          <a:p>
            <a:endParaRPr lang="en-US"/>
          </a:p>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4D91B4-9DC3-4FC8-B512-D91B134E0B70}" type="slidenum">
              <a:rPr lang="en-US"/>
              <a:pPr/>
              <a:t>33</a:t>
            </a:fld>
            <a:endParaRPr lang="en-US"/>
          </a:p>
        </p:txBody>
      </p:sp>
      <p:sp>
        <p:nvSpPr>
          <p:cNvPr id="249858" name="Rectangle 2"/>
          <p:cNvSpPr>
            <a:spLocks noGrp="1" noRot="1" noChangeAspect="1" noChangeArrowheads="1" noTextEdit="1"/>
          </p:cNvSpPr>
          <p:nvPr>
            <p:ph type="sldImg"/>
          </p:nvPr>
        </p:nvSpPr>
        <p:spPr>
          <a:ln/>
        </p:spPr>
      </p:sp>
      <p:sp>
        <p:nvSpPr>
          <p:cNvPr id="249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790948-562A-4AAD-9AA4-C965183AFCFC}" type="slidenum">
              <a:rPr lang="en-US"/>
              <a:pPr/>
              <a:t>34</a:t>
            </a:fld>
            <a:endParaRPr lang="en-US"/>
          </a:p>
        </p:txBody>
      </p:sp>
      <p:sp>
        <p:nvSpPr>
          <p:cNvPr id="217090" name="Rectangle 2"/>
          <p:cNvSpPr>
            <a:spLocks noGrp="1" noRot="1" noChangeAspect="1" noChangeArrowheads="1" noTextEdit="1"/>
          </p:cNvSpPr>
          <p:nvPr>
            <p:ph type="sldImg"/>
          </p:nvPr>
        </p:nvSpPr>
        <p:spPr>
          <a:ln/>
        </p:spPr>
      </p:sp>
      <p:sp>
        <p:nvSpPr>
          <p:cNvPr id="217091" name="Rectangle 3"/>
          <p:cNvSpPr>
            <a:spLocks noGrp="1" noChangeArrowheads="1"/>
          </p:cNvSpPr>
          <p:nvPr>
            <p:ph type="body" idx="1"/>
          </p:nvPr>
        </p:nvSpPr>
        <p:spPr>
          <a:xfrm>
            <a:off x="609600" y="4415790"/>
            <a:ext cx="5867400" cy="4423410"/>
          </a:xfrm>
        </p:spPr>
        <p:txBody>
          <a:bodyPr/>
          <a:lstStyle/>
          <a:p>
            <a:pPr>
              <a:lnSpc>
                <a:spcPct val="80000"/>
              </a:lnSpc>
              <a:spcBef>
                <a:spcPct val="40000"/>
              </a:spcBef>
            </a:pPr>
            <a:r>
              <a:rPr lang="en-US" sz="1000" dirty="0"/>
              <a:t>49% of agencies said the Rule has caused them to expand planning and impacts assessment beyond the project WZ itself to address corridor, network, and regional issues as a result of the Rule.</a:t>
            </a:r>
          </a:p>
          <a:p>
            <a:pPr>
              <a:lnSpc>
                <a:spcPct val="80000"/>
              </a:lnSpc>
              <a:spcBef>
                <a:spcPct val="40000"/>
              </a:spcBef>
            </a:pPr>
            <a:r>
              <a:rPr lang="en-US" sz="1000" dirty="0"/>
              <a:t>92% of agencies are minimizing disruptions on major traffic corridors by optimizing the letting schedule.  Projects are reviewed to make sure that multiple projects do not adversely impact traffic along certain corridors.  One agency noted that development of TMPs has helped the agency focus on processes and techniques such as altering letting schedules to avoid major impacts</a:t>
            </a:r>
          </a:p>
          <a:p>
            <a:pPr>
              <a:lnSpc>
                <a:spcPct val="80000"/>
              </a:lnSpc>
            </a:pPr>
            <a:r>
              <a:rPr lang="en-US" sz="1000" dirty="0"/>
              <a:t>A corridor-wide approach to planning for construction projects can alleviate impacts at a larger than normal scale and can optimize traffic flow on the mainline and alternate routes during construction. This approach requires adequate coordination and communication between federal, state, and local agencies – coordination across boundaries that may require extra effort outside the normal mission and associated procedures within each agency.</a:t>
            </a:r>
          </a:p>
          <a:p>
            <a:pPr>
              <a:lnSpc>
                <a:spcPct val="80000"/>
              </a:lnSpc>
            </a:pPr>
            <a:r>
              <a:rPr lang="en-US" sz="1000" dirty="0"/>
              <a:t>Management of construction impacts at the “Program” level as opposed to the “Project” level introduces coordination and communication needs early into the process. Typically, sensationally large projects often attract attention and require enhanced coordination with agencies in adjacent jurisdictions due to a high probability of impacts. Generally, DOTs may share information through state- level coordinators (such as MPO coordinators) on large, potentially high impact projects, but centralized construction program information repositories are less common. </a:t>
            </a:r>
          </a:p>
          <a:p>
            <a:pPr>
              <a:lnSpc>
                <a:spcPct val="80000"/>
              </a:lnSpc>
            </a:pPr>
            <a:r>
              <a:rPr lang="en-US" sz="1000" dirty="0"/>
              <a:t>Enhanced coordination can include a larger than-local area so that corridor- level or regional impacts can be better understood and managed. There are areas where coordination initiatives can enhance the process throughout the course of project development. For example, in the planning stages, agencies may use their historical knowledge to identify anticipated traffic impacts based on the magnitude of projects and brainstorm ideas for treatments and strategies to mitigate impacts. In the preliminary and final design stages of a project, agencies may have performed some type of analysis (e.g., capacity, simulation, etc.) based on more detailed data and have developed a better understanding of how traffic control plans and lane restrictions may impact traffic. Combined with a coordination group, both strategies can be beneficial.</a:t>
            </a:r>
          </a:p>
          <a:p>
            <a:pPr>
              <a:lnSpc>
                <a:spcPct val="80000"/>
              </a:lnSpc>
            </a:pPr>
            <a:r>
              <a:rPr lang="en-US" sz="1000" dirty="0"/>
              <a:t>For agencies that lack the support to form an internal/external working group to reach out to stakeholders, momentum will need to be generated to form a voluntary consortium to meet regularly to discuss potential impacts and, overall, provide enhanced communication and coordination. This course of action will minimize the possibility of large-scale impacts along a corridor if project scheduling consensus can be met among stakeholders.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C50446-702D-4E83-8A3E-4734AACE61C4}" type="slidenum">
              <a:rPr lang="en-US"/>
              <a:pPr/>
              <a:t>35</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a:t>Corridor, Network and Community Issues also includes:</a:t>
            </a:r>
          </a:p>
          <a:p>
            <a:pPr>
              <a:buFontTx/>
              <a:buChar char="•"/>
            </a:pPr>
            <a:r>
              <a:rPr lang="en-US"/>
              <a:t> Impacts on nearby transportation infrastructure such as key intersections and interchanges, railroad crossings, public transit junctions, and other junctions in the transportation network. </a:t>
            </a:r>
          </a:p>
          <a:p>
            <a:r>
              <a:rPr lang="en-US"/>
              <a:t>• Impacts on evacuation routes in the vicinity of critical transportation or other infrastructure. </a:t>
            </a:r>
          </a:p>
          <a:p>
            <a:r>
              <a:rPr lang="en-US"/>
              <a:t>• Impacts on affected public properties, including parks, recreational facilities, fire stations, police stations, and hospitals. </a:t>
            </a:r>
          </a:p>
          <a:p>
            <a:r>
              <a:rPr lang="en-US"/>
              <a:t>• Impacts of the project on affected private properties, including businesses and residences. </a:t>
            </a:r>
          </a:p>
          <a:p>
            <a:r>
              <a:rPr lang="en-US"/>
              <a:t>	</a:t>
            </a:r>
          </a:p>
          <a:p>
            <a:r>
              <a:rPr lang="en-US"/>
              <a:t>Listing of management strategies is taken from FHWA’s Implementing the Rule on Work Zone Safety and Mobility. Project coordination includes:</a:t>
            </a:r>
          </a:p>
          <a:p>
            <a:pPr>
              <a:buFontTx/>
              <a:buChar char="•"/>
            </a:pPr>
            <a:r>
              <a:rPr lang="en-US"/>
              <a:t>Coordination with other projects </a:t>
            </a:r>
          </a:p>
          <a:p>
            <a:pPr>
              <a:buFontTx/>
              <a:buChar char="•"/>
            </a:pPr>
            <a:r>
              <a:rPr lang="en-US"/>
              <a:t>Utilities coordination </a:t>
            </a:r>
          </a:p>
          <a:p>
            <a:pPr>
              <a:buFontTx/>
              <a:buChar char="•"/>
            </a:pPr>
            <a:r>
              <a:rPr lang="en-US"/>
              <a:t>Right-of-way coordination </a:t>
            </a:r>
          </a:p>
          <a:p>
            <a:pPr>
              <a:buFontTx/>
              <a:buChar char="•"/>
            </a:pPr>
            <a:r>
              <a:rPr lang="en-US"/>
              <a:t>Coordination with other transportation infrastructure </a:t>
            </a:r>
          </a:p>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CB0589-1F6B-4CC6-89D8-FDE11EA24ABA}" type="slidenum">
              <a:rPr lang="en-US"/>
              <a:pPr/>
              <a:t>36</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xfrm>
            <a:off x="457200" y="4415790"/>
            <a:ext cx="6172200" cy="4183380"/>
          </a:xfrm>
        </p:spPr>
        <p:txBody>
          <a:bodyPr/>
          <a:lstStyle/>
          <a:p>
            <a:pPr>
              <a:lnSpc>
                <a:spcPct val="80000"/>
              </a:lnSpc>
            </a:pPr>
            <a:r>
              <a:rPr lang="en-US" sz="1100" b="1" dirty="0"/>
              <a:t>Traffic Management Committee:  </a:t>
            </a:r>
            <a:r>
              <a:rPr lang="en-US" sz="1100" dirty="0"/>
              <a:t>In 2001, the Utah Legislature established a Traffic Management Committee. </a:t>
            </a:r>
          </a:p>
          <a:p>
            <a:pPr marL="171425" indent="-171425">
              <a:lnSpc>
                <a:spcPct val="80000"/>
              </a:lnSpc>
              <a:buFont typeface="Arial" pitchFamily="34" charset="0"/>
              <a:buChar char="•"/>
            </a:pPr>
            <a:r>
              <a:rPr lang="en-US" sz="1100" dirty="0"/>
              <a:t>Committee members include  UDOT, Utah Association of Counties, </a:t>
            </a:r>
            <a:r>
              <a:rPr lang="en-US" sz="1100" dirty="0" err="1"/>
              <a:t>Dept</a:t>
            </a:r>
            <a:r>
              <a:rPr lang="en-US" sz="1100" dirty="0"/>
              <a:t> of Environmental Quality, Wasatch Front Regional Council, </a:t>
            </a:r>
            <a:r>
              <a:rPr lang="en-US" sz="1100" dirty="0" err="1"/>
              <a:t>Dept</a:t>
            </a:r>
            <a:r>
              <a:rPr lang="en-US" sz="1100" dirty="0"/>
              <a:t> of Public Safety, </a:t>
            </a:r>
            <a:r>
              <a:rPr lang="en-US" sz="1100" dirty="0" err="1"/>
              <a:t>Mountainland</a:t>
            </a:r>
            <a:r>
              <a:rPr lang="en-US" sz="1100" dirty="0"/>
              <a:t> Association of Governments, Utah League of Cities and Towns, Utah Transit Authority.</a:t>
            </a:r>
          </a:p>
          <a:p>
            <a:pPr marL="171425" indent="-171425">
              <a:lnSpc>
                <a:spcPct val="80000"/>
              </a:lnSpc>
              <a:buFont typeface="Arial" pitchFamily="34" charset="0"/>
              <a:buChar char="•"/>
            </a:pPr>
            <a:r>
              <a:rPr lang="en-US" sz="1100" dirty="0"/>
              <a:t>Committee is to make recommendations and provide guidance to UDOT, counties, and municipalities on enhancing safety and efficiency of highways using strategies such as traffic signal coordination, monitoring, ramp metering, variable message signing, and incident management.</a:t>
            </a:r>
          </a:p>
          <a:p>
            <a:pPr>
              <a:lnSpc>
                <a:spcPct val="80000"/>
              </a:lnSpc>
            </a:pPr>
            <a:endParaRPr lang="en-US" sz="1100" dirty="0"/>
          </a:p>
          <a:p>
            <a:pPr>
              <a:lnSpc>
                <a:spcPct val="80000"/>
              </a:lnSpc>
            </a:pPr>
            <a:r>
              <a:rPr lang="en-US" sz="1100" b="1" dirty="0"/>
              <a:t>Traffic Management System:  </a:t>
            </a:r>
            <a:r>
              <a:rPr lang="en-US" sz="1100" dirty="0"/>
              <a:t>The 2001 legislation mandated implementation and administration of a traffic management system to improve regional mobility and to allow for information sharing across agency boundaries. </a:t>
            </a:r>
          </a:p>
          <a:p>
            <a:pPr>
              <a:lnSpc>
                <a:spcPct val="80000"/>
              </a:lnSpc>
            </a:pPr>
            <a:endParaRPr lang="en-US" sz="1100" dirty="0"/>
          </a:p>
          <a:p>
            <a:pPr>
              <a:lnSpc>
                <a:spcPct val="80000"/>
              </a:lnSpc>
            </a:pPr>
            <a:r>
              <a:rPr lang="en-US" sz="1100" b="1" dirty="0"/>
              <a:t>Weekly Construction Coordination Meetings:  </a:t>
            </a:r>
          </a:p>
          <a:p>
            <a:pPr marL="171425" indent="-171425">
              <a:lnSpc>
                <a:spcPct val="80000"/>
              </a:lnSpc>
              <a:buFont typeface="Arial" pitchFamily="34" charset="0"/>
              <a:buChar char="•"/>
            </a:pPr>
            <a:r>
              <a:rPr lang="en-US" sz="1100" dirty="0"/>
              <a:t>Meetings are held on Thursday mornings and discussion focuses on upcoming construction-related traffic impacts for the weekend through the next week. </a:t>
            </a:r>
          </a:p>
          <a:p>
            <a:pPr marL="171425" indent="-171425">
              <a:lnSpc>
                <a:spcPct val="80000"/>
              </a:lnSpc>
              <a:buFont typeface="Arial" pitchFamily="34" charset="0"/>
              <a:buChar char="•"/>
            </a:pPr>
            <a:r>
              <a:rPr lang="en-US" sz="1100" dirty="0"/>
              <a:t>During these meetings major traffic control changes and upcoming closures are discussed 2 to 3 weeks out so that any coordination between projects can take place.</a:t>
            </a:r>
          </a:p>
          <a:p>
            <a:pPr marL="171425" indent="-171425">
              <a:lnSpc>
                <a:spcPct val="80000"/>
              </a:lnSpc>
              <a:buFont typeface="Arial" pitchFamily="34" charset="0"/>
              <a:buChar char="•"/>
            </a:pPr>
            <a:r>
              <a:rPr lang="en-US" sz="1100" dirty="0"/>
              <a:t>Conflicting traffic control plans, estimated impacts, and potential detour routes are identified and adjusted as needed.</a:t>
            </a:r>
          </a:p>
          <a:p>
            <a:pPr marL="171425" indent="-171425">
              <a:lnSpc>
                <a:spcPct val="80000"/>
              </a:lnSpc>
              <a:buFont typeface="Arial" pitchFamily="34" charset="0"/>
              <a:buChar char="•"/>
            </a:pPr>
            <a:r>
              <a:rPr lang="en-US" sz="1100" dirty="0"/>
              <a:t>Typical participants in weekly construction coordination meetings are 6 resident construction engineers, the two regional public information coordinators, Traffic Operations Center (TOC) control room supervisors, signal coordination engineer, a meteorologist, 2 regional traffic engineers, a permits office representative, and the regional maintenance area supervisors.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DE79F1-CD02-4122-BC50-27DDCDA3C77D}" type="slidenum">
              <a:rPr lang="en-US"/>
              <a:pPr/>
              <a:t>37</a:t>
            </a:fld>
            <a:endParaRPr lang="en-US"/>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r>
              <a:rPr lang="en-US" dirty="0" smtClean="0"/>
              <a:t>UDOT uses </a:t>
            </a:r>
            <a:r>
              <a:rPr lang="en-US" dirty="0"/>
              <a:t>a program-level traffic analysis framework called "User Impact Planning" to help facilitate implementation of construction programs and to help determine operational treatments during construction to alleviate impacts. </a:t>
            </a:r>
          </a:p>
          <a:p>
            <a:r>
              <a:rPr lang="en-US" dirty="0"/>
              <a:t>Modeling helps UDOT better understand future operational characteristics and allows for enhanced planning activities. The UDOT modeling program helps decision-makers determine the timing for multiple construction projects at the system level and helps with scheduling decisions and letting timeframes. </a:t>
            </a:r>
          </a:p>
          <a:p>
            <a:r>
              <a:rPr lang="en-US" dirty="0" smtClean="0"/>
              <a:t>The </a:t>
            </a:r>
            <a:r>
              <a:rPr lang="en-US" dirty="0"/>
              <a:t>UDOT process includes three stages, where the second stage involves planning level analysis to evaluate three alternatives - no build, traditional build, and fast track design-build. The analysis at this level includes quantitative estimates of measures of effectiveness including total vehicle hours of delay per alternative.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1" y="4260851"/>
            <a:ext cx="6477000" cy="4730750"/>
          </a:xfrm>
        </p:spPr>
        <p:txBody>
          <a:bodyPr/>
          <a:lstStyle/>
          <a:p>
            <a:r>
              <a:rPr lang="en-US" sz="1100" dirty="0"/>
              <a:t>Founded in 2009 to improve cross-regional transportation operations for regional economic competitiveness and improved quality of life.  Members are agencies that have transportation operations on the major routes connecting Minneapolis to Toronto: Illinois DOT, Illinois State Toll Highway Authority, Indiana DOT, Indiana Toll Road Concession Company, Michigan DOT,  Ministry of Transportation Ontario, Minnesota DOT, Skyway Concession Company, and  Wisconsin DOT.</a:t>
            </a:r>
          </a:p>
          <a:p>
            <a:r>
              <a:rPr lang="en-US" sz="1100" b="1" dirty="0"/>
              <a:t>Work Zone efforts:</a:t>
            </a:r>
          </a:p>
          <a:p>
            <a:pPr marL="171425" indent="-171425">
              <a:buFont typeface="Arial" pitchFamily="34" charset="0"/>
              <a:buChar char="•"/>
            </a:pPr>
            <a:r>
              <a:rPr lang="en-US" sz="1100" b="1" dirty="0"/>
              <a:t>Annual WZ preview</a:t>
            </a:r>
            <a:r>
              <a:rPr lang="en-US" sz="1100" dirty="0"/>
              <a:t>:  The effort started with the annual work zone preview to discuss upcoming projects to increase awareness of neighboring work zones and identify opportunities for adjustments or remediation.</a:t>
            </a:r>
          </a:p>
          <a:p>
            <a:pPr marL="171425" indent="-171425">
              <a:buFont typeface="Arial" pitchFamily="34" charset="0"/>
              <a:buChar char="•"/>
            </a:pPr>
            <a:r>
              <a:rPr lang="en-US" sz="1100" b="1" dirty="0"/>
              <a:t>Online WZ map</a:t>
            </a:r>
            <a:r>
              <a:rPr lang="en-US" sz="1100" dirty="0"/>
              <a:t>:  Work zones are overlaid on an interactive Google map and color coded by impact estimates. They are enhancing the map to allow users who are logged in to modify, add, or remove work zones throughout the year to become more proactive in coordination.   </a:t>
            </a:r>
          </a:p>
          <a:p>
            <a:pPr marL="171425" indent="-171425">
              <a:buFont typeface="Arial" pitchFamily="34" charset="0"/>
              <a:buChar char="•"/>
            </a:pPr>
            <a:r>
              <a:rPr lang="en-US" sz="1100" b="1" dirty="0"/>
              <a:t>I-94 Demonstration Corridor: </a:t>
            </a:r>
            <a:r>
              <a:rPr lang="en-US" sz="1100" dirty="0"/>
              <a:t>On this key corridor the Coalition established tolerable travel time delay for work zones along the entire corridor and improved  multi-agency work zone performance monitoring. </a:t>
            </a:r>
          </a:p>
          <a:p>
            <a:pPr marL="171425" indent="-171425">
              <a:buFont typeface="Arial" pitchFamily="34" charset="0"/>
              <a:buChar char="•"/>
            </a:pPr>
            <a:r>
              <a:rPr lang="en-US" sz="1100" b="1" dirty="0"/>
              <a:t>Bi-weekly Conference Call:</a:t>
            </a:r>
            <a:r>
              <a:rPr lang="en-US" sz="1100" dirty="0"/>
              <a:t>  Construction engineers participate in bi-weekly conference calls to discuss the status of and coordination issues with their projects, which has resulted in sharing better ideas in regard to progress clause requirements and  construction best practices, such as standardizing construction signs and traffic control.</a:t>
            </a:r>
          </a:p>
          <a:p>
            <a:r>
              <a:rPr lang="en-US" sz="1100" dirty="0"/>
              <a:t>Other work zone collaboration/coordination efforts:</a:t>
            </a:r>
          </a:p>
          <a:p>
            <a:pPr marL="171425" indent="-171425">
              <a:buFont typeface="Arial" pitchFamily="34" charset="0"/>
              <a:buChar char="•"/>
            </a:pPr>
            <a:r>
              <a:rPr lang="en-US" sz="1100" dirty="0"/>
              <a:t>Comparison of how agencies estimate work zone impacts, or in terms of the FHWA's Work Zone Safety and Mobility Rule, how agencies define "significant." This entails many variables and enormous variation among agencies.</a:t>
            </a:r>
            <a:endParaRPr lang="en-US" sz="1000" dirty="0"/>
          </a:p>
          <a:p>
            <a:endParaRPr lang="en-US" sz="1000" dirty="0"/>
          </a:p>
        </p:txBody>
      </p:sp>
      <p:sp>
        <p:nvSpPr>
          <p:cNvPr id="4" name="Slide Number Placeholder 3"/>
          <p:cNvSpPr>
            <a:spLocks noGrp="1"/>
          </p:cNvSpPr>
          <p:nvPr>
            <p:ph type="sldNum" sz="quarter" idx="10"/>
          </p:nvPr>
        </p:nvSpPr>
        <p:spPr/>
        <p:txBody>
          <a:bodyPr/>
          <a:lstStyle/>
          <a:p>
            <a:fld id="{7A7FD354-8420-49E5-AF14-888FE16FF71B}" type="slidenum">
              <a:rPr lang="en-US" smtClean="0"/>
              <a:pPr/>
              <a:t>38</a:t>
            </a:fld>
            <a:endParaRPr lang="en-US"/>
          </a:p>
        </p:txBody>
      </p:sp>
    </p:spTree>
    <p:extLst>
      <p:ext uri="{BB962C8B-B14F-4D97-AF65-F5344CB8AC3E}">
        <p14:creationId xmlns:p14="http://schemas.microsoft.com/office/powerpoint/2010/main" val="27018974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EE58DB-E2E0-4C7B-9F00-0499BEFB4A77}" type="slidenum">
              <a:rPr lang="en-US"/>
              <a:pPr/>
              <a:t>39</a:t>
            </a:fld>
            <a:endParaRPr lang="en-US"/>
          </a:p>
        </p:txBody>
      </p:sp>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xfrm>
            <a:off x="701040" y="4415790"/>
            <a:ext cx="5686213" cy="4415790"/>
          </a:xfrm>
        </p:spPr>
        <p:txBody>
          <a:bodyPr/>
          <a:lstStyle/>
          <a:p>
            <a:r>
              <a:rPr lang="en-US" b="1"/>
              <a:t>Corridor-Level TMP.</a:t>
            </a:r>
            <a:r>
              <a:rPr lang="en-US"/>
              <a:t> Corridor-Level TMPs were developed for specific key freight and travel routes and address corridor management (including communication, coordination, and implementation), bridge construction scheduling and staging, and WZ traffic operations strategies at the corridor level. Corridor-Level TMPs have been developed for each of 6 identified corridors as part of the OTIA program. </a:t>
            </a:r>
          </a:p>
          <a:p>
            <a:endParaRPr lang="en-US"/>
          </a:p>
          <a:p>
            <a:r>
              <a:rPr lang="en-US"/>
              <a:t>The primary purpose of Corridor-Level TMPs is to serve as the framework for corridor management and not to address all of the specific activities that may be required during the course of a project. Such activities are addressed within the Project-Level TMPs. </a:t>
            </a:r>
          </a:p>
          <a:p>
            <a:r>
              <a:rPr lang="en-US"/>
              <a:t>The Corridor-Level TMPs define delay thresholds for each corridor. These thresholds apply to all projects combined in the corridor. </a:t>
            </a:r>
          </a:p>
          <a:p>
            <a:endParaRPr lang="en-US"/>
          </a:p>
          <a:p>
            <a:r>
              <a:rPr lang="en-US"/>
              <a:t>Project and corridor delay are estimated using ODOT's WZ analysis tool. The calculated delay thresholds are an attempt to quantify the maximum delay that would be considered tolerable by the traveling public as a result of construction activities throughout the corridor. If the corridor delay threshold would be exceeded, a review of project schedules, staging, and traffic management strategies (like public information) will be conducted to determine if, and at what cost, the delays associated with the projects can be reduced. </a:t>
            </a:r>
          </a:p>
          <a:p>
            <a:endParaRPr lang="en-US"/>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89EFFE-B82C-44B0-8CEF-55BA7CE09D23}" type="slidenum">
              <a:rPr lang="en-US"/>
              <a:pPr/>
              <a:t>4</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xfrm>
            <a:off x="438150" y="4415790"/>
            <a:ext cx="6207125" cy="4290362"/>
          </a:xfrm>
        </p:spPr>
        <p:txBody>
          <a:bodyPr/>
          <a:lstStyle/>
          <a:p>
            <a:r>
              <a:rPr lang="en-US" dirty="0"/>
              <a:t>MDOT executive management tasked the MDOT Operations Engineer in the Division of Operations with developing a WZ safety and mobility policy in late 2006.</a:t>
            </a:r>
          </a:p>
          <a:p>
            <a:r>
              <a:rPr lang="en-US" dirty="0"/>
              <a:t>Convened a group comprised of one representative from each of the seven MDOT Regions and representatives from the MDOT Traffic and Safety Division, MDOT Bureau of Transportation Planning, MDOT Design Division, MDOT Construction Division, a communications specialist from the Detroit Metro Region, and two representatives from the FHWA MI Division Office. This group met several times over 3-4 months to draft the policy. In writing the policy, the group determined that MDOT was already following most of the Rule requirements and would primarily need to document what they were already doing. </a:t>
            </a:r>
          </a:p>
          <a:p>
            <a:r>
              <a:rPr lang="en-US" dirty="0"/>
              <a:t>Work Zone Safety and Mobility Manual goes into more specifics than the policy, detailing who does what and how, as well as specific things to take into consideration when designing and scoping a project. The same team that wrote the MDOT Work Zone Safety and Mobility Policy reconvened for five months to develop the manual. By providing consistent terminology, sample forms, checklists, and documents, the manual has helped to make work zone operations consistent across the MDOT Regions. </a:t>
            </a:r>
          </a:p>
          <a:p>
            <a:r>
              <a:rPr lang="en-US" dirty="0"/>
              <a:t>Done some outreach and training to educate personnel about the Policy and Manual. Sent out memos, gave presentations about the policy and process at statewide design, real estate, construction, utility/permit, and maintenance conferences. Central Office has also partnered with individual Regions to talk about the process.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ED4431-B3DE-4196-A9C7-9D93F9D0582D}" type="slidenum">
              <a:rPr lang="en-US"/>
              <a:pPr/>
              <a:t>5</a:t>
            </a:fld>
            <a:endParaRPr lang="en-US"/>
          </a:p>
        </p:txBody>
      </p:sp>
      <p:sp>
        <p:nvSpPr>
          <p:cNvPr id="251906" name="Rectangle 2"/>
          <p:cNvSpPr>
            <a:spLocks noGrp="1" noRot="1" noChangeAspect="1" noChangeArrowheads="1" noTextEdit="1"/>
          </p:cNvSpPr>
          <p:nvPr>
            <p:ph type="sldImg"/>
          </p:nvPr>
        </p:nvSpPr>
        <p:spPr>
          <a:ln/>
        </p:spPr>
      </p:sp>
      <p:sp>
        <p:nvSpPr>
          <p:cNvPr id="251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F0665D-CF4D-4EA6-A30B-3AF7802EEBA6}" type="slidenum">
              <a:rPr lang="en-US"/>
              <a:pPr/>
              <a:t>6</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a:t>Developed in 2003</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AE0CD4-4229-4901-B487-FAAA558E7653}" type="slidenum">
              <a:rPr lang="en-US"/>
              <a:pPr/>
              <a:t>7</a:t>
            </a:fld>
            <a:endParaRPr lang="en-US"/>
          </a:p>
        </p:txBody>
      </p:sp>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a:t>The goal of the MOTAA is to identify potential traffic safety and mobility problems prior to detailed design so that a solution can be engineered into the design.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96D003-BDFB-4205-8E62-F682660DC72F}" type="slidenum">
              <a:rPr lang="en-US"/>
              <a:pPr/>
              <a:t>8</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r>
              <a:rPr lang="en-US" dirty="0"/>
              <a:t>Goal of tool is to allow designers to get an earlier sense of potential delay impacts and therefore how to best mitigate these impacts.</a:t>
            </a:r>
          </a:p>
          <a:p>
            <a:r>
              <a:rPr lang="en-US" dirty="0" smtClean="0"/>
              <a:t>LCAT </a:t>
            </a:r>
            <a:r>
              <a:rPr lang="en-US" dirty="0"/>
              <a:t>covers segments of the freeway/expressway statewide and contains hourly traffic count data and pre-calculated estimates of road user delay that would likely occur if a lane were closed at particular times of day and days of week during representative time periods in the Spring, Summer, and Fall seasons. </a:t>
            </a:r>
          </a:p>
          <a:p>
            <a:r>
              <a:rPr lang="en-US" dirty="0"/>
              <a:t>The tool has not yet been widely used, but </a:t>
            </a:r>
            <a:r>
              <a:rPr lang="en-US" dirty="0" err="1"/>
              <a:t>WisDOT</a:t>
            </a:r>
            <a:r>
              <a:rPr lang="en-US" dirty="0"/>
              <a:t> is starting to train their regions on how to use the tool so that it can become a standard part of the TMP development process.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1EF73B-3B5F-47AC-BBF9-15A5D5EA2979}" type="slidenum">
              <a:rPr lang="en-US"/>
              <a:pPr/>
              <a:t>9</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pPr>
              <a:lnSpc>
                <a:spcPct val="80000"/>
              </a:lnSpc>
            </a:pPr>
            <a:r>
              <a:rPr lang="en-US" dirty="0"/>
              <a:t>The Lane Closure Analysis Program (referred to as LCAP) </a:t>
            </a:r>
            <a:r>
              <a:rPr lang="en-US" dirty="0" smtClean="0"/>
              <a:t>was developed to provide Maryland </a:t>
            </a:r>
            <a:r>
              <a:rPr lang="en-US" dirty="0"/>
              <a:t>State Highway </a:t>
            </a:r>
            <a:r>
              <a:rPr lang="en-US" dirty="0" smtClean="0"/>
              <a:t>Administration with:</a:t>
            </a:r>
          </a:p>
          <a:p>
            <a:pPr marL="171425" indent="-171425">
              <a:lnSpc>
                <a:spcPct val="80000"/>
              </a:lnSpc>
              <a:buFont typeface="Arial" pitchFamily="34" charset="0"/>
              <a:buChar char="•"/>
            </a:pPr>
            <a:r>
              <a:rPr lang="en-US" dirty="0" smtClean="0"/>
              <a:t>An advanced </a:t>
            </a:r>
            <a:r>
              <a:rPr lang="en-US" dirty="0"/>
              <a:t>model for estimating </a:t>
            </a:r>
            <a:r>
              <a:rPr lang="en-US" dirty="0" smtClean="0"/>
              <a:t>WZ </a:t>
            </a:r>
            <a:r>
              <a:rPr lang="en-US" dirty="0"/>
              <a:t>capacities </a:t>
            </a:r>
            <a:endParaRPr lang="en-US" dirty="0" smtClean="0"/>
          </a:p>
          <a:p>
            <a:pPr marL="171425" indent="-171425">
              <a:lnSpc>
                <a:spcPct val="80000"/>
              </a:lnSpc>
              <a:buFont typeface="Arial" pitchFamily="34" charset="0"/>
              <a:buChar char="•"/>
            </a:pPr>
            <a:r>
              <a:rPr lang="en-US" dirty="0" smtClean="0"/>
              <a:t>In an </a:t>
            </a:r>
            <a:r>
              <a:rPr lang="en-US" dirty="0"/>
              <a:t>integrated and user-friendly computer program </a:t>
            </a:r>
            <a:r>
              <a:rPr lang="en-US" dirty="0" smtClean="0"/>
              <a:t>that enables SHA engineers </a:t>
            </a:r>
            <a:r>
              <a:rPr lang="en-US" dirty="0"/>
              <a:t>to analyze a variety of </a:t>
            </a:r>
            <a:r>
              <a:rPr lang="en-US" dirty="0" smtClean="0"/>
              <a:t>WZ issues</a:t>
            </a:r>
            <a:r>
              <a:rPr lang="en-US" dirty="0"/>
              <a:t>, including guidelines for work zone design, and methodologies for capacity estimation, traffic impact analysis, cost/benefit evaluation, lane-closure penalty assessment, as well as incentive/disincentive estimates for various implementation plans.</a:t>
            </a:r>
          </a:p>
          <a:p>
            <a:pPr>
              <a:lnSpc>
                <a:spcPct val="80000"/>
              </a:lnSpc>
            </a:pPr>
            <a:endParaRPr lang="en-US" dirty="0" smtClean="0"/>
          </a:p>
          <a:p>
            <a:pPr>
              <a:lnSpc>
                <a:spcPct val="80000"/>
              </a:lnSpc>
            </a:pPr>
            <a:r>
              <a:rPr lang="en-US" dirty="0" smtClean="0"/>
              <a:t>LCAP comes in two versions.</a:t>
            </a:r>
            <a:endParaRPr lang="en-US" dirty="0"/>
          </a:p>
          <a:p>
            <a:pPr>
              <a:lnSpc>
                <a:spcPct val="80000"/>
              </a:lnSpc>
            </a:pP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slideMaster" Target="../slideMasters/slideMaster1.xml"/><Relationship Id="rId4" Type="http://schemas.openxmlformats.org/officeDocument/2006/relationships/tags" Target="../tags/tag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32450" name="Group 2"/>
          <p:cNvGrpSpPr>
            <a:grpSpLocks/>
          </p:cNvGrpSpPr>
          <p:nvPr/>
        </p:nvGrpSpPr>
        <p:grpSpPr bwMode="auto">
          <a:xfrm>
            <a:off x="0" y="0"/>
            <a:ext cx="9144000" cy="6858000"/>
            <a:chOff x="0" y="0"/>
            <a:chExt cx="5760" cy="4320"/>
          </a:xfrm>
        </p:grpSpPr>
        <p:sp>
          <p:nvSpPr>
            <p:cNvPr id="232451"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232452"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grpSp>
          <p:nvGrpSpPr>
            <p:cNvPr id="232453" name="Group 5"/>
            <p:cNvGrpSpPr>
              <a:grpSpLocks/>
            </p:cNvGrpSpPr>
            <p:nvPr/>
          </p:nvGrpSpPr>
          <p:grpSpPr bwMode="auto">
            <a:xfrm>
              <a:off x="0" y="672"/>
              <a:ext cx="1806" cy="1989"/>
              <a:chOff x="0" y="672"/>
              <a:chExt cx="1806" cy="1989"/>
            </a:xfrm>
          </p:grpSpPr>
          <p:sp>
            <p:nvSpPr>
              <p:cNvPr id="232454"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232455"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232456"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232457"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sp>
            <p:nvSpPr>
              <p:cNvPr id="232458"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232459"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232460"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sp>
            <p:nvSpPr>
              <p:cNvPr id="232461"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sp>
            <p:nvSpPr>
              <p:cNvPr id="232462"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eaLnBrk="1" hangingPunct="1"/>
                <a:endParaRPr lang="en-US" sz="2400">
                  <a:latin typeface="Times New Roman" pitchFamily="18" charset="0"/>
                </a:endParaRPr>
              </a:p>
            </p:txBody>
          </p:sp>
          <p:sp>
            <p:nvSpPr>
              <p:cNvPr id="232463"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eaLnBrk="1" hangingPunct="1"/>
                <a:endParaRPr lang="en-US" sz="2400">
                  <a:latin typeface="Times New Roman" pitchFamily="18" charset="0"/>
                </a:endParaRPr>
              </a:p>
            </p:txBody>
          </p:sp>
        </p:grpSp>
      </p:grpSp>
      <p:sp>
        <p:nvSpPr>
          <p:cNvPr id="232464" name="Rectangle 16"/>
          <p:cNvSpPr>
            <a:spLocks noGrp="1" noChangeArrowheads="1"/>
          </p:cNvSpPr>
          <p:nvPr>
            <p:ph type="dt" sz="half" idx="2"/>
          </p:nvPr>
        </p:nvSpPr>
        <p:spPr>
          <a:xfrm>
            <a:off x="457200" y="6248400"/>
            <a:ext cx="2133600" cy="457200"/>
          </a:xfrm>
        </p:spPr>
        <p:txBody>
          <a:bodyPr/>
          <a:lstStyle>
            <a:lvl1pPr>
              <a:defRPr/>
            </a:lvl1pPr>
          </a:lstStyle>
          <a:p>
            <a:endParaRPr lang="en-US"/>
          </a:p>
        </p:txBody>
      </p:sp>
      <p:sp>
        <p:nvSpPr>
          <p:cNvPr id="232465" name="Rectangle 17"/>
          <p:cNvSpPr>
            <a:spLocks noGrp="1" noChangeArrowheads="1"/>
          </p:cNvSpPr>
          <p:nvPr>
            <p:ph type="ftr" sz="quarter" idx="3"/>
          </p:nvPr>
        </p:nvSpPr>
        <p:spPr/>
        <p:txBody>
          <a:bodyPr/>
          <a:lstStyle>
            <a:lvl1pPr>
              <a:defRPr/>
            </a:lvl1pPr>
          </a:lstStyle>
          <a:p>
            <a:r>
              <a:rPr lang="en-US"/>
              <a:t>Examples of Work Zone Best Practices</a:t>
            </a:r>
          </a:p>
        </p:txBody>
      </p:sp>
      <p:sp>
        <p:nvSpPr>
          <p:cNvPr id="232466" name="Rectangle 18"/>
          <p:cNvSpPr>
            <a:spLocks noGrp="1" noChangeArrowheads="1"/>
          </p:cNvSpPr>
          <p:nvPr>
            <p:ph type="sldNum" sz="quarter" idx="4"/>
          </p:nvPr>
        </p:nvSpPr>
        <p:spPr/>
        <p:txBody>
          <a:bodyPr/>
          <a:lstStyle>
            <a:lvl1pPr>
              <a:defRPr>
                <a:latin typeface="Arial Black" pitchFamily="34" charset="0"/>
              </a:defRPr>
            </a:lvl1pPr>
          </a:lstStyle>
          <a:p>
            <a:fld id="{824C7A28-C49C-4150-8376-6504524D8920}" type="slidenum">
              <a:rPr lang="en-US"/>
              <a:pPr/>
              <a:t>‹#›</a:t>
            </a:fld>
            <a:endParaRPr lang="en-US"/>
          </a:p>
        </p:txBody>
      </p:sp>
      <p:sp>
        <p:nvSpPr>
          <p:cNvPr id="232467"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en-US"/>
              <a:t>Click to edit Master title style</a:t>
            </a:r>
          </a:p>
        </p:txBody>
      </p:sp>
      <p:sp>
        <p:nvSpPr>
          <p:cNvPr id="232468"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Examples of Work Zone Best Practices</a:t>
            </a:r>
          </a:p>
        </p:txBody>
      </p:sp>
      <p:sp>
        <p:nvSpPr>
          <p:cNvPr id="5" name="Slide Number Placeholder 4"/>
          <p:cNvSpPr>
            <a:spLocks noGrp="1"/>
          </p:cNvSpPr>
          <p:nvPr>
            <p:ph type="sldNum" sz="quarter" idx="11"/>
          </p:nvPr>
        </p:nvSpPr>
        <p:spPr/>
        <p:txBody>
          <a:bodyPr/>
          <a:lstStyle>
            <a:lvl1pPr>
              <a:defRPr/>
            </a:lvl1pPr>
          </a:lstStyle>
          <a:p>
            <a:fld id="{55665A6B-BE9A-4882-B824-4214096579F4}"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Examples of Work Zone Best Practices</a:t>
            </a:r>
          </a:p>
        </p:txBody>
      </p:sp>
      <p:sp>
        <p:nvSpPr>
          <p:cNvPr id="5" name="Slide Number Placeholder 4"/>
          <p:cNvSpPr>
            <a:spLocks noGrp="1"/>
          </p:cNvSpPr>
          <p:nvPr>
            <p:ph type="sldNum" sz="quarter" idx="11"/>
          </p:nvPr>
        </p:nvSpPr>
        <p:spPr/>
        <p:txBody>
          <a:bodyPr/>
          <a:lstStyle>
            <a:lvl1pPr>
              <a:defRPr/>
            </a:lvl1pPr>
          </a:lstStyle>
          <a:p>
            <a:fld id="{D5B753EE-B393-4CF6-9B89-D8549DCDC885}"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52600"/>
            <a:ext cx="8229600" cy="4114800"/>
          </a:xfrm>
        </p:spPr>
        <p:txBody>
          <a:bodyPr/>
          <a:lstStyle/>
          <a:p>
            <a:endParaRPr lang="en-US"/>
          </a:p>
        </p:txBody>
      </p:sp>
      <p:sp>
        <p:nvSpPr>
          <p:cNvPr id="4" name="Footer Placeholder 3"/>
          <p:cNvSpPr>
            <a:spLocks noGrp="1"/>
          </p:cNvSpPr>
          <p:nvPr>
            <p:ph type="ftr" sz="quarter" idx="10"/>
          </p:nvPr>
        </p:nvSpPr>
        <p:spPr>
          <a:xfrm>
            <a:off x="3124200" y="6248400"/>
            <a:ext cx="2895600" cy="457200"/>
          </a:xfrm>
        </p:spPr>
        <p:txBody>
          <a:bodyPr/>
          <a:lstStyle>
            <a:lvl1pPr>
              <a:defRPr/>
            </a:lvl1pPr>
          </a:lstStyle>
          <a:p>
            <a:r>
              <a:rPr lang="en-US"/>
              <a:t>Examples of Work Zone Best Practices</a:t>
            </a:r>
          </a:p>
        </p:txBody>
      </p:sp>
      <p:sp>
        <p:nvSpPr>
          <p:cNvPr id="5" name="Slide Number Placeholder 4"/>
          <p:cNvSpPr>
            <a:spLocks noGrp="1"/>
          </p:cNvSpPr>
          <p:nvPr>
            <p:ph type="sldNum" sz="quarter" idx="11"/>
          </p:nvPr>
        </p:nvSpPr>
        <p:spPr>
          <a:xfrm>
            <a:off x="6553200" y="6248400"/>
            <a:ext cx="2133600" cy="457200"/>
          </a:xfrm>
        </p:spPr>
        <p:txBody>
          <a:bodyPr/>
          <a:lstStyle>
            <a:lvl1pPr>
              <a:defRPr/>
            </a:lvl1pPr>
          </a:lstStyle>
          <a:p>
            <a:fld id="{658FDB8D-B929-4321-B130-99B10D4EE36F}" type="slidenum">
              <a:rPr lang="en-US"/>
              <a:pPr/>
              <a:t>‹#›</a:t>
            </a:fld>
            <a:endParaRPr lang="en-US"/>
          </a:p>
        </p:txBody>
      </p:sp>
      <p:sp>
        <p:nvSpPr>
          <p:cNvPr id="6" name="Date Placeholder 5"/>
          <p:cNvSpPr>
            <a:spLocks noGrp="1"/>
          </p:cNvSpPr>
          <p:nvPr>
            <p:ph type="dt" sz="half" idx="12"/>
          </p:nvPr>
        </p:nvSpPr>
        <p:spPr>
          <a:xfrm>
            <a:off x="457200" y="6245225"/>
            <a:ext cx="2133600" cy="476250"/>
          </a:xfrm>
        </p:spPr>
        <p:txBody>
          <a:bodyPr/>
          <a:lstStyle>
            <a:lvl1pPr>
              <a:defRPr/>
            </a:lvl1p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33400" y="0"/>
            <a:ext cx="8610600" cy="914400"/>
          </a:xfrm>
        </p:spPr>
        <p:txBody>
          <a:bodyPr/>
          <a:lstStyle/>
          <a:p>
            <a:r>
              <a:rPr lang="en-US" smtClean="0"/>
              <a:t>Click to edit Master title style</a:t>
            </a:r>
            <a:endParaRPr lang="en-US"/>
          </a:p>
        </p:txBody>
      </p:sp>
      <p:sp>
        <p:nvSpPr>
          <p:cNvPr id="3" name="Text Placeholder 2"/>
          <p:cNvSpPr>
            <a:spLocks noGrp="1"/>
          </p:cNvSpPr>
          <p:nvPr>
            <p:ph type="body" sz="half" idx="1"/>
            <p:custDataLst>
              <p:tags r:id="rId2"/>
            </p:custDataLst>
          </p:nvPr>
        </p:nvSpPr>
        <p:spPr>
          <a:xfrm>
            <a:off x="609600" y="1143000"/>
            <a:ext cx="41148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custDataLst>
              <p:tags r:id="rId3"/>
            </p:custDataLst>
          </p:nvPr>
        </p:nvSpPr>
        <p:spPr>
          <a:xfrm>
            <a:off x="4876800" y="1143000"/>
            <a:ext cx="4114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custDataLst>
              <p:tags r:id="rId4"/>
            </p:custDataLst>
          </p:nvPr>
        </p:nvSpPr>
        <p:spPr>
          <a:xfrm>
            <a:off x="4876800" y="3848100"/>
            <a:ext cx="4114800" cy="2552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t>Examples of Work Zone Best Practices</a:t>
            </a:r>
          </a:p>
        </p:txBody>
      </p:sp>
      <p:sp>
        <p:nvSpPr>
          <p:cNvPr id="5" name="Slide Number Placeholder 4"/>
          <p:cNvSpPr>
            <a:spLocks noGrp="1"/>
          </p:cNvSpPr>
          <p:nvPr>
            <p:ph type="sldNum" sz="quarter" idx="11"/>
          </p:nvPr>
        </p:nvSpPr>
        <p:spPr/>
        <p:txBody>
          <a:bodyPr/>
          <a:lstStyle>
            <a:lvl1pPr>
              <a:defRPr/>
            </a:lvl1pPr>
          </a:lstStyle>
          <a:p>
            <a:fld id="{8E5428B4-ABF3-432D-B062-B4B3081D8B8A}"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t>Examples of Work Zone Best Practices</a:t>
            </a:r>
          </a:p>
        </p:txBody>
      </p:sp>
      <p:sp>
        <p:nvSpPr>
          <p:cNvPr id="5" name="Slide Number Placeholder 4"/>
          <p:cNvSpPr>
            <a:spLocks noGrp="1"/>
          </p:cNvSpPr>
          <p:nvPr>
            <p:ph type="sldNum" sz="quarter" idx="11"/>
          </p:nvPr>
        </p:nvSpPr>
        <p:spPr/>
        <p:txBody>
          <a:bodyPr/>
          <a:lstStyle>
            <a:lvl1pPr>
              <a:defRPr/>
            </a:lvl1pPr>
          </a:lstStyle>
          <a:p>
            <a:fld id="{3A4A1DF0-DBE1-430F-BDFF-91281CDA61CD}" type="slidenum">
              <a:rPr lang="en-US"/>
              <a:pPr/>
              <a:t>‹#›</a:t>
            </a:fld>
            <a:endParaRPr lang="en-US"/>
          </a:p>
        </p:txBody>
      </p:sp>
      <p:sp>
        <p:nvSpPr>
          <p:cNvPr id="6" name="Date Placeholder 5"/>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526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t>Examples of Work Zone Best Practices</a:t>
            </a:r>
          </a:p>
        </p:txBody>
      </p:sp>
      <p:sp>
        <p:nvSpPr>
          <p:cNvPr id="6" name="Slide Number Placeholder 5"/>
          <p:cNvSpPr>
            <a:spLocks noGrp="1"/>
          </p:cNvSpPr>
          <p:nvPr>
            <p:ph type="sldNum" sz="quarter" idx="11"/>
          </p:nvPr>
        </p:nvSpPr>
        <p:spPr/>
        <p:txBody>
          <a:bodyPr/>
          <a:lstStyle>
            <a:lvl1pPr>
              <a:defRPr/>
            </a:lvl1pPr>
          </a:lstStyle>
          <a:p>
            <a:fld id="{BE94D94F-8752-42C2-8493-D36EC2E8BBF9}"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t>Examples of Work Zone Best Practices</a:t>
            </a:r>
          </a:p>
        </p:txBody>
      </p:sp>
      <p:sp>
        <p:nvSpPr>
          <p:cNvPr id="8" name="Slide Number Placeholder 7"/>
          <p:cNvSpPr>
            <a:spLocks noGrp="1"/>
          </p:cNvSpPr>
          <p:nvPr>
            <p:ph type="sldNum" sz="quarter" idx="11"/>
          </p:nvPr>
        </p:nvSpPr>
        <p:spPr/>
        <p:txBody>
          <a:bodyPr/>
          <a:lstStyle>
            <a:lvl1pPr>
              <a:defRPr/>
            </a:lvl1pPr>
          </a:lstStyle>
          <a:p>
            <a:fld id="{3C8ABDE9-7D2B-4358-B524-FE53AE8DEAE3}" type="slidenum">
              <a:rPr lang="en-US"/>
              <a:pPr/>
              <a:t>‹#›</a:t>
            </a:fld>
            <a:endParaRPr lang="en-US"/>
          </a:p>
        </p:txBody>
      </p:sp>
      <p:sp>
        <p:nvSpPr>
          <p:cNvPr id="9" name="Date Placeholder 8"/>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t>Examples of Work Zone Best Practices</a:t>
            </a:r>
          </a:p>
        </p:txBody>
      </p:sp>
      <p:sp>
        <p:nvSpPr>
          <p:cNvPr id="4" name="Slide Number Placeholder 3"/>
          <p:cNvSpPr>
            <a:spLocks noGrp="1"/>
          </p:cNvSpPr>
          <p:nvPr>
            <p:ph type="sldNum" sz="quarter" idx="11"/>
          </p:nvPr>
        </p:nvSpPr>
        <p:spPr/>
        <p:txBody>
          <a:bodyPr/>
          <a:lstStyle>
            <a:lvl1pPr>
              <a:defRPr/>
            </a:lvl1pPr>
          </a:lstStyle>
          <a:p>
            <a:fld id="{FA230D5F-B460-49F0-A37A-8EE11ADEAF22}" type="slidenum">
              <a:rPr lang="en-US"/>
              <a:pPr/>
              <a:t>‹#›</a:t>
            </a:fld>
            <a:endParaRPr lang="en-US"/>
          </a:p>
        </p:txBody>
      </p:sp>
      <p:sp>
        <p:nvSpPr>
          <p:cNvPr id="5" name="Date Placeholder 4"/>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t>Examples of Work Zone Best Practices</a:t>
            </a:r>
          </a:p>
        </p:txBody>
      </p:sp>
      <p:sp>
        <p:nvSpPr>
          <p:cNvPr id="3" name="Slide Number Placeholder 2"/>
          <p:cNvSpPr>
            <a:spLocks noGrp="1"/>
          </p:cNvSpPr>
          <p:nvPr>
            <p:ph type="sldNum" sz="quarter" idx="11"/>
          </p:nvPr>
        </p:nvSpPr>
        <p:spPr/>
        <p:txBody>
          <a:bodyPr/>
          <a:lstStyle>
            <a:lvl1pPr>
              <a:defRPr/>
            </a:lvl1pPr>
          </a:lstStyle>
          <a:p>
            <a:fld id="{ED9CCF8C-2D57-4F67-A3C5-CB9F5A2D0E47}" type="slidenum">
              <a:rPr lang="en-US"/>
              <a:pPr/>
              <a:t>‹#›</a:t>
            </a:fld>
            <a:endParaRPr lang="en-US"/>
          </a:p>
        </p:txBody>
      </p:sp>
      <p:sp>
        <p:nvSpPr>
          <p:cNvPr id="4" name="Date Placeholder 3"/>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Examples of Work Zone Best Practices</a:t>
            </a:r>
          </a:p>
        </p:txBody>
      </p:sp>
      <p:sp>
        <p:nvSpPr>
          <p:cNvPr id="6" name="Slide Number Placeholder 5"/>
          <p:cNvSpPr>
            <a:spLocks noGrp="1"/>
          </p:cNvSpPr>
          <p:nvPr>
            <p:ph type="sldNum" sz="quarter" idx="11"/>
          </p:nvPr>
        </p:nvSpPr>
        <p:spPr/>
        <p:txBody>
          <a:bodyPr/>
          <a:lstStyle>
            <a:lvl1pPr>
              <a:defRPr/>
            </a:lvl1pPr>
          </a:lstStyle>
          <a:p>
            <a:fld id="{23BF3E63-F390-4D50-A5DB-80A04E09830A}"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t>Examples of Work Zone Best Practices</a:t>
            </a:r>
          </a:p>
        </p:txBody>
      </p:sp>
      <p:sp>
        <p:nvSpPr>
          <p:cNvPr id="6" name="Slide Number Placeholder 5"/>
          <p:cNvSpPr>
            <a:spLocks noGrp="1"/>
          </p:cNvSpPr>
          <p:nvPr>
            <p:ph type="sldNum" sz="quarter" idx="11"/>
          </p:nvPr>
        </p:nvSpPr>
        <p:spPr/>
        <p:txBody>
          <a:bodyPr/>
          <a:lstStyle>
            <a:lvl1pPr>
              <a:defRPr/>
            </a:lvl1pPr>
          </a:lstStyle>
          <a:p>
            <a:fld id="{7A8FF566-3ADC-4641-9A34-812C4BBB36FD}" type="slidenum">
              <a:rPr lang="en-US"/>
              <a:pPr/>
              <a:t>‹#›</a:t>
            </a:fld>
            <a:endParaRPr lang="en-US"/>
          </a:p>
        </p:txBody>
      </p:sp>
      <p:sp>
        <p:nvSpPr>
          <p:cNvPr id="7" name="Date Placeholder 6"/>
          <p:cNvSpPr>
            <a:spLocks noGrp="1"/>
          </p:cNvSpPr>
          <p:nvPr>
            <p:ph type="dt" sz="half" idx="12"/>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1426"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vl1pPr>
          </a:lstStyle>
          <a:p>
            <a:r>
              <a:rPr lang="en-US"/>
              <a:t>Examples of Work Zone Best Practices</a:t>
            </a:r>
          </a:p>
        </p:txBody>
      </p:sp>
      <p:sp>
        <p:nvSpPr>
          <p:cNvPr id="231427"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BA5A45FE-58A8-4395-AD74-2686CBB2ADDE}" type="slidenum">
              <a:rPr lang="en-US"/>
              <a:pPr/>
              <a:t>‹#›</a:t>
            </a:fld>
            <a:endParaRPr lang="en-US"/>
          </a:p>
        </p:txBody>
      </p:sp>
      <p:grpSp>
        <p:nvGrpSpPr>
          <p:cNvPr id="231428" name="Group 4"/>
          <p:cNvGrpSpPr>
            <a:grpSpLocks/>
          </p:cNvGrpSpPr>
          <p:nvPr/>
        </p:nvGrpSpPr>
        <p:grpSpPr bwMode="auto">
          <a:xfrm>
            <a:off x="0" y="0"/>
            <a:ext cx="9144000" cy="546100"/>
            <a:chOff x="0" y="0"/>
            <a:chExt cx="5760" cy="344"/>
          </a:xfrm>
        </p:grpSpPr>
        <p:sp>
          <p:nvSpPr>
            <p:cNvPr id="231429"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eaLnBrk="1" hangingPunct="1"/>
              <a:endParaRPr lang="en-US" sz="2400">
                <a:latin typeface="Times New Roman" pitchFamily="18" charset="0"/>
              </a:endParaRPr>
            </a:p>
          </p:txBody>
        </p:sp>
        <p:sp>
          <p:nvSpPr>
            <p:cNvPr id="231430"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eaLnBrk="1" hangingPunct="1"/>
              <a:endParaRPr lang="en-US" sz="2400">
                <a:latin typeface="Times New Roman" pitchFamily="18" charset="0"/>
              </a:endParaRPr>
            </a:p>
          </p:txBody>
        </p:sp>
        <p:sp>
          <p:nvSpPr>
            <p:cNvPr id="231431"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eaLnBrk="1" hangingPunct="1"/>
              <a:endParaRPr lang="en-US">
                <a:solidFill>
                  <a:schemeClr val="hlink"/>
                </a:solidFill>
              </a:endParaRPr>
            </a:p>
          </p:txBody>
        </p:sp>
        <p:sp>
          <p:nvSpPr>
            <p:cNvPr id="231432"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eaLnBrk="1" hangingPunct="1"/>
              <a:endParaRPr lang="en-US">
                <a:solidFill>
                  <a:schemeClr val="hlink"/>
                </a:solidFill>
              </a:endParaRPr>
            </a:p>
          </p:txBody>
        </p:sp>
        <p:sp>
          <p:nvSpPr>
            <p:cNvPr id="231433"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eaLnBrk="1" hangingPunct="1"/>
              <a:endParaRPr lang="en-US">
                <a:solidFill>
                  <a:schemeClr val="accent2"/>
                </a:solidFill>
              </a:endParaRPr>
            </a:p>
          </p:txBody>
        </p:sp>
        <p:sp>
          <p:nvSpPr>
            <p:cNvPr id="231434"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eaLnBrk="1" hangingPunct="1"/>
              <a:endParaRPr lang="en-US">
                <a:solidFill>
                  <a:schemeClr val="hlink"/>
                </a:solidFill>
              </a:endParaRPr>
            </a:p>
          </p:txBody>
        </p:sp>
        <p:sp>
          <p:nvSpPr>
            <p:cNvPr id="231435"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eaLnBrk="1" hangingPunct="1"/>
              <a:endParaRPr lang="en-US" sz="2400">
                <a:latin typeface="Times New Roman" pitchFamily="18" charset="0"/>
              </a:endParaRPr>
            </a:p>
          </p:txBody>
        </p:sp>
        <p:sp>
          <p:nvSpPr>
            <p:cNvPr id="231436"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eaLnBrk="1" hangingPunct="1"/>
              <a:endParaRPr lang="en-US">
                <a:solidFill>
                  <a:schemeClr val="accent2"/>
                </a:solidFill>
              </a:endParaRPr>
            </a:p>
          </p:txBody>
        </p:sp>
        <p:sp>
          <p:nvSpPr>
            <p:cNvPr id="231437"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eaLnBrk="1" hangingPunct="1"/>
              <a:endParaRPr lang="en-US">
                <a:solidFill>
                  <a:schemeClr val="accent2"/>
                </a:solidFill>
              </a:endParaRPr>
            </a:p>
          </p:txBody>
        </p:sp>
      </p:grpSp>
      <p:sp>
        <p:nvSpPr>
          <p:cNvPr id="231438" name="Rectangle 14"/>
          <p:cNvSpPr>
            <a:spLocks noGrp="1" noChangeArrowheads="1"/>
          </p:cNvSpPr>
          <p:nvPr>
            <p:ph type="title"/>
          </p:nvPr>
        </p:nvSpPr>
        <p:spPr bwMode="auto">
          <a:xfrm>
            <a:off x="457200" y="457200"/>
            <a:ext cx="82296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31439" name="Rectangle 15"/>
          <p:cNvSpPr>
            <a:spLocks noGrp="1" noChangeArrowheads="1"/>
          </p:cNvSpPr>
          <p:nvPr>
            <p:ph type="body" idx="1"/>
          </p:nvPr>
        </p:nvSpPr>
        <p:spPr bwMode="auto">
          <a:xfrm>
            <a:off x="457200" y="17526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31440"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Lst>
  <p:hf hdr="0" dt="0"/>
  <p:txStyles>
    <p:titleStyle>
      <a:lvl1pPr algn="l" rtl="0" fontAlgn="base">
        <a:spcBef>
          <a:spcPct val="0"/>
        </a:spcBef>
        <a:spcAft>
          <a:spcPct val="0"/>
        </a:spcAft>
        <a:defRPr sz="4400">
          <a:solidFill>
            <a:schemeClr val="tx1"/>
          </a:solidFill>
          <a:latin typeface="+mj-lt"/>
          <a:ea typeface="+mj-ea"/>
          <a:cs typeface="+mj-cs"/>
        </a:defRPr>
      </a:lvl1pPr>
      <a:lvl2pPr algn="l" rtl="0" fontAlgn="base">
        <a:spcBef>
          <a:spcPct val="0"/>
        </a:spcBef>
        <a:spcAft>
          <a:spcPct val="0"/>
        </a:spcAft>
        <a:defRPr sz="4400">
          <a:solidFill>
            <a:schemeClr val="tx1"/>
          </a:solidFill>
          <a:latin typeface="Arial" pitchFamily="34" charset="0"/>
        </a:defRPr>
      </a:lvl2pPr>
      <a:lvl3pPr algn="l" rtl="0" fontAlgn="base">
        <a:spcBef>
          <a:spcPct val="0"/>
        </a:spcBef>
        <a:spcAft>
          <a:spcPct val="0"/>
        </a:spcAft>
        <a:defRPr sz="4400">
          <a:solidFill>
            <a:schemeClr val="tx1"/>
          </a:solidFill>
          <a:latin typeface="Arial" pitchFamily="34" charset="0"/>
        </a:defRPr>
      </a:lvl3pPr>
      <a:lvl4pPr algn="l" rtl="0" fontAlgn="base">
        <a:spcBef>
          <a:spcPct val="0"/>
        </a:spcBef>
        <a:spcAft>
          <a:spcPct val="0"/>
        </a:spcAft>
        <a:defRPr sz="4400">
          <a:solidFill>
            <a:schemeClr val="tx1"/>
          </a:solidFill>
          <a:latin typeface="Arial" pitchFamily="34" charset="0"/>
        </a:defRPr>
      </a:lvl4pPr>
      <a:lvl5pPr algn="l" rtl="0" fontAlgn="base">
        <a:spcBef>
          <a:spcPct val="0"/>
        </a:spcBef>
        <a:spcAft>
          <a:spcPct val="0"/>
        </a:spcAft>
        <a:defRPr sz="4400">
          <a:solidFill>
            <a:schemeClr val="tx1"/>
          </a:solidFill>
          <a:latin typeface="Arial" pitchFamily="34" charset="0"/>
        </a:defRPr>
      </a:lvl5pPr>
      <a:lvl6pPr marL="457200" algn="l" rtl="0" fontAlgn="base">
        <a:spcBef>
          <a:spcPct val="0"/>
        </a:spcBef>
        <a:spcAft>
          <a:spcPct val="0"/>
        </a:spcAft>
        <a:defRPr sz="4400">
          <a:solidFill>
            <a:schemeClr val="tx1"/>
          </a:solidFill>
          <a:latin typeface="Arial" pitchFamily="34" charset="0"/>
        </a:defRPr>
      </a:lvl6pPr>
      <a:lvl7pPr marL="914400" algn="l" rtl="0" fontAlgn="base">
        <a:spcBef>
          <a:spcPct val="0"/>
        </a:spcBef>
        <a:spcAft>
          <a:spcPct val="0"/>
        </a:spcAft>
        <a:defRPr sz="4400">
          <a:solidFill>
            <a:schemeClr val="tx1"/>
          </a:solidFill>
          <a:latin typeface="Arial" pitchFamily="34" charset="0"/>
        </a:defRPr>
      </a:lvl7pPr>
      <a:lvl8pPr marL="1371600" algn="l" rtl="0" fontAlgn="base">
        <a:spcBef>
          <a:spcPct val="0"/>
        </a:spcBef>
        <a:spcAft>
          <a:spcPct val="0"/>
        </a:spcAft>
        <a:defRPr sz="4400">
          <a:solidFill>
            <a:schemeClr val="tx1"/>
          </a:solidFill>
          <a:latin typeface="Arial" pitchFamily="34" charset="0"/>
        </a:defRPr>
      </a:lvl8pPr>
      <a:lvl9pPr marL="1828800" algn="l" rtl="0" fontAlgn="base">
        <a:spcBef>
          <a:spcPct val="0"/>
        </a:spcBef>
        <a:spcAft>
          <a:spcPct val="0"/>
        </a:spcAft>
        <a:defRPr sz="4400">
          <a:solidFill>
            <a:schemeClr val="tx1"/>
          </a:solidFill>
          <a:latin typeface="Arial" pitchFamily="34" charset="0"/>
        </a:defRPr>
      </a:lvl9pPr>
    </p:titleStyle>
    <p:bodyStyle>
      <a:lvl1pPr marL="342900" indent="-342900" algn="l" rtl="0" fontAlgn="base">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7.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6.png"/><Relationship Id="rId5" Type="http://schemas.openxmlformats.org/officeDocument/2006/relationships/notesSlide" Target="../notesSlides/notesSlide11.xml"/><Relationship Id="rId4"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Microsoft_Excel_97-2003_Worksheet1.xls"/></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738563" y="1828800"/>
            <a:ext cx="5253037" cy="2209800"/>
          </a:xfrm>
        </p:spPr>
        <p:txBody>
          <a:bodyPr/>
          <a:lstStyle/>
          <a:p>
            <a:r>
              <a:rPr lang="en-US" dirty="0"/>
              <a:t>Examples of Work Zone Best Practices</a:t>
            </a:r>
          </a:p>
        </p:txBody>
      </p:sp>
      <p:pic>
        <p:nvPicPr>
          <p:cNvPr id="2052" name="Picture 4" descr="FHWA bkgd revised"/>
          <p:cNvPicPr>
            <a:picLocks noChangeAspect="1" noChangeArrowheads="1"/>
          </p:cNvPicPr>
          <p:nvPr/>
        </p:nvPicPr>
        <p:blipFill>
          <a:blip r:embed="rId3" cstate="print"/>
          <a:srcRect r="81400" b="7539"/>
          <a:stretch>
            <a:fillRect/>
          </a:stretch>
        </p:blipFill>
        <p:spPr bwMode="auto">
          <a:xfrm>
            <a:off x="0" y="0"/>
            <a:ext cx="1838325" cy="6858000"/>
          </a:xfrm>
          <a:prstGeom prst="rect">
            <a:avLst/>
          </a:prstGeom>
          <a:noFill/>
        </p:spPr>
      </p:pic>
      <p:pic>
        <p:nvPicPr>
          <p:cNvPr id="2053" name="Picture 5" descr="fhwalogo"/>
          <p:cNvPicPr>
            <a:picLocks noChangeAspect="1" noChangeArrowheads="1"/>
          </p:cNvPicPr>
          <p:nvPr/>
        </p:nvPicPr>
        <p:blipFill>
          <a:blip r:embed="rId4" cstate="print"/>
          <a:srcRect/>
          <a:stretch>
            <a:fillRect/>
          </a:stretch>
        </p:blipFill>
        <p:spPr bwMode="auto">
          <a:xfrm>
            <a:off x="7515225" y="6305550"/>
            <a:ext cx="1628775" cy="552450"/>
          </a:xfrm>
          <a:prstGeom prst="rect">
            <a:avLst/>
          </a:prstGeom>
          <a:noFill/>
        </p:spPr>
      </p:pic>
      <p:sp>
        <p:nvSpPr>
          <p:cNvPr id="2054" name="Text Box 6"/>
          <p:cNvSpPr txBox="1">
            <a:spLocks noChangeArrowheads="1"/>
          </p:cNvSpPr>
          <p:nvPr/>
        </p:nvSpPr>
        <p:spPr bwMode="auto">
          <a:xfrm>
            <a:off x="4191000" y="4495800"/>
            <a:ext cx="2438400" cy="641350"/>
          </a:xfrm>
          <a:prstGeom prst="rect">
            <a:avLst/>
          </a:prstGeom>
          <a:noFill/>
          <a:ln w="9525" algn="ctr">
            <a:noFill/>
            <a:miter lim="800000"/>
            <a:headEnd/>
            <a:tailEnd/>
          </a:ln>
          <a:effectLst/>
        </p:spPr>
        <p:txBody>
          <a:bodyPr>
            <a:spAutoFit/>
          </a:bodyPr>
          <a:lstStyle/>
          <a:p>
            <a:pPr>
              <a:spcBef>
                <a:spcPct val="50000"/>
              </a:spcBef>
            </a:pPr>
            <a:r>
              <a:rPr lang="en-US" sz="3600">
                <a:solidFill>
                  <a:schemeClr val="hlink"/>
                </a:solidFill>
                <a:latin typeface="Times New Roman" pitchFamily="18" charset="0"/>
              </a:rPr>
              <a:t>Module 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lstStyle/>
          <a:p>
            <a:r>
              <a:rPr lang="en-US" dirty="0" smtClean="0"/>
              <a:t>Maryland LCAP</a:t>
            </a:r>
            <a:endParaRPr lang="en-US" dirty="0"/>
          </a:p>
        </p:txBody>
      </p:sp>
      <p:sp>
        <p:nvSpPr>
          <p:cNvPr id="3" name="Footer Placeholder 2"/>
          <p:cNvSpPr>
            <a:spLocks noGrp="1"/>
          </p:cNvSpPr>
          <p:nvPr>
            <p:ph type="ftr" sz="quarter" idx="10"/>
          </p:nvPr>
        </p:nvSpPr>
        <p:spPr/>
        <p:txBody>
          <a:bodyPr/>
          <a:lstStyle/>
          <a:p>
            <a:r>
              <a:rPr lang="en-US" smtClean="0"/>
              <a:t>Examples of Work Zone Best Practices</a:t>
            </a:r>
            <a:endParaRPr lang="en-US"/>
          </a:p>
        </p:txBody>
      </p:sp>
      <p:sp>
        <p:nvSpPr>
          <p:cNvPr id="4" name="Slide Number Placeholder 3"/>
          <p:cNvSpPr>
            <a:spLocks noGrp="1"/>
          </p:cNvSpPr>
          <p:nvPr>
            <p:ph type="sldNum" sz="quarter" idx="11"/>
          </p:nvPr>
        </p:nvSpPr>
        <p:spPr/>
        <p:txBody>
          <a:bodyPr/>
          <a:lstStyle/>
          <a:p>
            <a:fld id="{FA230D5F-B460-49F0-A37A-8EE11ADEAF22}" type="slidenum">
              <a:rPr lang="en-US" smtClean="0"/>
              <a:pPr/>
              <a:t>10</a:t>
            </a:fld>
            <a:endParaRPr lang="en-US"/>
          </a:p>
        </p:txBody>
      </p:sp>
      <p:pic>
        <p:nvPicPr>
          <p:cNvPr id="151554" name="Picture 2" descr="LCAP Pro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295400"/>
            <a:ext cx="4578392"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51556" name="Picture 4" descr="LCAP Pro 1.2 Analys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3210" y="1905000"/>
            <a:ext cx="4220791"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35113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custDataLst>
              <p:tags r:id="rId2"/>
            </p:custDataLst>
          </p:nvPr>
        </p:nvSpPr>
        <p:spPr>
          <a:xfrm>
            <a:off x="457200" y="304800"/>
            <a:ext cx="8686800" cy="685800"/>
          </a:xfrm>
        </p:spPr>
        <p:txBody>
          <a:bodyPr/>
          <a:lstStyle/>
          <a:p>
            <a:pPr eaLnBrk="1" hangingPunct="1"/>
            <a:r>
              <a:rPr lang="en-US" sz="4000" dirty="0"/>
              <a:t>Oregon </a:t>
            </a:r>
            <a:r>
              <a:rPr lang="en-US" sz="4000" dirty="0" smtClean="0"/>
              <a:t>WZ </a:t>
            </a:r>
            <a:r>
              <a:rPr lang="en-US" sz="4000" dirty="0"/>
              <a:t>Traffic Analysis Tool</a:t>
            </a:r>
            <a:endParaRPr lang="en-US" sz="4000" dirty="0" smtClean="0"/>
          </a:p>
        </p:txBody>
      </p:sp>
      <p:sp>
        <p:nvSpPr>
          <p:cNvPr id="35851" name="Rectangle 11"/>
          <p:cNvSpPr>
            <a:spLocks noGrp="1" noChangeArrowheads="1"/>
          </p:cNvSpPr>
          <p:nvPr>
            <p:ph type="body" sz="half" idx="4294967295"/>
            <p:custDataLst>
              <p:tags r:id="rId3"/>
            </p:custDataLst>
          </p:nvPr>
        </p:nvSpPr>
        <p:spPr>
          <a:xfrm>
            <a:off x="228600" y="1066800"/>
            <a:ext cx="8610600" cy="3276600"/>
          </a:xfrm>
        </p:spPr>
        <p:txBody>
          <a:bodyPr/>
          <a:lstStyle/>
          <a:p>
            <a:pPr eaLnBrk="1" hangingPunct="1">
              <a:lnSpc>
                <a:spcPct val="100000"/>
              </a:lnSpc>
            </a:pPr>
            <a:r>
              <a:rPr lang="en-US" sz="2400" dirty="0" smtClean="0"/>
              <a:t>Online tool:</a:t>
            </a:r>
          </a:p>
          <a:p>
            <a:pPr lvl="1" eaLnBrk="1" hangingPunct="1">
              <a:lnSpc>
                <a:spcPct val="100000"/>
              </a:lnSpc>
            </a:pPr>
            <a:r>
              <a:rPr lang="en-US" sz="1800" dirty="0" smtClean="0"/>
              <a:t>Estimate delay/travel time - </a:t>
            </a:r>
            <a:r>
              <a:rPr lang="en-US" sz="1800" dirty="0"/>
              <a:t>w</a:t>
            </a:r>
            <a:r>
              <a:rPr lang="en-US" sz="1800" dirty="0" smtClean="0"/>
              <a:t>ork zone, </a:t>
            </a:r>
            <a:r>
              <a:rPr lang="en-US" sz="1800" dirty="0"/>
              <a:t>segments, </a:t>
            </a:r>
            <a:r>
              <a:rPr lang="en-US" sz="1800" dirty="0" smtClean="0"/>
              <a:t>corridors</a:t>
            </a:r>
          </a:p>
          <a:p>
            <a:pPr lvl="1"/>
            <a:r>
              <a:rPr lang="en-US" sz="1800" dirty="0"/>
              <a:t>Determine times for lane </a:t>
            </a:r>
            <a:r>
              <a:rPr lang="en-US" sz="1800" dirty="0" smtClean="0"/>
              <a:t>closures/work windows</a:t>
            </a:r>
          </a:p>
          <a:p>
            <a:pPr lvl="1" eaLnBrk="1" hangingPunct="1">
              <a:lnSpc>
                <a:spcPct val="100000"/>
              </a:lnSpc>
            </a:pPr>
            <a:r>
              <a:rPr lang="en-US" sz="1800" dirty="0" smtClean="0"/>
              <a:t>5–15 minutes per analysis</a:t>
            </a:r>
          </a:p>
          <a:p>
            <a:pPr eaLnBrk="1" hangingPunct="1">
              <a:lnSpc>
                <a:spcPct val="100000"/>
              </a:lnSpc>
              <a:spcBef>
                <a:spcPts val="1200"/>
              </a:spcBef>
            </a:pPr>
            <a:r>
              <a:rPr lang="en-US" sz="2400" dirty="0"/>
              <a:t>Output includes:</a:t>
            </a:r>
          </a:p>
          <a:p>
            <a:pPr lvl="1" eaLnBrk="1" hangingPunct="1">
              <a:lnSpc>
                <a:spcPct val="100000"/>
              </a:lnSpc>
            </a:pPr>
            <a:r>
              <a:rPr lang="en-US" sz="1800" dirty="0" smtClean="0"/>
              <a:t>Delay </a:t>
            </a:r>
            <a:r>
              <a:rPr lang="en-US" sz="1800" dirty="0"/>
              <a:t>estimates</a:t>
            </a:r>
          </a:p>
          <a:p>
            <a:pPr lvl="1"/>
            <a:r>
              <a:rPr lang="en-US" sz="1800" dirty="0"/>
              <a:t>Lane closure charts</a:t>
            </a:r>
          </a:p>
          <a:p>
            <a:pPr lvl="1" eaLnBrk="1" hangingPunct="1">
              <a:lnSpc>
                <a:spcPct val="100000"/>
              </a:lnSpc>
            </a:pPr>
            <a:r>
              <a:rPr lang="en-US" sz="1800" dirty="0" smtClean="0"/>
              <a:t>Roadway </a:t>
            </a:r>
            <a:r>
              <a:rPr lang="en-US" sz="1800" dirty="0"/>
              <a:t>profile</a:t>
            </a:r>
          </a:p>
          <a:p>
            <a:pPr lvl="1" eaLnBrk="1" hangingPunct="1">
              <a:lnSpc>
                <a:spcPct val="100000"/>
              </a:lnSpc>
            </a:pPr>
            <a:r>
              <a:rPr lang="en-US" sz="1800" dirty="0" smtClean="0"/>
              <a:t>Curve and grade tables</a:t>
            </a:r>
            <a:endParaRPr lang="en-US" sz="1800" dirty="0"/>
          </a:p>
        </p:txBody>
      </p:sp>
      <p:pic>
        <p:nvPicPr>
          <p:cNvPr id="1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2690754"/>
            <a:ext cx="4953000" cy="4167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4295874"/>
            <a:ext cx="2209800" cy="256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a:spLocks noChangeArrowheads="1"/>
          </p:cNvSpPr>
          <p:nvPr/>
        </p:nvSpPr>
        <p:spPr bwMode="auto">
          <a:xfrm>
            <a:off x="4178181" y="5241465"/>
            <a:ext cx="1404937" cy="1646238"/>
          </a:xfrm>
          <a:prstGeom prst="rect">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spAutoFit/>
          </a:bodyPr>
          <a:lstStyle/>
          <a:p>
            <a:pPr eaLnBrk="1" hangingPunct="1">
              <a:spcBef>
                <a:spcPct val="50000"/>
              </a:spcBef>
            </a:pPr>
            <a:endParaRPr lang="en-US" sz="1800" b="1">
              <a:solidFill>
                <a:srgbClr val="000000"/>
              </a:solidFill>
              <a:latin typeface="Arial" charset="0"/>
              <a:cs typeface="Arial" charset="0"/>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1000"/>
                                        <p:tgtEl>
                                          <p:spTgt spid="12"/>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28600" y="533400"/>
            <a:ext cx="8610600" cy="1066800"/>
          </a:xfrm>
        </p:spPr>
        <p:txBody>
          <a:bodyPr/>
          <a:lstStyle/>
          <a:p>
            <a:r>
              <a:rPr lang="en-US" dirty="0"/>
              <a:t>Oregon WZ Traffic Analysis </a:t>
            </a:r>
            <a:r>
              <a:rPr lang="en-US" dirty="0" smtClean="0"/>
              <a:t>Tool</a:t>
            </a:r>
            <a:endParaRPr lang="en-US" dirty="0"/>
          </a:p>
        </p:txBody>
      </p:sp>
      <p:pic>
        <p:nvPicPr>
          <p:cNvPr id="151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66455" y="1752600"/>
            <a:ext cx="561109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4053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09600"/>
          </a:xfrm>
        </p:spPr>
        <p:txBody>
          <a:bodyPr/>
          <a:lstStyle/>
          <a:p>
            <a:r>
              <a:rPr lang="en-US" dirty="0" smtClean="0"/>
              <a:t>Oregon WZTA Tool</a:t>
            </a:r>
            <a:endParaRPr lang="en-US" dirty="0"/>
          </a:p>
        </p:txBody>
      </p:sp>
      <p:sp>
        <p:nvSpPr>
          <p:cNvPr id="3" name="Content Placeholder 2"/>
          <p:cNvSpPr>
            <a:spLocks noGrp="1"/>
          </p:cNvSpPr>
          <p:nvPr>
            <p:ph idx="1"/>
          </p:nvPr>
        </p:nvSpPr>
        <p:spPr>
          <a:xfrm>
            <a:off x="228600" y="1143001"/>
            <a:ext cx="8686800" cy="2286000"/>
          </a:xfrm>
        </p:spPr>
        <p:txBody>
          <a:bodyPr/>
          <a:lstStyle/>
          <a:p>
            <a:pPr eaLnBrk="1" hangingPunct="1"/>
            <a:r>
              <a:rPr lang="en-US" sz="2800" dirty="0" smtClean="0"/>
              <a:t>Delay summaries affect projects</a:t>
            </a:r>
            <a:endParaRPr lang="en-US" sz="2800" dirty="0"/>
          </a:p>
          <a:p>
            <a:pPr lvl="1"/>
            <a:r>
              <a:rPr lang="en-US" sz="2400" dirty="0" smtClean="0"/>
              <a:t>Planning</a:t>
            </a:r>
            <a:r>
              <a:rPr lang="en-US" sz="2400" dirty="0"/>
              <a:t>: Closure chart and delay estimates influence staging </a:t>
            </a:r>
            <a:r>
              <a:rPr lang="en-US" sz="2400" dirty="0" smtClean="0"/>
              <a:t>strategies and scheduling</a:t>
            </a:r>
            <a:endParaRPr lang="en-US" sz="2400" dirty="0"/>
          </a:p>
          <a:p>
            <a:pPr lvl="1"/>
            <a:r>
              <a:rPr lang="en-US" sz="2400" dirty="0" smtClean="0"/>
              <a:t>Design</a:t>
            </a:r>
            <a:r>
              <a:rPr lang="en-US" sz="2400" dirty="0"/>
              <a:t>: Closure information used in project </a:t>
            </a:r>
            <a:r>
              <a:rPr lang="en-US" sz="2400" dirty="0" smtClean="0"/>
              <a:t>specifications</a:t>
            </a:r>
          </a:p>
          <a:p>
            <a:pPr lvl="1"/>
            <a:r>
              <a:rPr lang="en-US" sz="2400" dirty="0"/>
              <a:t>Construction: Short notice </a:t>
            </a:r>
            <a:r>
              <a:rPr lang="en-US" sz="2400" dirty="0" smtClean="0"/>
              <a:t>issues</a:t>
            </a:r>
            <a:endParaRPr lang="en-US" sz="2400" dirty="0"/>
          </a:p>
          <a:p>
            <a:endParaRPr lang="en-US" dirty="0"/>
          </a:p>
        </p:txBody>
      </p:sp>
      <p:sp>
        <p:nvSpPr>
          <p:cNvPr id="5" name="Slide Number Placeholder 4"/>
          <p:cNvSpPr>
            <a:spLocks noGrp="1"/>
          </p:cNvSpPr>
          <p:nvPr>
            <p:ph type="sldNum" sz="quarter" idx="11"/>
          </p:nvPr>
        </p:nvSpPr>
        <p:spPr/>
        <p:txBody>
          <a:bodyPr/>
          <a:lstStyle/>
          <a:p>
            <a:fld id="{8E5428B4-ABF3-432D-B062-B4B3081D8B8A}" type="slidenum">
              <a:rPr lang="en-US" smtClean="0"/>
              <a:pPr/>
              <a:t>13</a:t>
            </a:fld>
            <a:endParaRPr lang="en-US"/>
          </a:p>
        </p:txBody>
      </p:sp>
      <p:pic>
        <p:nvPicPr>
          <p:cNvPr id="6" name="Content Placeholder 4"/>
          <p:cNvPicPr>
            <a:picLocks noChangeAspect="1" noChangeArrowheads="1"/>
          </p:cNvPicPr>
          <p:nvPr>
            <p:custDataLst>
              <p:tags r:id="rId1"/>
            </p:custDataLst>
          </p:nvPr>
        </p:nvPicPr>
        <p:blipFill>
          <a:blip r:embed="rId5" cstate="print"/>
          <a:srcRect l="47095" b="46480"/>
          <a:stretch>
            <a:fillRect/>
          </a:stretch>
        </p:blipFill>
        <p:spPr>
          <a:xfrm>
            <a:off x="9258" y="3429000"/>
            <a:ext cx="5208916" cy="3107916"/>
          </a:xfrm>
          <a:prstGeom prst="rect">
            <a:avLst/>
          </a:prstGeom>
          <a:noFill/>
          <a:ln w="25400">
            <a:solidFill>
              <a:schemeClr val="bg2"/>
            </a:solidFill>
          </a:ln>
          <a:effectLst>
            <a:outerShdw dist="28398" dir="1593903" algn="ctr" rotWithShape="0">
              <a:srgbClr val="808080"/>
            </a:outerShdw>
          </a:effectLst>
        </p:spPr>
      </p:pic>
      <p:sp>
        <p:nvSpPr>
          <p:cNvPr id="7" name="Rectangle 5"/>
          <p:cNvSpPr>
            <a:spLocks noChangeArrowheads="1"/>
          </p:cNvSpPr>
          <p:nvPr>
            <p:custDataLst>
              <p:tags r:id="rId2"/>
            </p:custDataLst>
          </p:nvPr>
        </p:nvSpPr>
        <p:spPr bwMode="auto">
          <a:xfrm>
            <a:off x="1905000" y="3810000"/>
            <a:ext cx="2590800" cy="296061"/>
          </a:xfrm>
          <a:prstGeom prst="rect">
            <a:avLst/>
          </a:prstGeom>
          <a:solidFill>
            <a:srgbClr val="DDDDDD"/>
          </a:solidFill>
          <a:ln w="9525">
            <a:noFill/>
            <a:miter lim="800000"/>
            <a:headEnd/>
            <a:tailEnd/>
          </a:ln>
          <a:effectLst/>
        </p:spPr>
        <p:txBody>
          <a:bodyPr/>
          <a:lstStyle/>
          <a:p>
            <a:pPr marL="342900" indent="-342900" algn="ctr" eaLnBrk="1" hangingPunct="1">
              <a:lnSpc>
                <a:spcPct val="110000"/>
              </a:lnSpc>
              <a:spcBef>
                <a:spcPts val="0"/>
              </a:spcBef>
              <a:buClr>
                <a:srgbClr val="C44F00"/>
              </a:buClr>
              <a:buSzPct val="60000"/>
              <a:buFont typeface="Wingdings" pitchFamily="2" charset="2"/>
              <a:buNone/>
            </a:pPr>
            <a:r>
              <a:rPr lang="en-US" sz="1600" b="1" i="0" dirty="0">
                <a:solidFill>
                  <a:srgbClr val="11568C"/>
                </a:solidFill>
              </a:rPr>
              <a:t>Delay </a:t>
            </a:r>
            <a:r>
              <a:rPr lang="en-US" sz="1600" b="1" i="0" dirty="0" smtClean="0">
                <a:solidFill>
                  <a:srgbClr val="11568C"/>
                </a:solidFill>
              </a:rPr>
              <a:t>Estimate by </a:t>
            </a:r>
            <a:r>
              <a:rPr lang="en-US" sz="1600" b="1" i="0" dirty="0">
                <a:solidFill>
                  <a:srgbClr val="11568C"/>
                </a:solidFill>
              </a:rPr>
              <a:t>WZTA</a:t>
            </a:r>
          </a:p>
        </p:txBody>
      </p:sp>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4306393"/>
            <a:ext cx="3810000" cy="255160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6827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60" name="Rectangle 4"/>
          <p:cNvSpPr>
            <a:spLocks noGrp="1" noChangeArrowheads="1"/>
          </p:cNvSpPr>
          <p:nvPr>
            <p:ph type="ctrTitle"/>
          </p:nvPr>
        </p:nvSpPr>
        <p:spPr/>
        <p:txBody>
          <a:bodyPr/>
          <a:lstStyle/>
          <a:p>
            <a:r>
              <a:rPr lang="en-US"/>
              <a:t>Significant Projects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Examples of Work Zone Best Practices</a:t>
            </a:r>
          </a:p>
        </p:txBody>
      </p:sp>
      <p:sp>
        <p:nvSpPr>
          <p:cNvPr id="5" name="Slide Number Placeholder 4"/>
          <p:cNvSpPr>
            <a:spLocks noGrp="1"/>
          </p:cNvSpPr>
          <p:nvPr>
            <p:ph type="sldNum" sz="quarter" idx="11"/>
          </p:nvPr>
        </p:nvSpPr>
        <p:spPr/>
        <p:txBody>
          <a:bodyPr/>
          <a:lstStyle/>
          <a:p>
            <a:fld id="{95733238-5A5E-438D-B384-45132C0079C4}" type="slidenum">
              <a:rPr lang="en-US"/>
              <a:pPr/>
              <a:t>15</a:t>
            </a:fld>
            <a:endParaRPr lang="en-US"/>
          </a:p>
        </p:txBody>
      </p:sp>
      <p:sp>
        <p:nvSpPr>
          <p:cNvPr id="8194" name="Rectangle 2"/>
          <p:cNvSpPr>
            <a:spLocks noGrp="1" noChangeArrowheads="1"/>
          </p:cNvSpPr>
          <p:nvPr>
            <p:ph type="title"/>
          </p:nvPr>
        </p:nvSpPr>
        <p:spPr/>
        <p:txBody>
          <a:bodyPr/>
          <a:lstStyle/>
          <a:p>
            <a:r>
              <a:rPr lang="en-US"/>
              <a:t>Significant Projects</a:t>
            </a:r>
          </a:p>
        </p:txBody>
      </p:sp>
      <p:sp>
        <p:nvSpPr>
          <p:cNvPr id="8195" name="Rectangle 3"/>
          <p:cNvSpPr>
            <a:spLocks noGrp="1" noChangeArrowheads="1"/>
          </p:cNvSpPr>
          <p:nvPr>
            <p:ph type="body" idx="1"/>
          </p:nvPr>
        </p:nvSpPr>
        <p:spPr/>
        <p:txBody>
          <a:bodyPr/>
          <a:lstStyle/>
          <a:p>
            <a:r>
              <a:rPr lang="en-US" dirty="0"/>
              <a:t>Agencies now have a process in place to determine level of impacts of a project</a:t>
            </a:r>
          </a:p>
          <a:p>
            <a:r>
              <a:rPr lang="en-US" dirty="0"/>
              <a:t>Agencies using:</a:t>
            </a:r>
          </a:p>
          <a:p>
            <a:pPr lvl="1"/>
            <a:r>
              <a:rPr lang="en-US" dirty="0" smtClean="0"/>
              <a:t>Quantitative </a:t>
            </a:r>
            <a:r>
              <a:rPr lang="en-US" dirty="0"/>
              <a:t>and/or Qualitative criteria</a:t>
            </a:r>
          </a:p>
          <a:p>
            <a:pPr lvl="1"/>
            <a:r>
              <a:rPr lang="en-US" dirty="0"/>
              <a:t>Project impact levels</a:t>
            </a:r>
          </a:p>
          <a:p>
            <a:pPr lvl="1"/>
            <a:r>
              <a:rPr lang="en-US" dirty="0"/>
              <a:t>Decision flowcharts</a:t>
            </a:r>
          </a:p>
          <a:p>
            <a:pPr lvl="1"/>
            <a:r>
              <a:rPr lang="en-US" dirty="0" smtClean="0"/>
              <a:t>Some </a:t>
            </a:r>
            <a:r>
              <a:rPr lang="en-US" dirty="0"/>
              <a:t>combination</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Examples of Work Zone Best Practices</a:t>
            </a:r>
          </a:p>
        </p:txBody>
      </p:sp>
      <p:sp>
        <p:nvSpPr>
          <p:cNvPr id="5" name="Slide Number Placeholder 4"/>
          <p:cNvSpPr>
            <a:spLocks noGrp="1"/>
          </p:cNvSpPr>
          <p:nvPr>
            <p:ph type="sldNum" sz="quarter" idx="11"/>
          </p:nvPr>
        </p:nvSpPr>
        <p:spPr/>
        <p:txBody>
          <a:bodyPr/>
          <a:lstStyle/>
          <a:p>
            <a:fld id="{D4F13352-F3E7-42AC-8C2D-49CC71BCE366}" type="slidenum">
              <a:rPr lang="en-US"/>
              <a:pPr/>
              <a:t>16</a:t>
            </a:fld>
            <a:endParaRPr lang="en-US"/>
          </a:p>
        </p:txBody>
      </p:sp>
      <p:sp>
        <p:nvSpPr>
          <p:cNvPr id="39938" name="Rectangle 2"/>
          <p:cNvSpPr>
            <a:spLocks noGrp="1" noChangeArrowheads="1"/>
          </p:cNvSpPr>
          <p:nvPr>
            <p:ph type="title"/>
          </p:nvPr>
        </p:nvSpPr>
        <p:spPr>
          <a:xfrm>
            <a:off x="304800" y="457200"/>
            <a:ext cx="8610600" cy="1219200"/>
          </a:xfrm>
        </p:spPr>
        <p:txBody>
          <a:bodyPr/>
          <a:lstStyle/>
          <a:p>
            <a:r>
              <a:rPr lang="en-US" sz="3600" b="1"/>
              <a:t>Pennsylvania DOT Significant Project Determination</a:t>
            </a:r>
          </a:p>
        </p:txBody>
      </p:sp>
      <p:sp>
        <p:nvSpPr>
          <p:cNvPr id="39946" name="Rectangle 10"/>
          <p:cNvSpPr>
            <a:spLocks noGrp="1" noChangeArrowheads="1"/>
          </p:cNvSpPr>
          <p:nvPr>
            <p:ph type="body" idx="1"/>
          </p:nvPr>
        </p:nvSpPr>
        <p:spPr>
          <a:xfrm>
            <a:off x="533400" y="1981200"/>
            <a:ext cx="8229600" cy="4343400"/>
          </a:xfrm>
        </p:spPr>
        <p:txBody>
          <a:bodyPr/>
          <a:lstStyle/>
          <a:p>
            <a:pPr>
              <a:lnSpc>
                <a:spcPct val="80000"/>
              </a:lnSpc>
              <a:buFont typeface="Wingdings" pitchFamily="2" charset="2"/>
              <a:buNone/>
            </a:pPr>
            <a:r>
              <a:rPr lang="en-US" sz="2800"/>
              <a:t>Based on amount of added travel time:</a:t>
            </a:r>
          </a:p>
          <a:p>
            <a:pPr>
              <a:lnSpc>
                <a:spcPct val="80000"/>
              </a:lnSpc>
            </a:pPr>
            <a:r>
              <a:rPr lang="en-US" sz="2800" u="sng"/>
              <a:t>&lt; </a:t>
            </a:r>
            <a:r>
              <a:rPr lang="en-US" sz="2800"/>
              <a:t>15 minutes, impacts are acceptable</a:t>
            </a:r>
          </a:p>
          <a:p>
            <a:pPr>
              <a:lnSpc>
                <a:spcPct val="80000"/>
              </a:lnSpc>
            </a:pPr>
            <a:r>
              <a:rPr lang="en-US" sz="2800"/>
              <a:t>&gt;15 minutes and </a:t>
            </a:r>
            <a:r>
              <a:rPr lang="en-US" sz="2800" u="sng"/>
              <a:t>&lt;</a:t>
            </a:r>
            <a:r>
              <a:rPr lang="en-US" sz="2800"/>
              <a:t> 30 minutes, impacts are acceptable if for 2 consecutive hours or less</a:t>
            </a:r>
          </a:p>
          <a:p>
            <a:pPr>
              <a:lnSpc>
                <a:spcPct val="80000"/>
              </a:lnSpc>
            </a:pPr>
            <a:r>
              <a:rPr lang="en-US" sz="2800"/>
              <a:t>&gt; 30 minutes, impacts are unacceptable and alternate strategies must be considered</a:t>
            </a:r>
          </a:p>
          <a:p>
            <a:pPr eaLnBrk="0" hangingPunct="0">
              <a:lnSpc>
                <a:spcPct val="80000"/>
              </a:lnSpc>
              <a:spcBef>
                <a:spcPct val="0"/>
              </a:spcBef>
              <a:buClrTx/>
              <a:buSzTx/>
              <a:buFontTx/>
              <a:buNone/>
            </a:pPr>
            <a:endParaRPr lang="en-US" sz="2800"/>
          </a:p>
          <a:p>
            <a:pPr eaLnBrk="0" hangingPunct="0">
              <a:lnSpc>
                <a:spcPct val="80000"/>
              </a:lnSpc>
              <a:spcBef>
                <a:spcPct val="0"/>
              </a:spcBef>
              <a:buClrTx/>
              <a:buSzTx/>
              <a:buFontTx/>
              <a:buNone/>
            </a:pPr>
            <a:endParaRPr lang="en-US" sz="2800"/>
          </a:p>
          <a:p>
            <a:pPr eaLnBrk="0" hangingPunct="0">
              <a:lnSpc>
                <a:spcPct val="80000"/>
              </a:lnSpc>
              <a:spcBef>
                <a:spcPct val="0"/>
              </a:spcBef>
              <a:buClrTx/>
              <a:buSzTx/>
              <a:buFontTx/>
              <a:buNone/>
            </a:pPr>
            <a:r>
              <a:rPr lang="en-US" sz="2800"/>
              <a:t>Districts use QuickZone, Synchro, HCS or similar programs to model the expected added travel time</a:t>
            </a:r>
          </a:p>
          <a:p>
            <a:pPr>
              <a:lnSpc>
                <a:spcPct val="80000"/>
              </a:lnSpc>
            </a:pPr>
            <a:endParaRPr lang="en-US" sz="280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Examples of Work Zone Best Practices</a:t>
            </a:r>
          </a:p>
        </p:txBody>
      </p:sp>
      <p:sp>
        <p:nvSpPr>
          <p:cNvPr id="5" name="Slide Number Placeholder 4"/>
          <p:cNvSpPr>
            <a:spLocks noGrp="1"/>
          </p:cNvSpPr>
          <p:nvPr>
            <p:ph type="sldNum" sz="quarter" idx="11"/>
          </p:nvPr>
        </p:nvSpPr>
        <p:spPr/>
        <p:txBody>
          <a:bodyPr/>
          <a:lstStyle/>
          <a:p>
            <a:fld id="{B6BA0196-435E-4976-B090-607639414806}" type="slidenum">
              <a:rPr lang="en-US"/>
              <a:pPr/>
              <a:t>17</a:t>
            </a:fld>
            <a:endParaRPr lang="en-US"/>
          </a:p>
        </p:txBody>
      </p:sp>
      <p:sp>
        <p:nvSpPr>
          <p:cNvPr id="140290" name="Rectangle 2"/>
          <p:cNvSpPr>
            <a:spLocks noGrp="1" noChangeArrowheads="1"/>
          </p:cNvSpPr>
          <p:nvPr>
            <p:ph type="title"/>
          </p:nvPr>
        </p:nvSpPr>
        <p:spPr/>
        <p:txBody>
          <a:bodyPr/>
          <a:lstStyle/>
          <a:p>
            <a:r>
              <a:rPr lang="en-US" sz="4000"/>
              <a:t>Michigan DOT </a:t>
            </a:r>
            <a:br>
              <a:rPr lang="en-US" sz="4000"/>
            </a:br>
            <a:r>
              <a:rPr lang="en-US" sz="4000"/>
              <a:t>Significant Project Criteria</a:t>
            </a:r>
          </a:p>
        </p:txBody>
      </p:sp>
      <p:sp>
        <p:nvSpPr>
          <p:cNvPr id="140291" name="Rectangle 3"/>
          <p:cNvSpPr>
            <a:spLocks noGrp="1" noChangeArrowheads="1"/>
          </p:cNvSpPr>
          <p:nvPr>
            <p:ph type="body" idx="1"/>
          </p:nvPr>
        </p:nvSpPr>
        <p:spPr/>
        <p:txBody>
          <a:bodyPr/>
          <a:lstStyle/>
          <a:p>
            <a:r>
              <a:rPr lang="en-US"/>
              <a:t>If one or more of these thresholds are exceeded, then the project is considered significant:</a:t>
            </a:r>
          </a:p>
          <a:p>
            <a:pPr lvl="1"/>
            <a:r>
              <a:rPr lang="en-US"/>
              <a:t>Work zone delay greater than 10 minutes </a:t>
            </a:r>
          </a:p>
          <a:p>
            <a:pPr lvl="1"/>
            <a:r>
              <a:rPr lang="en-US"/>
              <a:t>Work zone LOS is lower than or equal to LOS D, or it drops to LOS C if the current operation is LOS A</a:t>
            </a:r>
          </a:p>
          <a:p>
            <a:pPr lvl="1"/>
            <a:r>
              <a:rPr lang="en-US"/>
              <a:t>Work zone volume/capacity ratio is greater than 0.80</a:t>
            </a:r>
          </a:p>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Examples of Work Zone Best Practices</a:t>
            </a:r>
          </a:p>
        </p:txBody>
      </p:sp>
      <p:sp>
        <p:nvSpPr>
          <p:cNvPr id="5" name="Slide Number Placeholder 4"/>
          <p:cNvSpPr>
            <a:spLocks noGrp="1"/>
          </p:cNvSpPr>
          <p:nvPr>
            <p:ph type="sldNum" sz="quarter" idx="11"/>
          </p:nvPr>
        </p:nvSpPr>
        <p:spPr/>
        <p:txBody>
          <a:bodyPr/>
          <a:lstStyle/>
          <a:p>
            <a:fld id="{10B2B05A-36DD-4CE8-98FB-867CCD1DE031}" type="slidenum">
              <a:rPr lang="en-US"/>
              <a:pPr/>
              <a:t>18</a:t>
            </a:fld>
            <a:endParaRPr lang="en-US"/>
          </a:p>
        </p:txBody>
      </p:sp>
      <p:sp>
        <p:nvSpPr>
          <p:cNvPr id="50178" name="Rectangle 2"/>
          <p:cNvSpPr>
            <a:spLocks noGrp="1" noChangeArrowheads="1"/>
          </p:cNvSpPr>
          <p:nvPr>
            <p:ph type="title"/>
          </p:nvPr>
        </p:nvSpPr>
        <p:spPr>
          <a:xfrm>
            <a:off x="457200" y="457200"/>
            <a:ext cx="8229600" cy="990600"/>
          </a:xfrm>
        </p:spPr>
        <p:txBody>
          <a:bodyPr/>
          <a:lstStyle/>
          <a:p>
            <a:r>
              <a:rPr lang="en-US" sz="4000"/>
              <a:t>Montana DOT Significant Projects</a:t>
            </a:r>
          </a:p>
        </p:txBody>
      </p:sp>
      <p:sp>
        <p:nvSpPr>
          <p:cNvPr id="50179" name="Rectangle 3"/>
          <p:cNvSpPr>
            <a:spLocks noGrp="1" noChangeArrowheads="1"/>
          </p:cNvSpPr>
          <p:nvPr>
            <p:ph type="body" idx="1"/>
          </p:nvPr>
        </p:nvSpPr>
        <p:spPr>
          <a:xfrm>
            <a:off x="457200" y="1524000"/>
            <a:ext cx="8229600" cy="4419600"/>
          </a:xfrm>
        </p:spPr>
        <p:txBody>
          <a:bodyPr/>
          <a:lstStyle/>
          <a:p>
            <a:pPr>
              <a:lnSpc>
                <a:spcPct val="90000"/>
              </a:lnSpc>
            </a:pPr>
            <a:r>
              <a:rPr lang="en-US" sz="2400"/>
              <a:t>Three levels of impacts</a:t>
            </a:r>
          </a:p>
          <a:p>
            <a:pPr lvl="1">
              <a:lnSpc>
                <a:spcPct val="90000"/>
              </a:lnSpc>
            </a:pPr>
            <a:r>
              <a:rPr lang="en-US" sz="2000"/>
              <a:t>Level 1 – Impact the traveling public at the metropolitan, regional, or interstate level; directly impact a large number of travelers</a:t>
            </a:r>
          </a:p>
          <a:p>
            <a:pPr lvl="1">
              <a:lnSpc>
                <a:spcPct val="90000"/>
              </a:lnSpc>
            </a:pPr>
            <a:r>
              <a:rPr lang="en-US" sz="2000"/>
              <a:t>Level 2 - Impact the traveling public at the city or regional level; directly impact a moderate level of travelers</a:t>
            </a:r>
          </a:p>
          <a:p>
            <a:pPr lvl="1">
              <a:lnSpc>
                <a:spcPct val="90000"/>
              </a:lnSpc>
            </a:pPr>
            <a:r>
              <a:rPr lang="en-US" sz="2000"/>
              <a:t>Level 3 - Impact the traveling public to a small degree; duration of work is short to moderate</a:t>
            </a:r>
          </a:p>
          <a:p>
            <a:pPr>
              <a:lnSpc>
                <a:spcPct val="90000"/>
              </a:lnSpc>
            </a:pPr>
            <a:r>
              <a:rPr lang="en-US" sz="2400"/>
              <a:t>All Level 1 projects are significant</a:t>
            </a:r>
          </a:p>
          <a:p>
            <a:pPr>
              <a:lnSpc>
                <a:spcPct val="90000"/>
              </a:lnSpc>
            </a:pPr>
            <a:r>
              <a:rPr lang="en-US" sz="2400"/>
              <a:t>Policy includes a list of corridors in MT that are automatically Level 1 and Level 2</a:t>
            </a:r>
          </a:p>
          <a:p>
            <a:pPr>
              <a:lnSpc>
                <a:spcPct val="90000"/>
              </a:lnSpc>
            </a:pPr>
            <a:r>
              <a:rPr lang="en-US" sz="2400"/>
              <a:t>Policy includes significant project identification checklist</a:t>
            </a:r>
          </a:p>
          <a:p>
            <a:pPr lvl="1">
              <a:lnSpc>
                <a:spcPct val="90000"/>
              </a:lnSpc>
            </a:pPr>
            <a:endParaRPr lang="en-US" sz="2000"/>
          </a:p>
          <a:p>
            <a:pPr lvl="1">
              <a:lnSpc>
                <a:spcPct val="90000"/>
              </a:lnSpc>
            </a:pPr>
            <a:endParaRPr lang="en-US" sz="200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610600" cy="609600"/>
          </a:xfrm>
        </p:spPr>
        <p:txBody>
          <a:bodyPr/>
          <a:lstStyle/>
          <a:p>
            <a:r>
              <a:rPr lang="en-US" sz="3000" dirty="0" smtClean="0"/>
              <a:t>Tennessee DOT Significant Project Determination</a:t>
            </a:r>
            <a:endParaRPr lang="en-US" sz="3000" dirty="0"/>
          </a:p>
        </p:txBody>
      </p:sp>
      <p:sp>
        <p:nvSpPr>
          <p:cNvPr id="4" name="Footer Placeholder 3"/>
          <p:cNvSpPr>
            <a:spLocks noGrp="1"/>
          </p:cNvSpPr>
          <p:nvPr>
            <p:ph type="ftr" sz="quarter" idx="10"/>
          </p:nvPr>
        </p:nvSpPr>
        <p:spPr/>
        <p:txBody>
          <a:bodyPr/>
          <a:lstStyle/>
          <a:p>
            <a:r>
              <a:rPr lang="en-US" smtClean="0"/>
              <a:t>Examples of Work Zone Best Practices</a:t>
            </a:r>
            <a:endParaRPr lang="en-US"/>
          </a:p>
        </p:txBody>
      </p:sp>
      <p:sp>
        <p:nvSpPr>
          <p:cNvPr id="5" name="Slide Number Placeholder 4"/>
          <p:cNvSpPr>
            <a:spLocks noGrp="1"/>
          </p:cNvSpPr>
          <p:nvPr>
            <p:ph type="sldNum" sz="quarter" idx="11"/>
          </p:nvPr>
        </p:nvSpPr>
        <p:spPr/>
        <p:txBody>
          <a:bodyPr/>
          <a:lstStyle/>
          <a:p>
            <a:fld id="{8E5428B4-ABF3-432D-B062-B4B3081D8B8A}" type="slidenum">
              <a:rPr lang="en-US" smtClean="0"/>
              <a:pPr/>
              <a:t>19</a:t>
            </a:fld>
            <a:endParaRPr lang="en-US"/>
          </a:p>
        </p:txBody>
      </p:sp>
      <p:pic>
        <p:nvPicPr>
          <p:cNvPr id="6" name="Picture 5"/>
          <p:cNvPicPr/>
          <p:nvPr/>
        </p:nvPicPr>
        <p:blipFill>
          <a:blip r:embed="rId3" cstate="print"/>
          <a:srcRect/>
          <a:stretch>
            <a:fillRect/>
          </a:stretch>
        </p:blipFill>
        <p:spPr bwMode="auto">
          <a:xfrm rot="5400000">
            <a:off x="1828800" y="-152400"/>
            <a:ext cx="5334000" cy="7772400"/>
          </a:xfrm>
          <a:prstGeom prst="rect">
            <a:avLst/>
          </a:prstGeom>
          <a:noFill/>
          <a:ln w="9525">
            <a:noFill/>
            <a:miter lim="800000"/>
            <a:headEnd/>
            <a:tailEnd/>
          </a:ln>
        </p:spPr>
      </p:pic>
    </p:spTree>
    <p:extLst>
      <p:ext uri="{BB962C8B-B14F-4D97-AF65-F5344CB8AC3E}">
        <p14:creationId xmlns:p14="http://schemas.microsoft.com/office/powerpoint/2010/main" val="2088767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4" name="Rectangle 4"/>
          <p:cNvSpPr>
            <a:spLocks noGrp="1" noChangeArrowheads="1"/>
          </p:cNvSpPr>
          <p:nvPr>
            <p:ph type="ctrTitle"/>
          </p:nvPr>
        </p:nvSpPr>
        <p:spPr/>
        <p:txBody>
          <a:bodyPr/>
          <a:lstStyle/>
          <a:p>
            <a:r>
              <a:rPr lang="en-US"/>
              <a:t>Policy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8" name="Rectangle 4"/>
          <p:cNvSpPr>
            <a:spLocks noGrp="1" noChangeArrowheads="1"/>
          </p:cNvSpPr>
          <p:nvPr>
            <p:ph type="ctrTitle"/>
          </p:nvPr>
        </p:nvSpPr>
        <p:spPr/>
        <p:txBody>
          <a:bodyPr/>
          <a:lstStyle/>
          <a:p>
            <a:r>
              <a:rPr lang="en-US"/>
              <a:t>Transportation </a:t>
            </a:r>
            <a:br>
              <a:rPr lang="en-US"/>
            </a:br>
            <a:r>
              <a:rPr lang="en-US"/>
              <a:t>Management Plans (TMPs)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ooter Placeholder 3"/>
          <p:cNvSpPr>
            <a:spLocks noGrp="1"/>
          </p:cNvSpPr>
          <p:nvPr>
            <p:ph type="ftr" sz="quarter" idx="10"/>
          </p:nvPr>
        </p:nvSpPr>
        <p:spPr/>
        <p:txBody>
          <a:bodyPr/>
          <a:lstStyle/>
          <a:p>
            <a:r>
              <a:rPr lang="en-US"/>
              <a:t>Examples of Work Zone Best Practices</a:t>
            </a:r>
          </a:p>
        </p:txBody>
      </p:sp>
      <p:sp>
        <p:nvSpPr>
          <p:cNvPr id="22" name="Slide Number Placeholder 4"/>
          <p:cNvSpPr>
            <a:spLocks noGrp="1"/>
          </p:cNvSpPr>
          <p:nvPr>
            <p:ph type="sldNum" sz="quarter" idx="11"/>
          </p:nvPr>
        </p:nvSpPr>
        <p:spPr/>
        <p:txBody>
          <a:bodyPr/>
          <a:lstStyle/>
          <a:p>
            <a:fld id="{C01B87C6-4B21-48D2-9D25-DF751B31A2B2}" type="slidenum">
              <a:rPr lang="en-US"/>
              <a:pPr/>
              <a:t>21</a:t>
            </a:fld>
            <a:endParaRPr lang="en-US"/>
          </a:p>
        </p:txBody>
      </p:sp>
      <p:sp>
        <p:nvSpPr>
          <p:cNvPr id="83989" name="Rectangle 21"/>
          <p:cNvSpPr>
            <a:spLocks noGrp="1" noChangeArrowheads="1"/>
          </p:cNvSpPr>
          <p:nvPr>
            <p:ph type="title"/>
          </p:nvPr>
        </p:nvSpPr>
        <p:spPr>
          <a:xfrm>
            <a:off x="457200" y="381000"/>
            <a:ext cx="8229600" cy="1371600"/>
          </a:xfrm>
        </p:spPr>
        <p:txBody>
          <a:bodyPr/>
          <a:lstStyle/>
          <a:p>
            <a:r>
              <a:rPr lang="en-US"/>
              <a:t>How Do States Develop TMPs?</a:t>
            </a:r>
          </a:p>
        </p:txBody>
      </p:sp>
      <p:graphicFrame>
        <p:nvGraphicFramePr>
          <p:cNvPr id="83996" name="Group 28"/>
          <p:cNvGraphicFramePr>
            <a:graphicFrameLocks noGrp="1"/>
          </p:cNvGraphicFramePr>
          <p:nvPr>
            <p:ph idx="1"/>
          </p:nvPr>
        </p:nvGraphicFramePr>
        <p:xfrm>
          <a:off x="533400" y="1914525"/>
          <a:ext cx="4953000" cy="3736976"/>
        </p:xfrm>
        <a:graphic>
          <a:graphicData uri="http://schemas.openxmlformats.org/drawingml/2006/table">
            <a:tbl>
              <a:tblPr/>
              <a:tblGrid>
                <a:gridCol w="2559050"/>
                <a:gridCol w="2393950"/>
              </a:tblGrid>
              <a:tr h="62706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2500" b="1" i="0" u="none" strike="noStrike" cap="none" normalizeH="0" baseline="0" smtClean="0">
                          <a:ln>
                            <a:noFill/>
                          </a:ln>
                          <a:solidFill>
                            <a:schemeClr val="tx1"/>
                          </a:solidFill>
                          <a:effectLst/>
                          <a:latin typeface="Times New Roman" pitchFamily="18" charset="0"/>
                          <a:cs typeface="Times New Roman" pitchFamily="18" charset="0"/>
                        </a:rPr>
                        <a:t>Resource</a:t>
                      </a:r>
                      <a:endParaRPr kumimoji="0" lang="en-US" sz="4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2500" b="1" i="0" u="none" strike="noStrike" cap="none" normalizeH="0" baseline="0" smtClean="0">
                          <a:ln>
                            <a:noFill/>
                          </a:ln>
                          <a:solidFill>
                            <a:schemeClr val="tx1"/>
                          </a:solidFill>
                          <a:effectLst/>
                          <a:latin typeface="Times New Roman" pitchFamily="18" charset="0"/>
                          <a:cs typeface="Times New Roman" pitchFamily="18" charset="0"/>
                        </a:rPr>
                        <a:t>States</a:t>
                      </a:r>
                      <a:endParaRPr kumimoji="0" lang="en-US" sz="4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0E0E0"/>
                    </a:solidFill>
                  </a:tcPr>
                </a:tc>
              </a:tr>
              <a:tr h="498475">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2500" b="0" i="0" u="none" strike="noStrike" cap="none" normalizeH="0" baseline="0" smtClean="0">
                          <a:ln>
                            <a:noFill/>
                          </a:ln>
                          <a:solidFill>
                            <a:schemeClr val="tx1"/>
                          </a:solidFill>
                          <a:effectLst/>
                          <a:latin typeface="Times New Roman" pitchFamily="18" charset="0"/>
                          <a:cs typeface="Times New Roman" pitchFamily="18" charset="0"/>
                        </a:rPr>
                        <a:t>Templates</a:t>
                      </a:r>
                      <a:endParaRPr kumimoji="0" lang="en-US" sz="4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2500" b="0" i="0" u="none" strike="noStrike" cap="none" normalizeH="0" baseline="0" smtClean="0">
                          <a:ln>
                            <a:noFill/>
                          </a:ln>
                          <a:solidFill>
                            <a:schemeClr val="tx1"/>
                          </a:solidFill>
                          <a:effectLst/>
                          <a:latin typeface="Times New Roman" pitchFamily="18" charset="0"/>
                          <a:cs typeface="Times New Roman" pitchFamily="18" charset="0"/>
                        </a:rPr>
                        <a:t>PA, RI, MI, TN</a:t>
                      </a:r>
                      <a:endParaRPr kumimoji="0" lang="en-US" sz="4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06513">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2500" b="0" i="0" u="none" strike="noStrike" cap="none" normalizeH="0" baseline="0" smtClean="0">
                          <a:ln>
                            <a:noFill/>
                          </a:ln>
                          <a:solidFill>
                            <a:schemeClr val="tx1"/>
                          </a:solidFill>
                          <a:effectLst/>
                          <a:latin typeface="Times New Roman" pitchFamily="18" charset="0"/>
                          <a:cs typeface="Times New Roman" pitchFamily="18" charset="0"/>
                        </a:rPr>
                        <a:t>Guidelines</a:t>
                      </a:r>
                      <a:endParaRPr kumimoji="0" lang="en-US" sz="4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it-IT" sz="2500" b="0" i="0" u="none" strike="noStrike" cap="none" normalizeH="0" baseline="0" smtClean="0">
                          <a:ln>
                            <a:noFill/>
                          </a:ln>
                          <a:solidFill>
                            <a:schemeClr val="tx1"/>
                          </a:solidFill>
                          <a:effectLst/>
                          <a:latin typeface="Times New Roman" pitchFamily="18" charset="0"/>
                          <a:cs typeface="Times New Roman" pitchFamily="18" charset="0"/>
                        </a:rPr>
                        <a:t>CA, MD, MI, NC, NJ, OR, VA, WI</a:t>
                      </a:r>
                      <a:endParaRPr kumimoji="0" lang="it-IT" sz="4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04925">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en-US" sz="2500" b="0" i="0" u="none" strike="noStrike" cap="none" normalizeH="0" baseline="0" smtClean="0">
                          <a:ln>
                            <a:noFill/>
                          </a:ln>
                          <a:solidFill>
                            <a:schemeClr val="tx1"/>
                          </a:solidFill>
                          <a:effectLst/>
                          <a:latin typeface="Times New Roman" pitchFamily="18" charset="0"/>
                          <a:cs typeface="Times New Roman" pitchFamily="18" charset="0"/>
                        </a:rPr>
                        <a:t>Training</a:t>
                      </a:r>
                      <a:endParaRPr kumimoji="0" lang="en-US" sz="4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00000"/>
                        </a:lnSpc>
                        <a:spcBef>
                          <a:spcPct val="0"/>
                        </a:spcBef>
                        <a:spcAft>
                          <a:spcPct val="0"/>
                        </a:spcAft>
                        <a:buClr>
                          <a:schemeClr val="bg2"/>
                        </a:buClr>
                        <a:buSzPct val="75000"/>
                        <a:buFont typeface="Wingdings" pitchFamily="2" charset="2"/>
                        <a:buNone/>
                        <a:tabLst/>
                      </a:pPr>
                      <a:r>
                        <a:rPr kumimoji="0" lang="it-IT" sz="2500" b="0" i="0" u="none" strike="noStrike" cap="none" normalizeH="0" baseline="0" smtClean="0">
                          <a:ln>
                            <a:noFill/>
                          </a:ln>
                          <a:solidFill>
                            <a:schemeClr val="tx1"/>
                          </a:solidFill>
                          <a:effectLst/>
                          <a:latin typeface="Times New Roman" pitchFamily="18" charset="0"/>
                          <a:cs typeface="Times New Roman" pitchFamily="18" charset="0"/>
                        </a:rPr>
                        <a:t>CA, FL, MO, NC, RI, MI, WI</a:t>
                      </a:r>
                      <a:endParaRPr kumimoji="0" lang="it-IT" sz="40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3994" name="Text Box 26"/>
          <p:cNvSpPr txBox="1">
            <a:spLocks noChangeArrowheads="1"/>
          </p:cNvSpPr>
          <p:nvPr/>
        </p:nvSpPr>
        <p:spPr bwMode="auto">
          <a:xfrm>
            <a:off x="5943600" y="1524000"/>
            <a:ext cx="2819400" cy="4578350"/>
          </a:xfrm>
          <a:prstGeom prst="rect">
            <a:avLst/>
          </a:prstGeom>
          <a:solidFill>
            <a:srgbClr val="000080"/>
          </a:solidFill>
          <a:ln w="9525">
            <a:solidFill>
              <a:schemeClr val="tx1"/>
            </a:solidFill>
            <a:miter lim="800000"/>
            <a:headEnd/>
            <a:tailEnd/>
          </a:ln>
          <a:effectLst/>
        </p:spPr>
        <p:txBody>
          <a:bodyPr>
            <a:spAutoFit/>
          </a:bodyPr>
          <a:lstStyle/>
          <a:p>
            <a:pPr eaLnBrk="1" hangingPunct="1">
              <a:spcBef>
                <a:spcPct val="30000"/>
              </a:spcBef>
            </a:pPr>
            <a:r>
              <a:rPr lang="en-US">
                <a:solidFill>
                  <a:schemeClr val="bg1"/>
                </a:solidFill>
              </a:rPr>
              <a:t>“If you have a really good systematic process in place, and have developed checklists, guidance, and other materials to help facilitate this process, then you are less likely to miss steps in your TMP development and are less likely to leave important components out of the TMP.” </a:t>
            </a:r>
          </a:p>
          <a:p>
            <a:pPr eaLnBrk="1" hangingPunct="1">
              <a:spcBef>
                <a:spcPct val="30000"/>
              </a:spcBef>
            </a:pPr>
            <a:r>
              <a:rPr lang="en-US">
                <a:solidFill>
                  <a:schemeClr val="bg1"/>
                </a:solidFill>
              </a:rPr>
              <a:t>- MD SHA Team Leader, Traffic Policy and Management Team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Examples of Work Zone Best Practices</a:t>
            </a:r>
          </a:p>
        </p:txBody>
      </p:sp>
      <p:sp>
        <p:nvSpPr>
          <p:cNvPr id="6" name="Slide Number Placeholder 4"/>
          <p:cNvSpPr>
            <a:spLocks noGrp="1"/>
          </p:cNvSpPr>
          <p:nvPr>
            <p:ph type="sldNum" sz="quarter" idx="11"/>
          </p:nvPr>
        </p:nvSpPr>
        <p:spPr/>
        <p:txBody>
          <a:bodyPr/>
          <a:lstStyle/>
          <a:p>
            <a:fld id="{510DFC98-5963-4D28-BCF3-7D4A91C55690}" type="slidenum">
              <a:rPr lang="en-US"/>
              <a:pPr/>
              <a:t>22</a:t>
            </a:fld>
            <a:endParaRPr lang="en-US"/>
          </a:p>
        </p:txBody>
      </p:sp>
      <p:sp>
        <p:nvSpPr>
          <p:cNvPr id="262146" name="Rectangle 2"/>
          <p:cNvSpPr>
            <a:spLocks noGrp="1" noChangeArrowheads="1"/>
          </p:cNvSpPr>
          <p:nvPr>
            <p:ph type="title"/>
          </p:nvPr>
        </p:nvSpPr>
        <p:spPr/>
        <p:txBody>
          <a:bodyPr/>
          <a:lstStyle/>
          <a:p>
            <a:r>
              <a:rPr lang="en-US"/>
              <a:t>Caltrans TMP Levels</a:t>
            </a:r>
          </a:p>
        </p:txBody>
      </p:sp>
      <p:pic>
        <p:nvPicPr>
          <p:cNvPr id="262147" name="Picture 3"/>
          <p:cNvPicPr>
            <a:picLocks noChangeAspect="1" noChangeArrowheads="1"/>
          </p:cNvPicPr>
          <p:nvPr/>
        </p:nvPicPr>
        <p:blipFill>
          <a:blip r:embed="rId3" cstate="print"/>
          <a:srcRect t="1678" b="2658"/>
          <a:stretch>
            <a:fillRect/>
          </a:stretch>
        </p:blipFill>
        <p:spPr bwMode="auto">
          <a:xfrm>
            <a:off x="381000" y="1524000"/>
            <a:ext cx="8389938" cy="4343400"/>
          </a:xfrm>
          <a:prstGeom prst="rect">
            <a:avLst/>
          </a:prstGeom>
          <a:noFill/>
          <a:ln w="9525">
            <a:noFill/>
            <a:miter lim="800000"/>
            <a:headEnd/>
            <a:tailEnd/>
          </a:ln>
          <a:effectLst/>
        </p:spPr>
      </p:pic>
      <p:pic>
        <p:nvPicPr>
          <p:cNvPr id="262148" name="Picture 4" descr="logo"/>
          <p:cNvPicPr>
            <a:picLocks noChangeAspect="1" noChangeArrowheads="1"/>
          </p:cNvPicPr>
          <p:nvPr/>
        </p:nvPicPr>
        <p:blipFill>
          <a:blip r:embed="rId4" cstate="print"/>
          <a:srcRect/>
          <a:stretch>
            <a:fillRect/>
          </a:stretch>
        </p:blipFill>
        <p:spPr bwMode="auto">
          <a:xfrm>
            <a:off x="8153400" y="609600"/>
            <a:ext cx="790575" cy="65405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Examples of Work Zone Best Practices</a:t>
            </a:r>
          </a:p>
        </p:txBody>
      </p:sp>
      <p:sp>
        <p:nvSpPr>
          <p:cNvPr id="5" name="Slide Number Placeholder 4"/>
          <p:cNvSpPr>
            <a:spLocks noGrp="1"/>
          </p:cNvSpPr>
          <p:nvPr>
            <p:ph type="sldNum" sz="quarter" idx="11"/>
          </p:nvPr>
        </p:nvSpPr>
        <p:spPr/>
        <p:txBody>
          <a:bodyPr/>
          <a:lstStyle/>
          <a:p>
            <a:fld id="{921DB627-5C6A-46FF-9C08-C5A180B9ECF3}" type="slidenum">
              <a:rPr lang="en-US"/>
              <a:pPr/>
              <a:t>23</a:t>
            </a:fld>
            <a:endParaRPr lang="en-US"/>
          </a:p>
        </p:txBody>
      </p:sp>
      <p:sp>
        <p:nvSpPr>
          <p:cNvPr id="87042" name="Rectangle 2"/>
          <p:cNvSpPr>
            <a:spLocks noGrp="1" noChangeArrowheads="1"/>
          </p:cNvSpPr>
          <p:nvPr>
            <p:ph type="title"/>
          </p:nvPr>
        </p:nvSpPr>
        <p:spPr/>
        <p:txBody>
          <a:bodyPr/>
          <a:lstStyle/>
          <a:p>
            <a:r>
              <a:rPr lang="en-US" dirty="0"/>
              <a:t>Wisconsin DOT TMP Guidance</a:t>
            </a:r>
          </a:p>
        </p:txBody>
      </p:sp>
      <p:sp>
        <p:nvSpPr>
          <p:cNvPr id="87043" name="Rectangle 3"/>
          <p:cNvSpPr>
            <a:spLocks noGrp="1" noChangeArrowheads="1"/>
          </p:cNvSpPr>
          <p:nvPr>
            <p:ph type="body" idx="1"/>
          </p:nvPr>
        </p:nvSpPr>
        <p:spPr/>
        <p:txBody>
          <a:bodyPr/>
          <a:lstStyle/>
          <a:p>
            <a:r>
              <a:rPr lang="en-US" dirty="0"/>
              <a:t>Helps </a:t>
            </a:r>
            <a:r>
              <a:rPr lang="en-US" dirty="0" err="1"/>
              <a:t>WisDOT</a:t>
            </a:r>
            <a:r>
              <a:rPr lang="en-US" dirty="0"/>
              <a:t> develop and implement TMPs effectively and consistently statewide</a:t>
            </a:r>
          </a:p>
          <a:p>
            <a:r>
              <a:rPr lang="en-US" dirty="0"/>
              <a:t>TMP worksheet/checklist</a:t>
            </a:r>
          </a:p>
          <a:p>
            <a:r>
              <a:rPr lang="en-US" dirty="0" smtClean="0"/>
              <a:t>Developing </a:t>
            </a:r>
            <a:r>
              <a:rPr lang="en-US" dirty="0"/>
              <a:t>benefit-cost guidelines for WZ impacts mitigation strategies</a:t>
            </a:r>
          </a:p>
          <a:p>
            <a:pPr lvl="1">
              <a:buFont typeface="Wingdings" pitchFamily="2" charset="2"/>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16" y="685800"/>
            <a:ext cx="6019800" cy="1066800"/>
          </a:xfrm>
        </p:spPr>
        <p:txBody>
          <a:bodyPr/>
          <a:lstStyle/>
          <a:p>
            <a:r>
              <a:rPr lang="en-US" sz="3200" dirty="0" err="1" smtClean="0"/>
              <a:t>WisDOT</a:t>
            </a:r>
            <a:r>
              <a:rPr lang="en-US" sz="3200" dirty="0" smtClean="0"/>
              <a:t> </a:t>
            </a:r>
            <a:br>
              <a:rPr lang="en-US" sz="3200" dirty="0" smtClean="0"/>
            </a:br>
            <a:r>
              <a:rPr lang="en-US" sz="3200" dirty="0" smtClean="0"/>
              <a:t>TMP </a:t>
            </a:r>
            <a:br>
              <a:rPr lang="en-US" sz="3200" dirty="0" smtClean="0"/>
            </a:br>
            <a:r>
              <a:rPr lang="en-US" sz="3200" dirty="0" smtClean="0"/>
              <a:t>Process</a:t>
            </a:r>
            <a:endParaRPr lang="en-US" sz="3200" dirty="0"/>
          </a:p>
        </p:txBody>
      </p:sp>
      <p:sp>
        <p:nvSpPr>
          <p:cNvPr id="4" name="Footer Placeholder 3"/>
          <p:cNvSpPr>
            <a:spLocks noGrp="1"/>
          </p:cNvSpPr>
          <p:nvPr>
            <p:ph type="ftr" sz="quarter" idx="10"/>
          </p:nvPr>
        </p:nvSpPr>
        <p:spPr/>
        <p:txBody>
          <a:bodyPr/>
          <a:lstStyle/>
          <a:p>
            <a:r>
              <a:rPr lang="en-US" smtClean="0"/>
              <a:t>Examples of Work Zone Best Practices</a:t>
            </a:r>
            <a:endParaRPr lang="en-US"/>
          </a:p>
        </p:txBody>
      </p:sp>
      <p:sp>
        <p:nvSpPr>
          <p:cNvPr id="5" name="Slide Number Placeholder 4"/>
          <p:cNvSpPr>
            <a:spLocks noGrp="1"/>
          </p:cNvSpPr>
          <p:nvPr>
            <p:ph type="sldNum" sz="quarter" idx="11"/>
          </p:nvPr>
        </p:nvSpPr>
        <p:spPr/>
        <p:txBody>
          <a:bodyPr/>
          <a:lstStyle/>
          <a:p>
            <a:fld id="{8E5428B4-ABF3-432D-B062-B4B3081D8B8A}" type="slidenum">
              <a:rPr lang="en-US" smtClean="0"/>
              <a:pPr/>
              <a:t>24</a:t>
            </a:fld>
            <a:endParaRPr lang="en-US"/>
          </a:p>
        </p:txBody>
      </p:sp>
      <p:grpSp>
        <p:nvGrpSpPr>
          <p:cNvPr id="6" name="Group 13"/>
          <p:cNvGrpSpPr>
            <a:grpSpLocks/>
          </p:cNvGrpSpPr>
          <p:nvPr/>
        </p:nvGrpSpPr>
        <p:grpSpPr bwMode="auto">
          <a:xfrm>
            <a:off x="2286000" y="383902"/>
            <a:ext cx="4191000" cy="6096000"/>
            <a:chOff x="2928" y="-672"/>
            <a:chExt cx="3209" cy="4320"/>
          </a:xfrm>
        </p:grpSpPr>
        <p:pic>
          <p:nvPicPr>
            <p:cNvPr id="7" name="Picture 4"/>
            <p:cNvPicPr>
              <a:picLocks noChangeAspect="1" noChangeArrowheads="1"/>
            </p:cNvPicPr>
            <p:nvPr/>
          </p:nvPicPr>
          <p:blipFill>
            <a:blip r:embed="rId3" cstate="print"/>
            <a:srcRect b="4445"/>
            <a:stretch>
              <a:fillRect/>
            </a:stretch>
          </p:blipFill>
          <p:spPr bwMode="auto">
            <a:xfrm>
              <a:off x="2928" y="-672"/>
              <a:ext cx="3209" cy="4128"/>
            </a:xfrm>
            <a:prstGeom prst="rect">
              <a:avLst/>
            </a:prstGeom>
            <a:noFill/>
            <a:ln w="9525">
              <a:noFill/>
              <a:miter lim="800000"/>
              <a:headEnd/>
              <a:tailEnd/>
            </a:ln>
          </p:spPr>
        </p:pic>
        <p:pic>
          <p:nvPicPr>
            <p:cNvPr id="8" name="Picture 11"/>
            <p:cNvPicPr>
              <a:picLocks noChangeAspect="1" noChangeArrowheads="1"/>
            </p:cNvPicPr>
            <p:nvPr/>
          </p:nvPicPr>
          <p:blipFill>
            <a:blip r:embed="rId4" cstate="print"/>
            <a:srcRect t="95653" r="72694" b="-1450"/>
            <a:stretch>
              <a:fillRect/>
            </a:stretch>
          </p:blipFill>
          <p:spPr bwMode="auto">
            <a:xfrm>
              <a:off x="3040" y="3456"/>
              <a:ext cx="672" cy="192"/>
            </a:xfrm>
            <a:prstGeom prst="rect">
              <a:avLst/>
            </a:prstGeom>
            <a:noFill/>
            <a:ln w="9525">
              <a:noFill/>
              <a:miter lim="800000"/>
              <a:headEnd/>
              <a:tailEnd/>
            </a:ln>
            <a:effectLst/>
          </p:spPr>
        </p:pic>
      </p:grpSp>
    </p:spTree>
    <p:extLst>
      <p:ext uri="{BB962C8B-B14F-4D97-AF65-F5344CB8AC3E}">
        <p14:creationId xmlns:p14="http://schemas.microsoft.com/office/powerpoint/2010/main" val="1195920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Examples of Work Zone Best Practices</a:t>
            </a:r>
          </a:p>
        </p:txBody>
      </p:sp>
      <p:sp>
        <p:nvSpPr>
          <p:cNvPr id="6" name="Slide Number Placeholder 4"/>
          <p:cNvSpPr>
            <a:spLocks noGrp="1"/>
          </p:cNvSpPr>
          <p:nvPr>
            <p:ph type="sldNum" sz="quarter" idx="11"/>
          </p:nvPr>
        </p:nvSpPr>
        <p:spPr/>
        <p:txBody>
          <a:bodyPr/>
          <a:lstStyle/>
          <a:p>
            <a:fld id="{95CDFA19-B749-4616-A5BC-E7F9CE719FE1}" type="slidenum">
              <a:rPr lang="en-US"/>
              <a:pPr/>
              <a:t>25</a:t>
            </a:fld>
            <a:endParaRPr lang="en-US"/>
          </a:p>
        </p:txBody>
      </p:sp>
      <p:sp>
        <p:nvSpPr>
          <p:cNvPr id="63490" name="Rectangle 2"/>
          <p:cNvSpPr>
            <a:spLocks noGrp="1" noChangeArrowheads="1"/>
          </p:cNvSpPr>
          <p:nvPr>
            <p:ph type="title"/>
          </p:nvPr>
        </p:nvSpPr>
        <p:spPr>
          <a:xfrm>
            <a:off x="457200" y="457200"/>
            <a:ext cx="8229600" cy="914400"/>
          </a:xfrm>
        </p:spPr>
        <p:txBody>
          <a:bodyPr/>
          <a:lstStyle/>
          <a:p>
            <a:r>
              <a:rPr lang="en-US"/>
              <a:t>Michigan TMP Review Teams</a:t>
            </a:r>
          </a:p>
        </p:txBody>
      </p:sp>
      <p:sp>
        <p:nvSpPr>
          <p:cNvPr id="63491" name="Rectangle 3"/>
          <p:cNvSpPr>
            <a:spLocks noGrp="1" noChangeArrowheads="1"/>
          </p:cNvSpPr>
          <p:nvPr>
            <p:ph type="body" idx="1"/>
          </p:nvPr>
        </p:nvSpPr>
        <p:spPr>
          <a:xfrm>
            <a:off x="457200" y="1447800"/>
            <a:ext cx="4648200" cy="5105400"/>
          </a:xfrm>
        </p:spPr>
        <p:txBody>
          <a:bodyPr/>
          <a:lstStyle/>
          <a:p>
            <a:r>
              <a:rPr lang="en-US" sz="2800"/>
              <a:t>Used when a project is designed that exceeds significant project thresholds </a:t>
            </a:r>
          </a:p>
          <a:p>
            <a:r>
              <a:rPr lang="en-US" sz="2800"/>
              <a:t>TMP is reviewed against a checklist</a:t>
            </a:r>
          </a:p>
          <a:p>
            <a:r>
              <a:rPr lang="en-US" sz="2800"/>
              <a:t>Peer review team meets to discuss and rate TMPs:</a:t>
            </a:r>
          </a:p>
          <a:p>
            <a:pPr lvl="1"/>
            <a:r>
              <a:rPr lang="en-US" sz="2400"/>
              <a:t>Green </a:t>
            </a:r>
          </a:p>
          <a:p>
            <a:pPr lvl="1"/>
            <a:r>
              <a:rPr lang="en-US" sz="2400"/>
              <a:t>Yellow</a:t>
            </a:r>
          </a:p>
          <a:p>
            <a:pPr lvl="1"/>
            <a:r>
              <a:rPr lang="en-US" sz="2400"/>
              <a:t>Red</a:t>
            </a:r>
          </a:p>
        </p:txBody>
      </p:sp>
      <p:sp>
        <p:nvSpPr>
          <p:cNvPr id="63492" name="Text Box 4"/>
          <p:cNvSpPr txBox="1">
            <a:spLocks noChangeArrowheads="1"/>
          </p:cNvSpPr>
          <p:nvPr/>
        </p:nvSpPr>
        <p:spPr bwMode="auto">
          <a:xfrm>
            <a:off x="5410200" y="1295400"/>
            <a:ext cx="3733800" cy="4910138"/>
          </a:xfrm>
          <a:prstGeom prst="rect">
            <a:avLst/>
          </a:prstGeom>
          <a:solidFill>
            <a:srgbClr val="000080"/>
          </a:solidFill>
          <a:ln w="9525">
            <a:solidFill>
              <a:schemeClr val="tx1"/>
            </a:solidFill>
            <a:miter lim="800000"/>
            <a:headEnd/>
            <a:tailEnd/>
          </a:ln>
          <a:effectLst/>
        </p:spPr>
        <p:txBody>
          <a:bodyPr>
            <a:spAutoFit/>
          </a:bodyPr>
          <a:lstStyle/>
          <a:p>
            <a:pPr eaLnBrk="1" hangingPunct="1">
              <a:spcBef>
                <a:spcPct val="50000"/>
              </a:spcBef>
            </a:pPr>
            <a:r>
              <a:rPr lang="en-US" b="1">
                <a:solidFill>
                  <a:schemeClr val="bg1"/>
                </a:solidFill>
              </a:rPr>
              <a:t>Sample Review Checklist Questions:</a:t>
            </a:r>
          </a:p>
          <a:p>
            <a:pPr eaLnBrk="1" hangingPunct="1">
              <a:spcBef>
                <a:spcPct val="50000"/>
              </a:spcBef>
              <a:buFontTx/>
              <a:buChar char="•"/>
            </a:pPr>
            <a:r>
              <a:rPr lang="en-US">
                <a:solidFill>
                  <a:schemeClr val="bg1"/>
                </a:solidFill>
              </a:rPr>
              <a:t>Traffic analysis methodology is appropriate and reasonable for the scope/complexity of the job/location and the results are clear and understandable. </a:t>
            </a:r>
          </a:p>
          <a:p>
            <a:pPr eaLnBrk="1" hangingPunct="1">
              <a:spcBef>
                <a:spcPct val="50000"/>
              </a:spcBef>
              <a:buFontTx/>
              <a:buChar char="•"/>
            </a:pPr>
            <a:r>
              <a:rPr lang="en-US">
                <a:solidFill>
                  <a:schemeClr val="bg1"/>
                </a:solidFill>
              </a:rPr>
              <a:t>There is analysis of the alternatives considered, with an appropriate comparison of benefits and costs. </a:t>
            </a:r>
          </a:p>
          <a:p>
            <a:pPr eaLnBrk="1" hangingPunct="1">
              <a:spcBef>
                <a:spcPct val="50000"/>
              </a:spcBef>
              <a:buFontTx/>
              <a:buChar char="•"/>
            </a:pPr>
            <a:r>
              <a:rPr lang="en-US">
                <a:solidFill>
                  <a:schemeClr val="bg1"/>
                </a:solidFill>
              </a:rPr>
              <a:t>There is adequate discussion and explanation of corridor impacts and/or an explanation of mobility influences beyond the project area including adjacent regions.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4"/>
          <p:cNvSpPr>
            <a:spLocks noGrp="1" noChangeArrowheads="1"/>
          </p:cNvSpPr>
          <p:nvPr>
            <p:ph type="ctrTitle"/>
          </p:nvPr>
        </p:nvSpPr>
        <p:spPr/>
        <p:txBody>
          <a:bodyPr/>
          <a:lstStyle/>
          <a:p>
            <a:r>
              <a:rPr lang="en-US" sz="4200"/>
              <a:t>Data Collection and Analysis and</a:t>
            </a:r>
            <a:br>
              <a:rPr lang="en-US" sz="4200"/>
            </a:br>
            <a:r>
              <a:rPr lang="en-US" sz="4200"/>
              <a:t>Performance Monitoring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Examples of Work Zone Best Practices</a:t>
            </a:r>
          </a:p>
        </p:txBody>
      </p:sp>
      <p:sp>
        <p:nvSpPr>
          <p:cNvPr id="6" name="Slide Number Placeholder 4"/>
          <p:cNvSpPr>
            <a:spLocks noGrp="1"/>
          </p:cNvSpPr>
          <p:nvPr>
            <p:ph type="sldNum" sz="quarter" idx="11"/>
          </p:nvPr>
        </p:nvSpPr>
        <p:spPr/>
        <p:txBody>
          <a:bodyPr/>
          <a:lstStyle/>
          <a:p>
            <a:fld id="{FB9DAEEC-541E-4C07-B908-5F2A54C5BD99}" type="slidenum">
              <a:rPr lang="en-US"/>
              <a:pPr/>
              <a:t>27</a:t>
            </a:fld>
            <a:endParaRPr lang="en-US"/>
          </a:p>
        </p:txBody>
      </p:sp>
      <p:sp>
        <p:nvSpPr>
          <p:cNvPr id="69634" name="Rectangle 2"/>
          <p:cNvSpPr>
            <a:spLocks noGrp="1" noChangeArrowheads="1"/>
          </p:cNvSpPr>
          <p:nvPr>
            <p:ph type="title"/>
          </p:nvPr>
        </p:nvSpPr>
        <p:spPr>
          <a:xfrm>
            <a:off x="457200" y="457200"/>
            <a:ext cx="8229600" cy="947738"/>
          </a:xfrm>
        </p:spPr>
        <p:txBody>
          <a:bodyPr/>
          <a:lstStyle/>
          <a:p>
            <a:r>
              <a:rPr lang="en-US" sz="3600"/>
              <a:t>Ohio DOT Data Collection, Analysis, and Performance Monitoring</a:t>
            </a:r>
          </a:p>
        </p:txBody>
      </p:sp>
      <p:sp>
        <p:nvSpPr>
          <p:cNvPr id="69635" name="Rectangle 3"/>
          <p:cNvSpPr>
            <a:spLocks noGrp="1" noChangeArrowheads="1"/>
          </p:cNvSpPr>
          <p:nvPr>
            <p:ph type="body" idx="1"/>
          </p:nvPr>
        </p:nvSpPr>
        <p:spPr>
          <a:xfrm>
            <a:off x="381000" y="1752600"/>
            <a:ext cx="4724400" cy="5181600"/>
          </a:xfrm>
        </p:spPr>
        <p:txBody>
          <a:bodyPr/>
          <a:lstStyle/>
          <a:p>
            <a:pPr>
              <a:lnSpc>
                <a:spcPct val="90000"/>
              </a:lnSpc>
            </a:pPr>
            <a:r>
              <a:rPr lang="en-US" sz="2400"/>
              <a:t>Historic Crash Data</a:t>
            </a:r>
          </a:p>
          <a:p>
            <a:pPr lvl="1">
              <a:lnSpc>
                <a:spcPct val="90000"/>
              </a:lnSpc>
            </a:pPr>
            <a:r>
              <a:rPr lang="en-US" sz="2000"/>
              <a:t>Used to track improvements to WZ safety</a:t>
            </a:r>
          </a:p>
          <a:p>
            <a:pPr>
              <a:lnSpc>
                <a:spcPct val="90000"/>
              </a:lnSpc>
            </a:pPr>
            <a:r>
              <a:rPr lang="en-US" sz="2400"/>
              <a:t>Near Real-Time Crash Data</a:t>
            </a:r>
          </a:p>
          <a:p>
            <a:pPr lvl="1">
              <a:lnSpc>
                <a:spcPct val="90000"/>
              </a:lnSpc>
            </a:pPr>
            <a:r>
              <a:rPr lang="en-US" sz="2000"/>
              <a:t>Obtained from local law enforcement</a:t>
            </a:r>
          </a:p>
          <a:p>
            <a:pPr lvl="1">
              <a:lnSpc>
                <a:spcPct val="90000"/>
              </a:lnSpc>
            </a:pPr>
            <a:r>
              <a:rPr lang="en-US" sz="2000"/>
              <a:t>Stored in database</a:t>
            </a:r>
          </a:p>
          <a:p>
            <a:pPr>
              <a:lnSpc>
                <a:spcPct val="90000"/>
              </a:lnSpc>
            </a:pPr>
            <a:r>
              <a:rPr lang="en-US" sz="2400"/>
              <a:t>Real Time Mobility/Speed Data</a:t>
            </a:r>
          </a:p>
          <a:p>
            <a:pPr lvl="1">
              <a:lnSpc>
                <a:spcPct val="90000"/>
              </a:lnSpc>
            </a:pPr>
            <a:r>
              <a:rPr lang="en-US" sz="2000"/>
              <a:t>Leasing speed &amp; travel time information </a:t>
            </a:r>
          </a:p>
          <a:p>
            <a:pPr lvl="1">
              <a:lnSpc>
                <a:spcPct val="90000"/>
              </a:lnSpc>
            </a:pPr>
            <a:r>
              <a:rPr lang="en-US" sz="2000"/>
              <a:t>Contract advertised and awarded (low bid) separately from the construction project </a:t>
            </a:r>
          </a:p>
        </p:txBody>
      </p:sp>
      <p:sp>
        <p:nvSpPr>
          <p:cNvPr id="69636" name="Text Box 4"/>
          <p:cNvSpPr txBox="1">
            <a:spLocks noChangeArrowheads="1"/>
          </p:cNvSpPr>
          <p:nvPr/>
        </p:nvSpPr>
        <p:spPr bwMode="auto">
          <a:xfrm>
            <a:off x="5334000" y="2133600"/>
            <a:ext cx="3657600" cy="3671888"/>
          </a:xfrm>
          <a:prstGeom prst="rect">
            <a:avLst/>
          </a:prstGeom>
          <a:solidFill>
            <a:srgbClr val="000080"/>
          </a:solidFill>
          <a:ln w="9525">
            <a:solidFill>
              <a:schemeClr val="tx1"/>
            </a:solidFill>
            <a:miter lim="800000"/>
            <a:headEnd/>
            <a:tailEnd/>
          </a:ln>
          <a:effectLst/>
        </p:spPr>
        <p:txBody>
          <a:bodyPr>
            <a:spAutoFit/>
          </a:bodyPr>
          <a:lstStyle/>
          <a:p>
            <a:pPr eaLnBrk="1" hangingPunct="1"/>
            <a:r>
              <a:rPr lang="en-US" b="1">
                <a:solidFill>
                  <a:schemeClr val="bg1"/>
                </a:solidFill>
              </a:rPr>
              <a:t>Real-Time Mobility Data Example:</a:t>
            </a:r>
          </a:p>
          <a:p>
            <a:pPr marL="347663" lvl="1" indent="-173038" eaLnBrk="1" hangingPunct="1">
              <a:buFont typeface="Wingdings" pitchFamily="2" charset="2"/>
              <a:buChar char="§"/>
            </a:pPr>
            <a:r>
              <a:rPr lang="en-US">
                <a:solidFill>
                  <a:schemeClr val="bg1"/>
                </a:solidFill>
              </a:rPr>
              <a:t>8 mile work zone</a:t>
            </a:r>
          </a:p>
          <a:p>
            <a:pPr marL="347663" lvl="1" indent="-173038" eaLnBrk="1" hangingPunct="1">
              <a:buFont typeface="Wingdings" pitchFamily="2" charset="2"/>
              <a:buChar char="§"/>
            </a:pPr>
            <a:r>
              <a:rPr lang="en-US">
                <a:solidFill>
                  <a:schemeClr val="bg1"/>
                </a:solidFill>
              </a:rPr>
              <a:t>Sensor spacing ½ mile in transition area and 1 mile in work area</a:t>
            </a:r>
          </a:p>
          <a:p>
            <a:pPr marL="347663" lvl="1" indent="-173038" eaLnBrk="1" hangingPunct="1">
              <a:buFont typeface="Wingdings" pitchFamily="2" charset="2"/>
              <a:buChar char="§"/>
            </a:pPr>
            <a:r>
              <a:rPr lang="en-US">
                <a:solidFill>
                  <a:schemeClr val="bg1"/>
                </a:solidFill>
              </a:rPr>
              <a:t>Approximately 10 sensors covers both directions</a:t>
            </a:r>
          </a:p>
          <a:p>
            <a:pPr marL="347663" lvl="1" indent="-173038" eaLnBrk="1" hangingPunct="1">
              <a:buFont typeface="Wingdings" pitchFamily="2" charset="2"/>
              <a:buChar char="§"/>
            </a:pPr>
            <a:r>
              <a:rPr lang="en-US">
                <a:solidFill>
                  <a:schemeClr val="bg1"/>
                </a:solidFill>
              </a:rPr>
              <a:t>Cost = $1,100/mo</a:t>
            </a:r>
          </a:p>
          <a:p>
            <a:pPr marL="347663" lvl="1" indent="-173038" eaLnBrk="1" hangingPunct="1">
              <a:buFont typeface="Wingdings" pitchFamily="2" charset="2"/>
              <a:buChar char="§"/>
            </a:pPr>
            <a:r>
              <a:rPr lang="en-US">
                <a:solidFill>
                  <a:schemeClr val="bg1"/>
                </a:solidFill>
              </a:rPr>
              <a:t>Gives real time data via cellular broadband</a:t>
            </a:r>
          </a:p>
          <a:p>
            <a:pPr marL="347663" lvl="1" indent="-173038" eaLnBrk="1" hangingPunct="1">
              <a:buFont typeface="Wingdings" pitchFamily="2" charset="2"/>
              <a:buChar char="§"/>
            </a:pPr>
            <a:r>
              <a:rPr lang="en-US">
                <a:solidFill>
                  <a:schemeClr val="bg1"/>
                </a:solidFill>
              </a:rPr>
              <a:t>Can be used internally or externally via the web</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Examples of Work Zone Best Practices</a:t>
            </a:r>
          </a:p>
        </p:txBody>
      </p:sp>
      <p:sp>
        <p:nvSpPr>
          <p:cNvPr id="5" name="Slide Number Placeholder 4"/>
          <p:cNvSpPr>
            <a:spLocks noGrp="1"/>
          </p:cNvSpPr>
          <p:nvPr>
            <p:ph type="sldNum" sz="quarter" idx="11"/>
          </p:nvPr>
        </p:nvSpPr>
        <p:spPr/>
        <p:txBody>
          <a:bodyPr/>
          <a:lstStyle/>
          <a:p>
            <a:fld id="{65251AC7-854E-4CC6-9A2D-04AA5A37B3A1}" type="slidenum">
              <a:rPr lang="en-US"/>
              <a:pPr/>
              <a:t>28</a:t>
            </a:fld>
            <a:endParaRPr lang="en-US"/>
          </a:p>
        </p:txBody>
      </p:sp>
      <p:sp>
        <p:nvSpPr>
          <p:cNvPr id="148482" name="Rectangle 2"/>
          <p:cNvSpPr>
            <a:spLocks noGrp="1" noChangeArrowheads="1"/>
          </p:cNvSpPr>
          <p:nvPr>
            <p:ph type="title"/>
          </p:nvPr>
        </p:nvSpPr>
        <p:spPr>
          <a:xfrm>
            <a:off x="457200" y="457200"/>
            <a:ext cx="8229600" cy="830263"/>
          </a:xfrm>
        </p:spPr>
        <p:txBody>
          <a:bodyPr/>
          <a:lstStyle/>
          <a:p>
            <a:r>
              <a:rPr lang="en-US" sz="4000"/>
              <a:t>Ohio DOT WZ Crash Data Analysis</a:t>
            </a:r>
          </a:p>
        </p:txBody>
      </p:sp>
      <p:sp>
        <p:nvSpPr>
          <p:cNvPr id="148483" name="Rectangle 3"/>
          <p:cNvSpPr>
            <a:spLocks noGrp="1" noChangeArrowheads="1"/>
          </p:cNvSpPr>
          <p:nvPr>
            <p:ph type="body" idx="1"/>
          </p:nvPr>
        </p:nvSpPr>
        <p:spPr>
          <a:xfrm>
            <a:off x="457200" y="1371600"/>
            <a:ext cx="8229600" cy="4648200"/>
          </a:xfrm>
        </p:spPr>
        <p:txBody>
          <a:bodyPr/>
          <a:lstStyle/>
          <a:p>
            <a:pPr>
              <a:lnSpc>
                <a:spcPct val="90000"/>
              </a:lnSpc>
            </a:pPr>
            <a:r>
              <a:rPr lang="en-US"/>
              <a:t>Began in 2002 </a:t>
            </a:r>
          </a:p>
          <a:p>
            <a:pPr>
              <a:lnSpc>
                <a:spcPct val="90000"/>
              </a:lnSpc>
            </a:pPr>
            <a:r>
              <a:rPr lang="en-US"/>
              <a:t>See if increased number of WZs causes more crashes and how they could be prevented</a:t>
            </a:r>
          </a:p>
          <a:p>
            <a:pPr>
              <a:lnSpc>
                <a:spcPct val="90000"/>
              </a:lnSpc>
            </a:pPr>
            <a:r>
              <a:rPr lang="en-US"/>
              <a:t>Used data from prior to and during construction to perform before/after comparison</a:t>
            </a:r>
          </a:p>
          <a:p>
            <a:pPr>
              <a:lnSpc>
                <a:spcPct val="90000"/>
              </a:lnSpc>
            </a:pPr>
            <a:r>
              <a:rPr lang="en-US"/>
              <a:t>Findings led to improvements to WZ planning and design procedures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Examples of Work Zone Best Practices</a:t>
            </a:r>
          </a:p>
        </p:txBody>
      </p:sp>
      <p:sp>
        <p:nvSpPr>
          <p:cNvPr id="5" name="Slide Number Placeholder 4"/>
          <p:cNvSpPr>
            <a:spLocks noGrp="1"/>
          </p:cNvSpPr>
          <p:nvPr>
            <p:ph type="sldNum" sz="quarter" idx="11"/>
          </p:nvPr>
        </p:nvSpPr>
        <p:spPr/>
        <p:txBody>
          <a:bodyPr/>
          <a:lstStyle/>
          <a:p>
            <a:fld id="{9AE29EB4-CDA4-4961-957A-2E38505FE12E}" type="slidenum">
              <a:rPr lang="en-US"/>
              <a:pPr/>
              <a:t>29</a:t>
            </a:fld>
            <a:endParaRPr lang="en-US"/>
          </a:p>
        </p:txBody>
      </p:sp>
      <p:sp>
        <p:nvSpPr>
          <p:cNvPr id="150533" name="Rectangle 5"/>
          <p:cNvSpPr>
            <a:spLocks noGrp="1" noChangeArrowheads="1"/>
          </p:cNvSpPr>
          <p:nvPr>
            <p:ph type="title"/>
          </p:nvPr>
        </p:nvSpPr>
        <p:spPr>
          <a:xfrm>
            <a:off x="533400" y="381000"/>
            <a:ext cx="8229600" cy="1066800"/>
          </a:xfrm>
        </p:spPr>
        <p:txBody>
          <a:bodyPr/>
          <a:lstStyle/>
          <a:p>
            <a:r>
              <a:rPr lang="en-US" sz="3600"/>
              <a:t>Ohio DOT Historic Crash Data Analysis</a:t>
            </a:r>
          </a:p>
        </p:txBody>
      </p:sp>
      <p:graphicFrame>
        <p:nvGraphicFramePr>
          <p:cNvPr id="150532" name="Object 5"/>
          <p:cNvGraphicFramePr>
            <a:graphicFrameLocks noGrp="1" noChangeAspect="1"/>
          </p:cNvGraphicFramePr>
          <p:nvPr>
            <p:ph idx="1"/>
          </p:nvPr>
        </p:nvGraphicFramePr>
        <p:xfrm>
          <a:off x="685800" y="1295400"/>
          <a:ext cx="8001000" cy="5065713"/>
        </p:xfrm>
        <a:graphic>
          <a:graphicData uri="http://schemas.openxmlformats.org/presentationml/2006/ole">
            <mc:AlternateContent xmlns:mc="http://schemas.openxmlformats.org/markup-compatibility/2006">
              <mc:Choice xmlns:v="urn:schemas-microsoft-com:vml" Requires="v">
                <p:oleObj spid="_x0000_s150566" name="Chart" r:id="rId4" imgW="6124669" imgH="3876584" progId="Excel.Chart.8">
                  <p:embed/>
                </p:oleObj>
              </mc:Choice>
              <mc:Fallback>
                <p:oleObj name="Chart" r:id="rId4" imgW="6124669" imgH="3876584" progId="Excel.Chart.8">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295400"/>
                        <a:ext cx="8001000" cy="5065713"/>
                      </a:xfrm>
                      <a:prstGeom prst="rect">
                        <a:avLst/>
                      </a:prstGeom>
                      <a:noFill/>
                      <a:ln w="3175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Examples of Work Zone Best Practices</a:t>
            </a:r>
          </a:p>
        </p:txBody>
      </p:sp>
      <p:sp>
        <p:nvSpPr>
          <p:cNvPr id="6" name="Slide Number Placeholder 4"/>
          <p:cNvSpPr>
            <a:spLocks noGrp="1"/>
          </p:cNvSpPr>
          <p:nvPr>
            <p:ph type="sldNum" sz="quarter" idx="11"/>
          </p:nvPr>
        </p:nvSpPr>
        <p:spPr/>
        <p:txBody>
          <a:bodyPr/>
          <a:lstStyle/>
          <a:p>
            <a:fld id="{DB09EBF5-BAD6-46DB-9854-39A1D259DD16}" type="slidenum">
              <a:rPr lang="en-US"/>
              <a:pPr/>
              <a:t>3</a:t>
            </a:fld>
            <a:endParaRPr lang="en-US"/>
          </a:p>
        </p:txBody>
      </p:sp>
      <p:sp>
        <p:nvSpPr>
          <p:cNvPr id="22530" name="Rectangle 2"/>
          <p:cNvSpPr>
            <a:spLocks noGrp="1" noChangeArrowheads="1"/>
          </p:cNvSpPr>
          <p:nvPr>
            <p:ph type="title"/>
          </p:nvPr>
        </p:nvSpPr>
        <p:spPr/>
        <p:txBody>
          <a:bodyPr/>
          <a:lstStyle/>
          <a:p>
            <a:r>
              <a:rPr lang="en-US" sz="4000"/>
              <a:t>Washington State DOT WZ Policy</a:t>
            </a:r>
          </a:p>
        </p:txBody>
      </p:sp>
      <p:sp>
        <p:nvSpPr>
          <p:cNvPr id="22531" name="Rectangle 3"/>
          <p:cNvSpPr>
            <a:spLocks noGrp="1" noChangeArrowheads="1"/>
          </p:cNvSpPr>
          <p:nvPr>
            <p:ph type="body" idx="1"/>
          </p:nvPr>
        </p:nvSpPr>
        <p:spPr>
          <a:xfrm>
            <a:off x="457200" y="1600200"/>
            <a:ext cx="5029200" cy="4800600"/>
          </a:xfrm>
        </p:spPr>
        <p:txBody>
          <a:bodyPr/>
          <a:lstStyle/>
          <a:p>
            <a:r>
              <a:rPr lang="en-US" dirty="0"/>
              <a:t>Establishes roles and </a:t>
            </a:r>
            <a:r>
              <a:rPr lang="en-US" dirty="0" smtClean="0"/>
              <a:t>expectations</a:t>
            </a:r>
            <a:endParaRPr lang="en-US" dirty="0"/>
          </a:p>
          <a:p>
            <a:r>
              <a:rPr lang="en-US" dirty="0" smtClean="0"/>
              <a:t>Fosters more </a:t>
            </a:r>
            <a:r>
              <a:rPr lang="en-US" dirty="0"/>
              <a:t>communication and cooperation </a:t>
            </a:r>
            <a:r>
              <a:rPr lang="en-US" dirty="0" smtClean="0"/>
              <a:t>by </a:t>
            </a:r>
            <a:r>
              <a:rPr lang="en-US" dirty="0"/>
              <a:t>providing </a:t>
            </a:r>
            <a:r>
              <a:rPr lang="en-US" dirty="0" smtClean="0"/>
              <a:t>common </a:t>
            </a:r>
            <a:r>
              <a:rPr lang="en-US" dirty="0"/>
              <a:t>understanding of expectations </a:t>
            </a:r>
          </a:p>
        </p:txBody>
      </p:sp>
      <p:sp>
        <p:nvSpPr>
          <p:cNvPr id="22532" name="Text Box 4"/>
          <p:cNvSpPr txBox="1">
            <a:spLocks noChangeArrowheads="1"/>
          </p:cNvSpPr>
          <p:nvPr/>
        </p:nvSpPr>
        <p:spPr bwMode="auto">
          <a:xfrm>
            <a:off x="5943600" y="1600200"/>
            <a:ext cx="2895600" cy="3935413"/>
          </a:xfrm>
          <a:prstGeom prst="rect">
            <a:avLst/>
          </a:prstGeom>
          <a:solidFill>
            <a:srgbClr val="000080"/>
          </a:solidFill>
          <a:ln w="9525">
            <a:solidFill>
              <a:schemeClr val="tx1"/>
            </a:solidFill>
            <a:miter lim="800000"/>
            <a:headEnd/>
            <a:tailEnd/>
          </a:ln>
          <a:effectLst/>
        </p:spPr>
        <p:txBody>
          <a:bodyPr>
            <a:spAutoFit/>
          </a:bodyPr>
          <a:lstStyle/>
          <a:p>
            <a:pPr eaLnBrk="1" hangingPunct="1">
              <a:spcBef>
                <a:spcPct val="50000"/>
              </a:spcBef>
            </a:pPr>
            <a:r>
              <a:rPr lang="en-US" sz="2400">
                <a:solidFill>
                  <a:schemeClr val="bg1"/>
                </a:solidFill>
              </a:rPr>
              <a:t>“Effective work zone safety and mobility strategies minimize traffic delays and provide a safe environment in which to work and drive."  </a:t>
            </a:r>
          </a:p>
          <a:p>
            <a:pPr eaLnBrk="1" hangingPunct="1">
              <a:spcBef>
                <a:spcPct val="50000"/>
              </a:spcBef>
            </a:pPr>
            <a:r>
              <a:rPr lang="en-US" sz="2400">
                <a:solidFill>
                  <a:schemeClr val="bg1"/>
                </a:solidFill>
              </a:rPr>
              <a:t>-WSDOT WZ Policy Statement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0"/>
          </p:nvPr>
        </p:nvSpPr>
        <p:spPr/>
        <p:txBody>
          <a:bodyPr/>
          <a:lstStyle/>
          <a:p>
            <a:r>
              <a:rPr lang="en-US"/>
              <a:t>Examples of Work Zone Best Practices</a:t>
            </a:r>
          </a:p>
        </p:txBody>
      </p:sp>
      <p:sp>
        <p:nvSpPr>
          <p:cNvPr id="8" name="Slide Number Placeholder 4"/>
          <p:cNvSpPr>
            <a:spLocks noGrp="1"/>
          </p:cNvSpPr>
          <p:nvPr>
            <p:ph type="sldNum" sz="quarter" idx="11"/>
          </p:nvPr>
        </p:nvSpPr>
        <p:spPr/>
        <p:txBody>
          <a:bodyPr/>
          <a:lstStyle/>
          <a:p>
            <a:fld id="{8131A479-28D0-4471-A42E-F15AE273A24D}" type="slidenum">
              <a:rPr lang="en-US"/>
              <a:pPr/>
              <a:t>30</a:t>
            </a:fld>
            <a:endParaRPr lang="en-US"/>
          </a:p>
        </p:txBody>
      </p:sp>
      <p:sp>
        <p:nvSpPr>
          <p:cNvPr id="153602" name="Rectangle 2"/>
          <p:cNvSpPr>
            <a:spLocks noGrp="1" noChangeArrowheads="1"/>
          </p:cNvSpPr>
          <p:nvPr>
            <p:ph type="title"/>
          </p:nvPr>
        </p:nvSpPr>
        <p:spPr>
          <a:xfrm>
            <a:off x="457200" y="304800"/>
            <a:ext cx="8382000" cy="1219200"/>
          </a:xfrm>
        </p:spPr>
        <p:txBody>
          <a:bodyPr/>
          <a:lstStyle/>
          <a:p>
            <a:pPr>
              <a:lnSpc>
                <a:spcPct val="90000"/>
              </a:lnSpc>
            </a:pPr>
            <a:r>
              <a:rPr lang="en-US" sz="4000"/>
              <a:t>Ohio DOT Near Real-Time Crash Data Analysis</a:t>
            </a:r>
          </a:p>
        </p:txBody>
      </p:sp>
      <p:pic>
        <p:nvPicPr>
          <p:cNvPr id="153609" name="Picture 3"/>
          <p:cNvPicPr>
            <a:picLocks noChangeAspect="1" noChangeArrowheads="1"/>
          </p:cNvPicPr>
          <p:nvPr/>
        </p:nvPicPr>
        <p:blipFill>
          <a:blip r:embed="rId3" cstate="print"/>
          <a:srcRect/>
          <a:stretch>
            <a:fillRect/>
          </a:stretch>
        </p:blipFill>
        <p:spPr bwMode="auto">
          <a:xfrm>
            <a:off x="304800" y="1420813"/>
            <a:ext cx="8540750" cy="5437187"/>
          </a:xfrm>
          <a:prstGeom prst="rect">
            <a:avLst/>
          </a:prstGeom>
          <a:noFill/>
          <a:ln w="9525">
            <a:solidFill>
              <a:schemeClr val="tx1"/>
            </a:solidFill>
            <a:miter lim="800000"/>
            <a:headEnd/>
            <a:tailEnd/>
          </a:ln>
        </p:spPr>
      </p:pic>
      <p:sp>
        <p:nvSpPr>
          <p:cNvPr id="153610" name="Text Box 5"/>
          <p:cNvSpPr txBox="1">
            <a:spLocks noChangeArrowheads="1"/>
          </p:cNvSpPr>
          <p:nvPr/>
        </p:nvSpPr>
        <p:spPr bwMode="auto">
          <a:xfrm>
            <a:off x="6705600" y="1625600"/>
            <a:ext cx="2209800" cy="2085975"/>
          </a:xfrm>
          <a:prstGeom prst="rect">
            <a:avLst/>
          </a:prstGeom>
          <a:solidFill>
            <a:srgbClr val="33CCCC"/>
          </a:solidFill>
          <a:ln w="38100" algn="ctr">
            <a:solidFill>
              <a:schemeClr val="tx1"/>
            </a:solidFill>
            <a:miter lim="800000"/>
            <a:headEnd/>
            <a:tailEnd/>
          </a:ln>
        </p:spPr>
        <p:txBody>
          <a:bodyPr>
            <a:spAutoFit/>
          </a:bodyPr>
          <a:lstStyle/>
          <a:p>
            <a:pPr>
              <a:spcBef>
                <a:spcPct val="50000"/>
              </a:spcBef>
            </a:pPr>
            <a:r>
              <a:rPr lang="en-US" sz="1600">
                <a:solidFill>
                  <a:srgbClr val="000000"/>
                </a:solidFill>
              </a:rPr>
              <a:t>Mile 16.2 – 16.99</a:t>
            </a:r>
          </a:p>
          <a:p>
            <a:pPr>
              <a:spcBef>
                <a:spcPct val="50000"/>
              </a:spcBef>
            </a:pPr>
            <a:r>
              <a:rPr lang="en-US" sz="1600">
                <a:solidFill>
                  <a:srgbClr val="000000"/>
                </a:solidFill>
              </a:rPr>
              <a:t>Non WZ 7 Month Avg.</a:t>
            </a:r>
          </a:p>
          <a:p>
            <a:pPr>
              <a:spcBef>
                <a:spcPct val="50000"/>
              </a:spcBef>
            </a:pPr>
            <a:r>
              <a:rPr lang="en-US" sz="1600">
                <a:solidFill>
                  <a:srgbClr val="000000"/>
                </a:solidFill>
              </a:rPr>
              <a:t>WZ 3 Month Total</a:t>
            </a:r>
          </a:p>
          <a:p>
            <a:pPr>
              <a:spcBef>
                <a:spcPct val="50000"/>
              </a:spcBef>
            </a:pPr>
            <a:r>
              <a:rPr lang="en-US" sz="1600">
                <a:solidFill>
                  <a:srgbClr val="000000"/>
                </a:solidFill>
              </a:rPr>
              <a:t>BIG PROBLEM !!</a:t>
            </a:r>
          </a:p>
          <a:p>
            <a:pPr>
              <a:spcBef>
                <a:spcPct val="50000"/>
              </a:spcBef>
            </a:pPr>
            <a:endParaRPr lang="en-US" sz="1600"/>
          </a:p>
        </p:txBody>
      </p:sp>
      <p:sp>
        <p:nvSpPr>
          <p:cNvPr id="153612" name="Line 8"/>
          <p:cNvSpPr>
            <a:spLocks noChangeShapeType="1"/>
          </p:cNvSpPr>
          <p:nvPr/>
        </p:nvSpPr>
        <p:spPr bwMode="auto">
          <a:xfrm flipH="1" flipV="1">
            <a:off x="6248400" y="2057400"/>
            <a:ext cx="457200" cy="76200"/>
          </a:xfrm>
          <a:prstGeom prst="line">
            <a:avLst/>
          </a:prstGeom>
          <a:noFill/>
          <a:ln w="53975">
            <a:solidFill>
              <a:srgbClr val="000000"/>
            </a:solidFill>
            <a:round/>
            <a:headEnd/>
            <a:tailEnd type="triangle" w="med" len="med"/>
          </a:ln>
        </p:spPr>
        <p:txBody>
          <a:bodyPr wrap="none" anchor="ctr"/>
          <a:lstStyle/>
          <a:p>
            <a:endParaRPr lang="en-US"/>
          </a:p>
        </p:txBody>
      </p:sp>
      <p:sp>
        <p:nvSpPr>
          <p:cNvPr id="153613" name="Line 9"/>
          <p:cNvSpPr>
            <a:spLocks noChangeShapeType="1"/>
          </p:cNvSpPr>
          <p:nvPr/>
        </p:nvSpPr>
        <p:spPr bwMode="auto">
          <a:xfrm flipH="1" flipV="1">
            <a:off x="5943600" y="2438400"/>
            <a:ext cx="762000" cy="76200"/>
          </a:xfrm>
          <a:prstGeom prst="line">
            <a:avLst/>
          </a:prstGeom>
          <a:noFill/>
          <a:ln w="53975">
            <a:solidFill>
              <a:srgbClr val="000000"/>
            </a:solidFill>
            <a:round/>
            <a:headEnd/>
            <a:tailEnd type="triangle" w="med" len="med"/>
          </a:ln>
        </p:spPr>
        <p:txBody>
          <a:bodyPr wrap="none" anchor="ct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Examples of Work Zone Best Practices</a:t>
            </a:r>
          </a:p>
        </p:txBody>
      </p:sp>
      <p:sp>
        <p:nvSpPr>
          <p:cNvPr id="5" name="Slide Number Placeholder 4"/>
          <p:cNvSpPr>
            <a:spLocks noGrp="1"/>
          </p:cNvSpPr>
          <p:nvPr>
            <p:ph type="sldNum" sz="quarter" idx="11"/>
          </p:nvPr>
        </p:nvSpPr>
        <p:spPr/>
        <p:txBody>
          <a:bodyPr/>
          <a:lstStyle/>
          <a:p>
            <a:fld id="{B84C14BA-9DAC-4922-8825-4D9D3361D382}" type="slidenum">
              <a:rPr lang="en-US"/>
              <a:pPr/>
              <a:t>31</a:t>
            </a:fld>
            <a:endParaRPr lang="en-US"/>
          </a:p>
        </p:txBody>
      </p:sp>
      <p:sp>
        <p:nvSpPr>
          <p:cNvPr id="100354" name="Rectangle 2"/>
          <p:cNvSpPr>
            <a:spLocks noGrp="1" noChangeArrowheads="1"/>
          </p:cNvSpPr>
          <p:nvPr>
            <p:ph type="title"/>
          </p:nvPr>
        </p:nvSpPr>
        <p:spPr/>
        <p:txBody>
          <a:bodyPr/>
          <a:lstStyle/>
          <a:p>
            <a:r>
              <a:rPr lang="en-US" sz="3600"/>
              <a:t>Michigan DOT Data Collection, Analysis, and Performance Monitoring</a:t>
            </a:r>
          </a:p>
        </p:txBody>
      </p:sp>
      <p:sp>
        <p:nvSpPr>
          <p:cNvPr id="100355" name="Rectangle 3"/>
          <p:cNvSpPr>
            <a:spLocks noGrp="1" noChangeArrowheads="1"/>
          </p:cNvSpPr>
          <p:nvPr>
            <p:ph type="body" idx="1"/>
          </p:nvPr>
        </p:nvSpPr>
        <p:spPr>
          <a:xfrm>
            <a:off x="457200" y="1752600"/>
            <a:ext cx="8229600" cy="4830763"/>
          </a:xfrm>
        </p:spPr>
        <p:txBody>
          <a:bodyPr/>
          <a:lstStyle/>
          <a:p>
            <a:pPr>
              <a:lnSpc>
                <a:spcPct val="90000"/>
              </a:lnSpc>
            </a:pPr>
            <a:r>
              <a:rPr lang="en-US" sz="2800" dirty="0"/>
              <a:t>Monitoring plan included in TMP for significant projects</a:t>
            </a:r>
          </a:p>
          <a:p>
            <a:pPr lvl="1">
              <a:lnSpc>
                <a:spcPct val="90000"/>
              </a:lnSpc>
            </a:pPr>
            <a:r>
              <a:rPr lang="en-US" sz="2400" dirty="0"/>
              <a:t>Includes crash analysis before and after project</a:t>
            </a:r>
          </a:p>
          <a:p>
            <a:pPr>
              <a:lnSpc>
                <a:spcPct val="90000"/>
              </a:lnSpc>
            </a:pPr>
            <a:r>
              <a:rPr lang="en-US" sz="2800" dirty="0"/>
              <a:t>Weekly monitoring</a:t>
            </a:r>
          </a:p>
          <a:p>
            <a:pPr lvl="1">
              <a:lnSpc>
                <a:spcPct val="90000"/>
              </a:lnSpc>
            </a:pPr>
            <a:r>
              <a:rPr lang="en-US" sz="2400" dirty="0"/>
              <a:t>WZ delay and queue measurements taken by sensor, field staff observations, and drive-</a:t>
            </a:r>
            <a:r>
              <a:rPr lang="en-US" sz="2400" dirty="0" err="1"/>
              <a:t>throughs</a:t>
            </a:r>
            <a:r>
              <a:rPr lang="en-US" sz="2400" dirty="0"/>
              <a:t> by student interns</a:t>
            </a:r>
          </a:p>
          <a:p>
            <a:pPr>
              <a:lnSpc>
                <a:spcPct val="90000"/>
              </a:lnSpc>
            </a:pPr>
            <a:r>
              <a:rPr lang="en-US" sz="2800" dirty="0"/>
              <a:t>Monitoring forms stored in project records system and can be referenced for future projects</a:t>
            </a:r>
          </a:p>
          <a:p>
            <a:pPr>
              <a:lnSpc>
                <a:spcPct val="90000"/>
              </a:lnSpc>
            </a:pPr>
            <a:r>
              <a:rPr lang="en-US" sz="2800" dirty="0"/>
              <a:t>Delay and queue data entered into database for periodic analysis</a:t>
            </a:r>
          </a:p>
          <a:p>
            <a:pPr>
              <a:lnSpc>
                <a:spcPct val="90000"/>
              </a:lnSpc>
            </a:pPr>
            <a:endParaRPr lang="en-US" sz="28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Examples of Work Zone Best Practices</a:t>
            </a:r>
          </a:p>
        </p:txBody>
      </p:sp>
      <p:sp>
        <p:nvSpPr>
          <p:cNvPr id="5" name="Slide Number Placeholder 4"/>
          <p:cNvSpPr>
            <a:spLocks noGrp="1"/>
          </p:cNvSpPr>
          <p:nvPr>
            <p:ph type="sldNum" sz="quarter" idx="11"/>
          </p:nvPr>
        </p:nvSpPr>
        <p:spPr/>
        <p:txBody>
          <a:bodyPr/>
          <a:lstStyle/>
          <a:p>
            <a:fld id="{D33AF827-405E-47CA-978E-97198C056399}" type="slidenum">
              <a:rPr lang="en-US"/>
              <a:pPr/>
              <a:t>32</a:t>
            </a:fld>
            <a:endParaRPr lang="en-US"/>
          </a:p>
        </p:txBody>
      </p:sp>
      <p:sp>
        <p:nvSpPr>
          <p:cNvPr id="143362" name="Rectangle 2"/>
          <p:cNvSpPr>
            <a:spLocks noGrp="1" noChangeArrowheads="1"/>
          </p:cNvSpPr>
          <p:nvPr>
            <p:ph type="title"/>
          </p:nvPr>
        </p:nvSpPr>
        <p:spPr>
          <a:xfrm>
            <a:off x="381000" y="457200"/>
            <a:ext cx="8458200" cy="1066800"/>
          </a:xfrm>
        </p:spPr>
        <p:txBody>
          <a:bodyPr/>
          <a:lstStyle/>
          <a:p>
            <a:r>
              <a:rPr lang="en-US" sz="3800"/>
              <a:t>Michigan DOT Mobility Data Collection</a:t>
            </a:r>
          </a:p>
        </p:txBody>
      </p:sp>
      <p:sp>
        <p:nvSpPr>
          <p:cNvPr id="143363" name="Rectangle 3"/>
          <p:cNvSpPr>
            <a:spLocks noGrp="1" noChangeArrowheads="1"/>
          </p:cNvSpPr>
          <p:nvPr>
            <p:ph type="body" idx="1"/>
          </p:nvPr>
        </p:nvSpPr>
        <p:spPr>
          <a:xfrm>
            <a:off x="457200" y="1600200"/>
            <a:ext cx="8229600" cy="4724400"/>
          </a:xfrm>
        </p:spPr>
        <p:txBody>
          <a:bodyPr/>
          <a:lstStyle/>
          <a:p>
            <a:r>
              <a:rPr lang="en-US" sz="2800" dirty="0"/>
              <a:t>Determined through real-time measurement of vehicle speeds</a:t>
            </a:r>
          </a:p>
          <a:p>
            <a:r>
              <a:rPr lang="en-US" sz="2800" dirty="0"/>
              <a:t>Regions collect data but not told how to do it</a:t>
            </a:r>
          </a:p>
          <a:p>
            <a:r>
              <a:rPr lang="en-US" sz="2800" dirty="0"/>
              <a:t>Mobility data must be recorded in a Delay Worksheet</a:t>
            </a:r>
          </a:p>
          <a:p>
            <a:r>
              <a:rPr lang="en-US" sz="2800" dirty="0"/>
              <a:t>Data used to evaluate project and program-level effectiveness</a:t>
            </a:r>
          </a:p>
          <a:p>
            <a:pPr lvl="1"/>
            <a:r>
              <a:rPr lang="en-US" sz="2400" dirty="0" smtClean="0"/>
              <a:t>First year </a:t>
            </a:r>
            <a:r>
              <a:rPr lang="en-US" sz="2400" dirty="0"/>
              <a:t>– 88% of </a:t>
            </a:r>
            <a:r>
              <a:rPr lang="en-US" sz="2400" dirty="0" smtClean="0"/>
              <a:t>projects </a:t>
            </a:r>
            <a:r>
              <a:rPr lang="en-US" sz="2400" dirty="0"/>
              <a:t>met </a:t>
            </a:r>
            <a:r>
              <a:rPr lang="en-US" sz="2400" dirty="0" smtClean="0"/>
              <a:t>MDOT’s </a:t>
            </a:r>
            <a:r>
              <a:rPr lang="en-US" sz="2400" dirty="0"/>
              <a:t>10-minute delay criteria</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ctrTitle"/>
          </p:nvPr>
        </p:nvSpPr>
        <p:spPr/>
        <p:txBody>
          <a:bodyPr/>
          <a:lstStyle/>
          <a:p>
            <a:r>
              <a:rPr lang="en-US" dirty="0"/>
              <a:t>Coordinating Multiple Projects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Examples of Work Zone Best Practices</a:t>
            </a:r>
          </a:p>
        </p:txBody>
      </p:sp>
      <p:sp>
        <p:nvSpPr>
          <p:cNvPr id="5" name="Slide Number Placeholder 4"/>
          <p:cNvSpPr>
            <a:spLocks noGrp="1"/>
          </p:cNvSpPr>
          <p:nvPr>
            <p:ph type="sldNum" sz="quarter" idx="11"/>
          </p:nvPr>
        </p:nvSpPr>
        <p:spPr/>
        <p:txBody>
          <a:bodyPr/>
          <a:lstStyle/>
          <a:p>
            <a:fld id="{860177C3-F3E0-4C80-B517-497268E932F7}" type="slidenum">
              <a:rPr lang="en-US"/>
              <a:pPr/>
              <a:t>34</a:t>
            </a:fld>
            <a:endParaRPr lang="en-US"/>
          </a:p>
        </p:txBody>
      </p:sp>
      <p:sp>
        <p:nvSpPr>
          <p:cNvPr id="216066" name="Rectangle 2"/>
          <p:cNvSpPr>
            <a:spLocks noGrp="1" noChangeArrowheads="1"/>
          </p:cNvSpPr>
          <p:nvPr>
            <p:ph type="title"/>
          </p:nvPr>
        </p:nvSpPr>
        <p:spPr/>
        <p:txBody>
          <a:bodyPr/>
          <a:lstStyle/>
          <a:p>
            <a:r>
              <a:rPr lang="en-US"/>
              <a:t>Coordinating Multiple Projects</a:t>
            </a:r>
          </a:p>
        </p:txBody>
      </p:sp>
      <p:sp>
        <p:nvSpPr>
          <p:cNvPr id="216067" name="Rectangle 3"/>
          <p:cNvSpPr>
            <a:spLocks noGrp="1" noChangeArrowheads="1"/>
          </p:cNvSpPr>
          <p:nvPr>
            <p:ph type="body" idx="1"/>
          </p:nvPr>
        </p:nvSpPr>
        <p:spPr>
          <a:xfrm>
            <a:off x="457200" y="1676400"/>
            <a:ext cx="8458200" cy="4800600"/>
          </a:xfrm>
        </p:spPr>
        <p:txBody>
          <a:bodyPr/>
          <a:lstStyle/>
          <a:p>
            <a:pPr>
              <a:lnSpc>
                <a:spcPct val="80000"/>
              </a:lnSpc>
            </a:pPr>
            <a:r>
              <a:rPr lang="en-US" sz="2800" dirty="0"/>
              <a:t>Planning and impacts assessment </a:t>
            </a:r>
            <a:r>
              <a:rPr lang="en-US" sz="2800" dirty="0" smtClean="0"/>
              <a:t>at corridor/network/regional level </a:t>
            </a:r>
            <a:endParaRPr lang="en-US" sz="2800" dirty="0"/>
          </a:p>
          <a:p>
            <a:pPr>
              <a:lnSpc>
                <a:spcPct val="80000"/>
              </a:lnSpc>
            </a:pPr>
            <a:r>
              <a:rPr lang="en-US" sz="2800" dirty="0"/>
              <a:t>Scheduling/Sequencing</a:t>
            </a:r>
          </a:p>
          <a:p>
            <a:pPr>
              <a:lnSpc>
                <a:spcPct val="80000"/>
              </a:lnSpc>
            </a:pPr>
            <a:r>
              <a:rPr lang="en-US" sz="2800" dirty="0"/>
              <a:t>Optimizing letting schedule </a:t>
            </a:r>
            <a:r>
              <a:rPr lang="en-US" sz="2800" dirty="0" smtClean="0"/>
              <a:t>so that </a:t>
            </a:r>
            <a:r>
              <a:rPr lang="en-US" sz="2800" dirty="0"/>
              <a:t>multiple projects do not excessively impact traffic</a:t>
            </a:r>
          </a:p>
          <a:p>
            <a:pPr>
              <a:lnSpc>
                <a:spcPct val="80000"/>
              </a:lnSpc>
            </a:pPr>
            <a:r>
              <a:rPr lang="en-US" sz="2800" dirty="0"/>
              <a:t>Inter- and intra-agency coordination to avoid traffic impacts on 2 parallel routes at same time</a:t>
            </a:r>
          </a:p>
          <a:p>
            <a:pPr>
              <a:lnSpc>
                <a:spcPct val="80000"/>
              </a:lnSpc>
            </a:pPr>
            <a:r>
              <a:rPr lang="en-US" sz="2800" dirty="0"/>
              <a:t>Possible cost-sharing of mitigation strategies</a:t>
            </a:r>
          </a:p>
          <a:p>
            <a:pPr>
              <a:lnSpc>
                <a:spcPct val="80000"/>
              </a:lnSpc>
              <a:buFont typeface="Wingdings" pitchFamily="2" charset="2"/>
              <a:buNone/>
            </a:pPr>
            <a:r>
              <a:rPr lang="en-US" sz="2400" dirty="0" smtClean="0">
                <a:solidFill>
                  <a:schemeClr val="accent1"/>
                </a:solidFill>
              </a:rPr>
              <a:t>Planning </a:t>
            </a:r>
            <a:r>
              <a:rPr lang="en-US" sz="2400" dirty="0">
                <a:solidFill>
                  <a:schemeClr val="accent1"/>
                </a:solidFill>
              </a:rPr>
              <a:t>process plays key role to coordinate concurrent projects and when a project has potential to cause corridor-wide impacts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Examples of Work Zone Best Practices</a:t>
            </a:r>
          </a:p>
        </p:txBody>
      </p:sp>
      <p:sp>
        <p:nvSpPr>
          <p:cNvPr id="5" name="Slide Number Placeholder 4"/>
          <p:cNvSpPr>
            <a:spLocks noGrp="1"/>
          </p:cNvSpPr>
          <p:nvPr>
            <p:ph type="sldNum" sz="quarter" idx="11"/>
          </p:nvPr>
        </p:nvSpPr>
        <p:spPr/>
        <p:txBody>
          <a:bodyPr/>
          <a:lstStyle/>
          <a:p>
            <a:fld id="{5C60558D-2A44-4BDC-A972-6278FC3B2CDB}" type="slidenum">
              <a:rPr lang="en-US"/>
              <a:pPr/>
              <a:t>35</a:t>
            </a:fld>
            <a:endParaRPr lang="en-US"/>
          </a:p>
        </p:txBody>
      </p:sp>
      <p:sp>
        <p:nvSpPr>
          <p:cNvPr id="178178" name="Rectangle 2"/>
          <p:cNvSpPr>
            <a:spLocks noGrp="1" noChangeArrowheads="1"/>
          </p:cNvSpPr>
          <p:nvPr>
            <p:ph type="title"/>
          </p:nvPr>
        </p:nvSpPr>
        <p:spPr/>
        <p:txBody>
          <a:bodyPr/>
          <a:lstStyle/>
          <a:p>
            <a:r>
              <a:rPr lang="en-US" sz="4000"/>
              <a:t>Coordinating Multiple Projects: Minnesota DOT</a:t>
            </a:r>
          </a:p>
        </p:txBody>
      </p:sp>
      <p:sp>
        <p:nvSpPr>
          <p:cNvPr id="178179" name="Rectangle 3"/>
          <p:cNvSpPr>
            <a:spLocks noGrp="1" noChangeArrowheads="1"/>
          </p:cNvSpPr>
          <p:nvPr>
            <p:ph type="body" idx="1"/>
          </p:nvPr>
        </p:nvSpPr>
        <p:spPr>
          <a:xfrm>
            <a:off x="457200" y="1905000"/>
            <a:ext cx="8229600" cy="4343400"/>
          </a:xfrm>
        </p:spPr>
        <p:txBody>
          <a:bodyPr/>
          <a:lstStyle/>
          <a:p>
            <a:pPr>
              <a:lnSpc>
                <a:spcPct val="90000"/>
              </a:lnSpc>
            </a:pPr>
            <a:r>
              <a:rPr lang="en-US" sz="2800" dirty="0"/>
              <a:t>WZ Policy includes:</a:t>
            </a:r>
          </a:p>
          <a:p>
            <a:pPr lvl="1">
              <a:lnSpc>
                <a:spcPct val="90000"/>
              </a:lnSpc>
            </a:pPr>
            <a:r>
              <a:rPr lang="en-US" sz="2400" dirty="0" smtClean="0"/>
              <a:t>Worksheet </a:t>
            </a:r>
            <a:r>
              <a:rPr lang="en-US" sz="2400" dirty="0"/>
              <a:t>to help identify project impacts and potential mitigation strategies</a:t>
            </a:r>
          </a:p>
          <a:p>
            <a:pPr>
              <a:lnSpc>
                <a:spcPct val="90000"/>
              </a:lnSpc>
            </a:pPr>
            <a:r>
              <a:rPr lang="en-US" sz="2800" dirty="0"/>
              <a:t>Worksheet includes focus on Corridor, Network, and Community Issues:</a:t>
            </a:r>
          </a:p>
          <a:p>
            <a:pPr lvl="1">
              <a:lnSpc>
                <a:spcPct val="90000"/>
              </a:lnSpc>
            </a:pPr>
            <a:r>
              <a:rPr lang="en-US" sz="2400" dirty="0"/>
              <a:t>Includes </a:t>
            </a:r>
            <a:r>
              <a:rPr lang="en-US" sz="2400" u="sng" dirty="0"/>
              <a:t>impacts of other work zones in the vicinity of the project</a:t>
            </a:r>
            <a:r>
              <a:rPr lang="en-US" sz="2400" dirty="0"/>
              <a:t>, either at the corridor level or the network level.</a:t>
            </a:r>
          </a:p>
          <a:p>
            <a:pPr>
              <a:lnSpc>
                <a:spcPct val="90000"/>
              </a:lnSpc>
            </a:pPr>
            <a:r>
              <a:rPr lang="en-US" sz="2800" dirty="0"/>
              <a:t>Management Strategies</a:t>
            </a:r>
          </a:p>
          <a:p>
            <a:pPr lvl="1">
              <a:lnSpc>
                <a:spcPct val="90000"/>
              </a:lnSpc>
            </a:pPr>
            <a:r>
              <a:rPr lang="en-US" sz="2400" dirty="0"/>
              <a:t>Includes section on Project Coordination</a:t>
            </a:r>
            <a:endParaRPr lang="en-US" sz="18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Examples of Work Zone Best Practices</a:t>
            </a:r>
          </a:p>
        </p:txBody>
      </p:sp>
      <p:sp>
        <p:nvSpPr>
          <p:cNvPr id="5" name="Slide Number Placeholder 4"/>
          <p:cNvSpPr>
            <a:spLocks noGrp="1"/>
          </p:cNvSpPr>
          <p:nvPr>
            <p:ph type="sldNum" sz="quarter" idx="11"/>
          </p:nvPr>
        </p:nvSpPr>
        <p:spPr/>
        <p:txBody>
          <a:bodyPr/>
          <a:lstStyle/>
          <a:p>
            <a:fld id="{F0ECDAC4-6E79-495A-A1E9-2627547CBAA3}" type="slidenum">
              <a:rPr lang="en-US"/>
              <a:pPr/>
              <a:t>36</a:t>
            </a:fld>
            <a:endParaRPr lang="en-US"/>
          </a:p>
        </p:txBody>
      </p:sp>
      <p:sp>
        <p:nvSpPr>
          <p:cNvPr id="180226" name="Rectangle 2"/>
          <p:cNvSpPr>
            <a:spLocks noGrp="1" noChangeArrowheads="1"/>
          </p:cNvSpPr>
          <p:nvPr>
            <p:ph type="title"/>
          </p:nvPr>
        </p:nvSpPr>
        <p:spPr/>
        <p:txBody>
          <a:bodyPr/>
          <a:lstStyle/>
          <a:p>
            <a:r>
              <a:rPr lang="en-US" sz="4000"/>
              <a:t>Coordinating Multiple Projects: Utah DOT</a:t>
            </a:r>
          </a:p>
        </p:txBody>
      </p:sp>
      <p:sp>
        <p:nvSpPr>
          <p:cNvPr id="180227" name="Rectangle 3"/>
          <p:cNvSpPr>
            <a:spLocks noGrp="1" noChangeArrowheads="1"/>
          </p:cNvSpPr>
          <p:nvPr>
            <p:ph type="body" idx="1"/>
          </p:nvPr>
        </p:nvSpPr>
        <p:spPr/>
        <p:txBody>
          <a:bodyPr/>
          <a:lstStyle/>
          <a:p>
            <a:r>
              <a:rPr lang="en-US" dirty="0"/>
              <a:t>Traffic Management Committee</a:t>
            </a:r>
          </a:p>
          <a:p>
            <a:r>
              <a:rPr lang="en-US" dirty="0"/>
              <a:t>Traffic </a:t>
            </a:r>
            <a:r>
              <a:rPr lang="en-US" dirty="0" smtClean="0"/>
              <a:t>Management System </a:t>
            </a:r>
          </a:p>
          <a:p>
            <a:r>
              <a:rPr lang="en-US" dirty="0" smtClean="0"/>
              <a:t>Weekly </a:t>
            </a:r>
            <a:r>
              <a:rPr lang="en-US" dirty="0"/>
              <a:t>construction coordination meetings </a:t>
            </a:r>
            <a:r>
              <a:rPr lang="en-US" dirty="0" smtClean="0"/>
              <a:t>(April – October)</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Examples of Work Zone Best Practices</a:t>
            </a:r>
          </a:p>
        </p:txBody>
      </p:sp>
      <p:sp>
        <p:nvSpPr>
          <p:cNvPr id="5" name="Slide Number Placeholder 4"/>
          <p:cNvSpPr>
            <a:spLocks noGrp="1"/>
          </p:cNvSpPr>
          <p:nvPr>
            <p:ph type="sldNum" sz="quarter" idx="11"/>
          </p:nvPr>
        </p:nvSpPr>
        <p:spPr/>
        <p:txBody>
          <a:bodyPr/>
          <a:lstStyle/>
          <a:p>
            <a:fld id="{9428491B-7566-4D46-9C64-90951781A0FD}" type="slidenum">
              <a:rPr lang="en-US"/>
              <a:pPr/>
              <a:t>37</a:t>
            </a:fld>
            <a:endParaRPr lang="en-US"/>
          </a:p>
        </p:txBody>
      </p:sp>
      <p:sp>
        <p:nvSpPr>
          <p:cNvPr id="258050" name="Rectangle 2"/>
          <p:cNvSpPr>
            <a:spLocks noGrp="1" noChangeArrowheads="1"/>
          </p:cNvSpPr>
          <p:nvPr>
            <p:ph type="title"/>
          </p:nvPr>
        </p:nvSpPr>
        <p:spPr>
          <a:xfrm>
            <a:off x="609600" y="457200"/>
            <a:ext cx="8382000" cy="771525"/>
          </a:xfrm>
        </p:spPr>
        <p:txBody>
          <a:bodyPr/>
          <a:lstStyle/>
          <a:p>
            <a:r>
              <a:rPr lang="en-US" dirty="0"/>
              <a:t>Utah DOT WZ </a:t>
            </a:r>
            <a:r>
              <a:rPr lang="en-US" dirty="0" smtClean="0"/>
              <a:t>Program Planning</a:t>
            </a:r>
            <a:endParaRPr lang="en-US" dirty="0"/>
          </a:p>
        </p:txBody>
      </p:sp>
      <p:sp>
        <p:nvSpPr>
          <p:cNvPr id="258051" name="Rectangle 3"/>
          <p:cNvSpPr>
            <a:spLocks noGrp="1" noChangeArrowheads="1"/>
          </p:cNvSpPr>
          <p:nvPr>
            <p:ph type="body" idx="1"/>
          </p:nvPr>
        </p:nvSpPr>
        <p:spPr>
          <a:xfrm>
            <a:off x="457200" y="1524000"/>
            <a:ext cx="8229600" cy="5181600"/>
          </a:xfrm>
        </p:spPr>
        <p:txBody>
          <a:bodyPr/>
          <a:lstStyle/>
          <a:p>
            <a:pPr>
              <a:lnSpc>
                <a:spcPct val="90000"/>
              </a:lnSpc>
            </a:pPr>
            <a:r>
              <a:rPr lang="en-US" dirty="0"/>
              <a:t>Program-level traffic analysis framework</a:t>
            </a:r>
          </a:p>
          <a:p>
            <a:pPr>
              <a:lnSpc>
                <a:spcPct val="90000"/>
              </a:lnSpc>
            </a:pPr>
            <a:r>
              <a:rPr lang="en-US" dirty="0"/>
              <a:t>Facilitates implementation of construction programs</a:t>
            </a:r>
          </a:p>
          <a:p>
            <a:pPr lvl="1">
              <a:lnSpc>
                <a:spcPct val="90000"/>
              </a:lnSpc>
            </a:pPr>
            <a:r>
              <a:rPr lang="en-US" dirty="0"/>
              <a:t>Timing and scheduling of multiple construction projects at system level</a:t>
            </a:r>
          </a:p>
          <a:p>
            <a:pPr lvl="1">
              <a:lnSpc>
                <a:spcPct val="90000"/>
              </a:lnSpc>
            </a:pPr>
            <a:r>
              <a:rPr lang="en-US" dirty="0" smtClean="0"/>
              <a:t>Operational </a:t>
            </a:r>
            <a:r>
              <a:rPr lang="en-US" dirty="0"/>
              <a:t>treatments during construction to alleviate impacts</a:t>
            </a:r>
          </a:p>
          <a:p>
            <a:pPr>
              <a:lnSpc>
                <a:spcPct val="90000"/>
              </a:lnSpc>
            </a:pPr>
            <a:r>
              <a:rPr lang="en-US" dirty="0" smtClean="0"/>
              <a:t>Traffic </a:t>
            </a:r>
            <a:r>
              <a:rPr lang="en-US" dirty="0"/>
              <a:t>data from MPO</a:t>
            </a:r>
          </a:p>
          <a:p>
            <a:pPr>
              <a:lnSpc>
                <a:spcPct val="90000"/>
              </a:lnSpc>
            </a:pPr>
            <a:r>
              <a:rPr lang="en-US" dirty="0"/>
              <a:t>Early analysis results help with decisions as early as possible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458200" cy="1066800"/>
          </a:xfrm>
        </p:spPr>
        <p:txBody>
          <a:bodyPr/>
          <a:lstStyle/>
          <a:p>
            <a:r>
              <a:rPr lang="en-US" sz="3200" dirty="0" smtClean="0"/>
              <a:t>Coordinating Multiple Projects: Great Lakes Regional Transportation Operations Coalition</a:t>
            </a:r>
            <a:endParaRPr lang="en-US" sz="3200" dirty="0"/>
          </a:p>
        </p:txBody>
      </p:sp>
      <p:sp>
        <p:nvSpPr>
          <p:cNvPr id="3" name="Content Placeholder 2"/>
          <p:cNvSpPr>
            <a:spLocks noGrp="1"/>
          </p:cNvSpPr>
          <p:nvPr>
            <p:ph idx="1"/>
          </p:nvPr>
        </p:nvSpPr>
        <p:spPr>
          <a:xfrm>
            <a:off x="457200" y="1752600"/>
            <a:ext cx="8229600" cy="3962400"/>
          </a:xfrm>
        </p:spPr>
        <p:txBody>
          <a:bodyPr/>
          <a:lstStyle/>
          <a:p>
            <a:r>
              <a:rPr lang="en-US" sz="2400" dirty="0" smtClean="0"/>
              <a:t>Annual WZ preview</a:t>
            </a:r>
          </a:p>
          <a:p>
            <a:r>
              <a:rPr lang="en-US" sz="2400" dirty="0" smtClean="0"/>
              <a:t>Online WZ map</a:t>
            </a:r>
          </a:p>
          <a:p>
            <a:r>
              <a:rPr lang="en-US" sz="2400" dirty="0" smtClean="0"/>
              <a:t>I-94 demonstration corridor</a:t>
            </a:r>
          </a:p>
          <a:p>
            <a:r>
              <a:rPr lang="en-US" sz="2400" dirty="0" smtClean="0"/>
              <a:t>Conference calls</a:t>
            </a:r>
            <a:endParaRPr lang="en-US" sz="2400" dirty="0"/>
          </a:p>
        </p:txBody>
      </p:sp>
      <p:sp>
        <p:nvSpPr>
          <p:cNvPr id="4" name="Footer Placeholder 3"/>
          <p:cNvSpPr>
            <a:spLocks noGrp="1"/>
          </p:cNvSpPr>
          <p:nvPr>
            <p:ph type="ftr" sz="quarter" idx="10"/>
          </p:nvPr>
        </p:nvSpPr>
        <p:spPr/>
        <p:txBody>
          <a:bodyPr/>
          <a:lstStyle/>
          <a:p>
            <a:r>
              <a:rPr lang="en-US" smtClean="0"/>
              <a:t>Examples of Work Zone Best Practices</a:t>
            </a:r>
            <a:endParaRPr lang="en-US"/>
          </a:p>
        </p:txBody>
      </p:sp>
      <p:sp>
        <p:nvSpPr>
          <p:cNvPr id="5" name="Slide Number Placeholder 4"/>
          <p:cNvSpPr>
            <a:spLocks noGrp="1"/>
          </p:cNvSpPr>
          <p:nvPr>
            <p:ph type="sldNum" sz="quarter" idx="11"/>
          </p:nvPr>
        </p:nvSpPr>
        <p:spPr/>
        <p:txBody>
          <a:bodyPr/>
          <a:lstStyle/>
          <a:p>
            <a:fld id="{8E5428B4-ABF3-432D-B062-B4B3081D8B8A}" type="slidenum">
              <a:rPr lang="en-US" smtClean="0"/>
              <a:pPr/>
              <a:t>38</a:t>
            </a:fld>
            <a:endParaRPr lang="en-US"/>
          </a:p>
        </p:txBody>
      </p:sp>
      <p:pic>
        <p:nvPicPr>
          <p:cNvPr id="6"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3400" y="3148754"/>
            <a:ext cx="4800600" cy="3709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18059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Examples of Work Zone Best Practices</a:t>
            </a:r>
          </a:p>
        </p:txBody>
      </p:sp>
      <p:sp>
        <p:nvSpPr>
          <p:cNvPr id="5" name="Slide Number Placeholder 4"/>
          <p:cNvSpPr>
            <a:spLocks noGrp="1"/>
          </p:cNvSpPr>
          <p:nvPr>
            <p:ph type="sldNum" sz="quarter" idx="11"/>
          </p:nvPr>
        </p:nvSpPr>
        <p:spPr/>
        <p:txBody>
          <a:bodyPr/>
          <a:lstStyle/>
          <a:p>
            <a:fld id="{0162A4CD-CDCC-499E-B850-CF33AAFBD7F1}" type="slidenum">
              <a:rPr lang="en-US"/>
              <a:pPr/>
              <a:t>39</a:t>
            </a:fld>
            <a:endParaRPr lang="en-US"/>
          </a:p>
        </p:txBody>
      </p:sp>
      <p:sp>
        <p:nvSpPr>
          <p:cNvPr id="197634" name="Rectangle 2"/>
          <p:cNvSpPr>
            <a:spLocks noGrp="1" noChangeArrowheads="1"/>
          </p:cNvSpPr>
          <p:nvPr>
            <p:ph type="title"/>
          </p:nvPr>
        </p:nvSpPr>
        <p:spPr/>
        <p:txBody>
          <a:bodyPr/>
          <a:lstStyle/>
          <a:p>
            <a:r>
              <a:rPr lang="en-US" sz="4000"/>
              <a:t>Oregon DOT Corridor-Level TMPs</a:t>
            </a:r>
          </a:p>
        </p:txBody>
      </p:sp>
      <p:sp>
        <p:nvSpPr>
          <p:cNvPr id="197635" name="Rectangle 3"/>
          <p:cNvSpPr>
            <a:spLocks noGrp="1" noChangeArrowheads="1"/>
          </p:cNvSpPr>
          <p:nvPr>
            <p:ph type="body" idx="1"/>
          </p:nvPr>
        </p:nvSpPr>
        <p:spPr>
          <a:xfrm>
            <a:off x="457200" y="1600200"/>
            <a:ext cx="8229600" cy="4572000"/>
          </a:xfrm>
        </p:spPr>
        <p:txBody>
          <a:bodyPr/>
          <a:lstStyle/>
          <a:p>
            <a:r>
              <a:rPr lang="en-US"/>
              <a:t>Serve as framework for corridor management</a:t>
            </a:r>
          </a:p>
          <a:p>
            <a:r>
              <a:rPr lang="en-US"/>
              <a:t>Apply to all projects combined in the corridor</a:t>
            </a:r>
          </a:p>
          <a:p>
            <a:r>
              <a:rPr lang="en-US"/>
              <a:t>Define delay thresholds for each corridor</a:t>
            </a:r>
          </a:p>
          <a:p>
            <a:pPr lvl="1"/>
            <a:r>
              <a:rPr lang="en-US"/>
              <a:t> If anticipated corridor delay &gt; threshold </a:t>
            </a:r>
            <a:r>
              <a:rPr lang="en-US">
                <a:solidFill>
                  <a:schemeClr val="accent1"/>
                </a:solidFill>
                <a:sym typeface="Wingdings" pitchFamily="2" charset="2"/>
              </a:rPr>
              <a:t></a:t>
            </a:r>
          </a:p>
          <a:p>
            <a:pPr lvl="1">
              <a:buFont typeface="Wingdings" pitchFamily="2" charset="2"/>
              <a:buNone/>
            </a:pPr>
            <a:r>
              <a:rPr lang="en-US">
                <a:solidFill>
                  <a:schemeClr val="accent1"/>
                </a:solidFill>
              </a:rPr>
              <a:t>Review project schedules, staging, and traffic management strategies to try to reduce delays</a:t>
            </a:r>
            <a:endParaRPr lang="en-US" sz="2400">
              <a:solidFill>
                <a:schemeClr val="accen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Examples of Work Zone Best Practices</a:t>
            </a:r>
          </a:p>
        </p:txBody>
      </p:sp>
      <p:sp>
        <p:nvSpPr>
          <p:cNvPr id="6" name="Slide Number Placeholder 4"/>
          <p:cNvSpPr>
            <a:spLocks noGrp="1"/>
          </p:cNvSpPr>
          <p:nvPr>
            <p:ph type="sldNum" sz="quarter" idx="11"/>
          </p:nvPr>
        </p:nvSpPr>
        <p:spPr/>
        <p:txBody>
          <a:bodyPr/>
          <a:lstStyle/>
          <a:p>
            <a:fld id="{83039887-EE84-4C87-AAF0-D980FBE0F988}" type="slidenum">
              <a:rPr lang="en-US"/>
              <a:pPr/>
              <a:t>4</a:t>
            </a:fld>
            <a:endParaRPr lang="en-US"/>
          </a:p>
        </p:txBody>
      </p:sp>
      <p:sp>
        <p:nvSpPr>
          <p:cNvPr id="21506" name="Rectangle 2"/>
          <p:cNvSpPr>
            <a:spLocks noGrp="1" noChangeArrowheads="1"/>
          </p:cNvSpPr>
          <p:nvPr>
            <p:ph type="title"/>
          </p:nvPr>
        </p:nvSpPr>
        <p:spPr/>
        <p:txBody>
          <a:bodyPr/>
          <a:lstStyle/>
          <a:p>
            <a:r>
              <a:rPr lang="en-US"/>
              <a:t>Michigan DOT WZ Policy</a:t>
            </a:r>
          </a:p>
        </p:txBody>
      </p:sp>
      <p:sp>
        <p:nvSpPr>
          <p:cNvPr id="21507" name="Rectangle 3"/>
          <p:cNvSpPr>
            <a:spLocks noGrp="1" noChangeArrowheads="1"/>
          </p:cNvSpPr>
          <p:nvPr>
            <p:ph type="body" idx="1"/>
          </p:nvPr>
        </p:nvSpPr>
        <p:spPr>
          <a:xfrm>
            <a:off x="457200" y="1600200"/>
            <a:ext cx="5334000" cy="4953000"/>
          </a:xfrm>
        </p:spPr>
        <p:txBody>
          <a:bodyPr/>
          <a:lstStyle/>
          <a:p>
            <a:pPr>
              <a:spcBef>
                <a:spcPct val="0"/>
              </a:spcBef>
            </a:pPr>
            <a:r>
              <a:rPr lang="en-US" dirty="0"/>
              <a:t>Applies to all State </a:t>
            </a:r>
            <a:r>
              <a:rPr lang="en-US" dirty="0" err="1"/>
              <a:t>trunklines</a:t>
            </a:r>
            <a:r>
              <a:rPr lang="en-US" dirty="0"/>
              <a:t>, including freeway and non-freeway facilities</a:t>
            </a:r>
          </a:p>
          <a:p>
            <a:r>
              <a:rPr lang="en-US" dirty="0"/>
              <a:t>Applies to all types of work zones</a:t>
            </a:r>
          </a:p>
          <a:p>
            <a:r>
              <a:rPr lang="en-US" dirty="0"/>
              <a:t>Memos and presentations on policy </a:t>
            </a:r>
            <a:r>
              <a:rPr lang="en-US" dirty="0" smtClean="0"/>
              <a:t>given </a:t>
            </a:r>
            <a:r>
              <a:rPr lang="en-US" dirty="0"/>
              <a:t>to all personnel</a:t>
            </a:r>
          </a:p>
        </p:txBody>
      </p:sp>
      <p:sp>
        <p:nvSpPr>
          <p:cNvPr id="21508" name="Text Box 4"/>
          <p:cNvSpPr txBox="1">
            <a:spLocks noChangeArrowheads="1"/>
          </p:cNvSpPr>
          <p:nvPr/>
        </p:nvSpPr>
        <p:spPr bwMode="auto">
          <a:xfrm>
            <a:off x="5943600" y="1905000"/>
            <a:ext cx="2971800" cy="3387725"/>
          </a:xfrm>
          <a:prstGeom prst="rect">
            <a:avLst/>
          </a:prstGeom>
          <a:solidFill>
            <a:srgbClr val="000080"/>
          </a:solidFill>
          <a:ln w="9525">
            <a:solidFill>
              <a:schemeClr val="tx1"/>
            </a:solidFill>
            <a:miter lim="800000"/>
            <a:headEnd/>
            <a:tailEnd/>
          </a:ln>
          <a:effectLst/>
        </p:spPr>
        <p:txBody>
          <a:bodyPr>
            <a:spAutoFit/>
          </a:bodyPr>
          <a:lstStyle/>
          <a:p>
            <a:pPr eaLnBrk="1" hangingPunct="1">
              <a:spcBef>
                <a:spcPct val="30000"/>
              </a:spcBef>
            </a:pPr>
            <a:r>
              <a:rPr lang="en-US" sz="2400">
                <a:solidFill>
                  <a:schemeClr val="bg1"/>
                </a:solidFill>
              </a:rPr>
              <a:t>MDOT credits its WZ Safety and Mobility policy as the catalyst to look outside of normal operations when planning, designing, and constructing a project.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2" name="Rectangle 4"/>
          <p:cNvSpPr>
            <a:spLocks noGrp="1" noChangeArrowheads="1"/>
          </p:cNvSpPr>
          <p:nvPr>
            <p:ph type="ctrTitle"/>
          </p:nvPr>
        </p:nvSpPr>
        <p:spPr/>
        <p:txBody>
          <a:bodyPr/>
          <a:lstStyle/>
          <a:p>
            <a:r>
              <a:rPr lang="en-US"/>
              <a:t>Impacts Assessment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3"/>
          <p:cNvSpPr>
            <a:spLocks noGrp="1"/>
          </p:cNvSpPr>
          <p:nvPr>
            <p:ph type="ftr" sz="quarter" idx="10"/>
          </p:nvPr>
        </p:nvSpPr>
        <p:spPr/>
        <p:txBody>
          <a:bodyPr/>
          <a:lstStyle/>
          <a:p>
            <a:r>
              <a:rPr lang="en-US"/>
              <a:t>Examples of Work Zone Best Practices</a:t>
            </a:r>
          </a:p>
        </p:txBody>
      </p:sp>
      <p:sp>
        <p:nvSpPr>
          <p:cNvPr id="6" name="Slide Number Placeholder 4"/>
          <p:cNvSpPr>
            <a:spLocks noGrp="1"/>
          </p:cNvSpPr>
          <p:nvPr>
            <p:ph type="sldNum" sz="quarter" idx="11"/>
          </p:nvPr>
        </p:nvSpPr>
        <p:spPr/>
        <p:txBody>
          <a:bodyPr/>
          <a:lstStyle/>
          <a:p>
            <a:fld id="{FC17A9FB-D50B-4888-9E82-BF28A0F9C81E}" type="slidenum">
              <a:rPr lang="en-US"/>
              <a:pPr/>
              <a:t>6</a:t>
            </a:fld>
            <a:endParaRPr lang="en-US"/>
          </a:p>
        </p:txBody>
      </p:sp>
      <p:sp>
        <p:nvSpPr>
          <p:cNvPr id="154626" name="Rectangle 2"/>
          <p:cNvSpPr>
            <a:spLocks noGrp="1" noChangeArrowheads="1"/>
          </p:cNvSpPr>
          <p:nvPr>
            <p:ph type="title"/>
          </p:nvPr>
        </p:nvSpPr>
        <p:spPr>
          <a:xfrm>
            <a:off x="457200" y="457200"/>
            <a:ext cx="8229600" cy="830263"/>
          </a:xfrm>
        </p:spPr>
        <p:txBody>
          <a:bodyPr/>
          <a:lstStyle/>
          <a:p>
            <a:r>
              <a:rPr lang="en-US" sz="3800"/>
              <a:t>Ohio DOT MOT Alternatives Analysis</a:t>
            </a:r>
          </a:p>
        </p:txBody>
      </p:sp>
      <p:sp>
        <p:nvSpPr>
          <p:cNvPr id="154627" name="Rectangle 3"/>
          <p:cNvSpPr>
            <a:spLocks noGrp="1" noChangeArrowheads="1"/>
          </p:cNvSpPr>
          <p:nvPr>
            <p:ph type="body" idx="1"/>
          </p:nvPr>
        </p:nvSpPr>
        <p:spPr>
          <a:xfrm>
            <a:off x="457200" y="1371600"/>
            <a:ext cx="5029200" cy="5029200"/>
          </a:xfrm>
        </p:spPr>
        <p:txBody>
          <a:bodyPr/>
          <a:lstStyle/>
          <a:p>
            <a:pPr>
              <a:lnSpc>
                <a:spcPct val="90000"/>
              </a:lnSpc>
            </a:pPr>
            <a:r>
              <a:rPr lang="en-US" sz="2400" dirty="0"/>
              <a:t>Used to identify and analyze potential WZ impacts “constraints” early in project development </a:t>
            </a:r>
          </a:p>
          <a:p>
            <a:pPr>
              <a:lnSpc>
                <a:spcPct val="90000"/>
              </a:lnSpc>
            </a:pPr>
            <a:r>
              <a:rPr lang="en-US" sz="2400" dirty="0"/>
              <a:t>Occurs </a:t>
            </a:r>
            <a:r>
              <a:rPr lang="en-US" sz="2400" b="1" dirty="0"/>
              <a:t>PRIOR</a:t>
            </a:r>
            <a:r>
              <a:rPr lang="en-US" sz="2400" dirty="0"/>
              <a:t> to the first detail plan submissions</a:t>
            </a:r>
          </a:p>
          <a:p>
            <a:pPr>
              <a:lnSpc>
                <a:spcPct val="90000"/>
              </a:lnSpc>
            </a:pPr>
            <a:r>
              <a:rPr lang="en-US" sz="2400" dirty="0"/>
              <a:t>Early </a:t>
            </a:r>
            <a:r>
              <a:rPr lang="en-US" sz="2400" dirty="0" smtClean="0"/>
              <a:t>so </a:t>
            </a:r>
            <a:r>
              <a:rPr lang="en-US" sz="2400" dirty="0"/>
              <a:t>that MOT can be used to help:</a:t>
            </a:r>
          </a:p>
          <a:p>
            <a:pPr lvl="1">
              <a:lnSpc>
                <a:spcPct val="90000"/>
              </a:lnSpc>
            </a:pPr>
            <a:r>
              <a:rPr lang="en-US" sz="2000" dirty="0"/>
              <a:t>Pick between feasible project alternatives</a:t>
            </a:r>
          </a:p>
          <a:p>
            <a:pPr lvl="1">
              <a:lnSpc>
                <a:spcPct val="90000"/>
              </a:lnSpc>
            </a:pPr>
            <a:r>
              <a:rPr lang="en-US" sz="2000" dirty="0"/>
              <a:t>Size structure widths</a:t>
            </a:r>
          </a:p>
          <a:p>
            <a:pPr lvl="1">
              <a:lnSpc>
                <a:spcPct val="90000"/>
              </a:lnSpc>
            </a:pPr>
            <a:r>
              <a:rPr lang="en-US" sz="2000" dirty="0"/>
              <a:t>Highlight WZ right-of-way and environmental impacts early enough to do something about them</a:t>
            </a:r>
          </a:p>
          <a:p>
            <a:pPr>
              <a:lnSpc>
                <a:spcPct val="90000"/>
              </a:lnSpc>
            </a:pPr>
            <a:endParaRPr lang="en-US" sz="2400" dirty="0"/>
          </a:p>
        </p:txBody>
      </p:sp>
      <p:sp>
        <p:nvSpPr>
          <p:cNvPr id="154628" name="Text Box 4"/>
          <p:cNvSpPr txBox="1">
            <a:spLocks noChangeArrowheads="1"/>
          </p:cNvSpPr>
          <p:nvPr/>
        </p:nvSpPr>
        <p:spPr bwMode="auto">
          <a:xfrm>
            <a:off x="5867400" y="2133600"/>
            <a:ext cx="3048000" cy="3387725"/>
          </a:xfrm>
          <a:prstGeom prst="rect">
            <a:avLst/>
          </a:prstGeom>
          <a:solidFill>
            <a:srgbClr val="000080"/>
          </a:solidFill>
          <a:ln w="9525">
            <a:solidFill>
              <a:schemeClr val="tx1"/>
            </a:solidFill>
            <a:miter lim="800000"/>
            <a:headEnd/>
            <a:tailEnd/>
          </a:ln>
          <a:effectLst/>
        </p:spPr>
        <p:txBody>
          <a:bodyPr>
            <a:spAutoFit/>
          </a:bodyPr>
          <a:lstStyle/>
          <a:p>
            <a:pPr eaLnBrk="1" hangingPunct="1"/>
            <a:r>
              <a:rPr lang="en-US" sz="2400">
                <a:solidFill>
                  <a:schemeClr val="bg1"/>
                </a:solidFill>
              </a:rPr>
              <a:t>The goal of the MOTAA is to identify potential traffic safety and mobility problems </a:t>
            </a:r>
            <a:r>
              <a:rPr lang="en-US" sz="2400" b="1">
                <a:solidFill>
                  <a:schemeClr val="bg1"/>
                </a:solidFill>
              </a:rPr>
              <a:t>prior to detailed design</a:t>
            </a:r>
            <a:r>
              <a:rPr lang="en-US" sz="2400">
                <a:solidFill>
                  <a:schemeClr val="bg1"/>
                </a:solidFill>
              </a:rPr>
              <a:t> so that a solution can be engineered into the design.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3"/>
          <p:cNvSpPr>
            <a:spLocks noGrp="1"/>
          </p:cNvSpPr>
          <p:nvPr>
            <p:ph type="ftr" sz="quarter" idx="10"/>
          </p:nvPr>
        </p:nvSpPr>
        <p:spPr/>
        <p:txBody>
          <a:bodyPr/>
          <a:lstStyle/>
          <a:p>
            <a:r>
              <a:rPr lang="en-US"/>
              <a:t>Examples of Work Zone Best Practices</a:t>
            </a:r>
          </a:p>
        </p:txBody>
      </p:sp>
      <p:sp>
        <p:nvSpPr>
          <p:cNvPr id="10" name="Slide Number Placeholder 4"/>
          <p:cNvSpPr>
            <a:spLocks noGrp="1"/>
          </p:cNvSpPr>
          <p:nvPr>
            <p:ph type="sldNum" sz="quarter" idx="11"/>
          </p:nvPr>
        </p:nvSpPr>
        <p:spPr/>
        <p:txBody>
          <a:bodyPr/>
          <a:lstStyle/>
          <a:p>
            <a:fld id="{8EEA18A8-E083-47F1-A134-CD4F6EB53AE6}" type="slidenum">
              <a:rPr lang="en-US"/>
              <a:pPr/>
              <a:t>7</a:t>
            </a:fld>
            <a:endParaRPr lang="en-US"/>
          </a:p>
        </p:txBody>
      </p:sp>
      <p:pic>
        <p:nvPicPr>
          <p:cNvPr id="155652" name="Picture 4"/>
          <p:cNvPicPr>
            <a:picLocks noChangeAspect="1" noChangeArrowheads="1"/>
          </p:cNvPicPr>
          <p:nvPr/>
        </p:nvPicPr>
        <p:blipFill>
          <a:blip r:embed="rId3" cstate="print"/>
          <a:srcRect/>
          <a:stretch>
            <a:fillRect/>
          </a:stretch>
        </p:blipFill>
        <p:spPr bwMode="auto">
          <a:xfrm>
            <a:off x="0" y="0"/>
            <a:ext cx="8915400" cy="5659438"/>
          </a:xfrm>
          <a:prstGeom prst="rect">
            <a:avLst/>
          </a:prstGeom>
          <a:noFill/>
          <a:ln w="9525" algn="ctr">
            <a:noFill/>
            <a:miter lim="800000"/>
            <a:headEnd/>
            <a:tailEnd/>
          </a:ln>
          <a:effectLst/>
        </p:spPr>
      </p:pic>
      <p:sp>
        <p:nvSpPr>
          <p:cNvPr id="155653" name="Line 5"/>
          <p:cNvSpPr>
            <a:spLocks noChangeShapeType="1"/>
          </p:cNvSpPr>
          <p:nvPr/>
        </p:nvSpPr>
        <p:spPr bwMode="auto">
          <a:xfrm flipV="1">
            <a:off x="3200400" y="5486400"/>
            <a:ext cx="533400" cy="304800"/>
          </a:xfrm>
          <a:prstGeom prst="line">
            <a:avLst/>
          </a:prstGeom>
          <a:noFill/>
          <a:ln w="38100">
            <a:solidFill>
              <a:schemeClr val="bg2"/>
            </a:solidFill>
            <a:round/>
            <a:headEnd/>
            <a:tailEnd type="triangle" w="med" len="med"/>
          </a:ln>
          <a:effectLst/>
        </p:spPr>
        <p:txBody>
          <a:bodyPr/>
          <a:lstStyle/>
          <a:p>
            <a:endParaRPr lang="en-US"/>
          </a:p>
        </p:txBody>
      </p:sp>
      <p:sp>
        <p:nvSpPr>
          <p:cNvPr id="155654" name="Line 6"/>
          <p:cNvSpPr>
            <a:spLocks noChangeShapeType="1"/>
          </p:cNvSpPr>
          <p:nvPr/>
        </p:nvSpPr>
        <p:spPr bwMode="auto">
          <a:xfrm flipH="1" flipV="1">
            <a:off x="5410200" y="5562600"/>
            <a:ext cx="469900" cy="266700"/>
          </a:xfrm>
          <a:prstGeom prst="line">
            <a:avLst/>
          </a:prstGeom>
          <a:noFill/>
          <a:ln w="38100">
            <a:solidFill>
              <a:schemeClr val="bg2"/>
            </a:solidFill>
            <a:round/>
            <a:headEnd/>
            <a:tailEnd type="triangle" w="med" len="med"/>
          </a:ln>
          <a:effectLst/>
        </p:spPr>
        <p:txBody>
          <a:bodyPr/>
          <a:lstStyle/>
          <a:p>
            <a:endParaRPr lang="en-US"/>
          </a:p>
        </p:txBody>
      </p:sp>
      <p:sp>
        <p:nvSpPr>
          <p:cNvPr id="155655" name="Line 7"/>
          <p:cNvSpPr>
            <a:spLocks noChangeShapeType="1"/>
          </p:cNvSpPr>
          <p:nvPr/>
        </p:nvSpPr>
        <p:spPr bwMode="auto">
          <a:xfrm flipH="1" flipV="1">
            <a:off x="6400800" y="5486400"/>
            <a:ext cx="304800" cy="101600"/>
          </a:xfrm>
          <a:prstGeom prst="line">
            <a:avLst/>
          </a:prstGeom>
          <a:noFill/>
          <a:ln w="38100">
            <a:solidFill>
              <a:schemeClr val="bg2"/>
            </a:solidFill>
            <a:round/>
            <a:headEnd/>
            <a:tailEnd type="triangle" w="med" len="med"/>
          </a:ln>
          <a:effectLst/>
        </p:spPr>
        <p:txBody>
          <a:bodyPr/>
          <a:lstStyle/>
          <a:p>
            <a:endParaRPr lang="en-US"/>
          </a:p>
        </p:txBody>
      </p:sp>
      <p:sp>
        <p:nvSpPr>
          <p:cNvPr id="155656" name="Text Box 8"/>
          <p:cNvSpPr txBox="1">
            <a:spLocks noChangeArrowheads="1"/>
          </p:cNvSpPr>
          <p:nvPr/>
        </p:nvSpPr>
        <p:spPr bwMode="auto">
          <a:xfrm>
            <a:off x="6629400" y="5486400"/>
            <a:ext cx="2057400" cy="396875"/>
          </a:xfrm>
          <a:prstGeom prst="rect">
            <a:avLst/>
          </a:prstGeom>
          <a:noFill/>
          <a:ln w="9525" algn="ctr">
            <a:noFill/>
            <a:miter lim="800000"/>
            <a:headEnd/>
            <a:tailEnd/>
          </a:ln>
          <a:effectLst/>
        </p:spPr>
        <p:txBody>
          <a:bodyPr>
            <a:spAutoFit/>
          </a:bodyPr>
          <a:lstStyle/>
          <a:p>
            <a:pPr marL="533400" indent="-533400" eaLnBrk="1" hangingPunct="1">
              <a:spcBef>
                <a:spcPct val="50000"/>
              </a:spcBef>
              <a:buClr>
                <a:schemeClr val="tx1"/>
              </a:buClr>
              <a:buSzPct val="75000"/>
              <a:buFont typeface="Wingdings" pitchFamily="2" charset="2"/>
              <a:buNone/>
            </a:pPr>
            <a:r>
              <a:rPr lang="en-US" sz="2000" b="1">
                <a:solidFill>
                  <a:schemeClr val="tx2"/>
                </a:solidFill>
              </a:rPr>
              <a:t>MOTAA</a:t>
            </a:r>
          </a:p>
        </p:txBody>
      </p:sp>
      <p:sp>
        <p:nvSpPr>
          <p:cNvPr id="155657" name="Rectangle 9"/>
          <p:cNvSpPr>
            <a:spLocks noChangeArrowheads="1"/>
          </p:cNvSpPr>
          <p:nvPr/>
        </p:nvSpPr>
        <p:spPr bwMode="auto">
          <a:xfrm>
            <a:off x="4876800" y="5775325"/>
            <a:ext cx="2849563" cy="396875"/>
          </a:xfrm>
          <a:prstGeom prst="rect">
            <a:avLst/>
          </a:prstGeom>
          <a:noFill/>
          <a:ln w="9525" algn="ctr">
            <a:noFill/>
            <a:miter lim="800000"/>
            <a:headEnd/>
            <a:tailEnd/>
          </a:ln>
          <a:effectLst/>
        </p:spPr>
        <p:txBody>
          <a:bodyPr wrap="none">
            <a:spAutoFit/>
          </a:bodyPr>
          <a:lstStyle/>
          <a:p>
            <a:pPr marL="533400" indent="-533400" eaLnBrk="1" hangingPunct="1">
              <a:spcBef>
                <a:spcPct val="50000"/>
              </a:spcBef>
              <a:buClr>
                <a:schemeClr val="tx1"/>
              </a:buClr>
              <a:buSzPct val="75000"/>
              <a:buFont typeface="Wingdings" pitchFamily="2" charset="2"/>
              <a:buNone/>
            </a:pPr>
            <a:r>
              <a:rPr lang="en-US" sz="2000" b="1">
                <a:solidFill>
                  <a:schemeClr val="tx2"/>
                </a:solidFill>
              </a:rPr>
              <a:t>MOT Policy Exception</a:t>
            </a:r>
          </a:p>
        </p:txBody>
      </p:sp>
      <p:sp>
        <p:nvSpPr>
          <p:cNvPr id="155658" name="Rectangle 10"/>
          <p:cNvSpPr>
            <a:spLocks noChangeArrowheads="1"/>
          </p:cNvSpPr>
          <p:nvPr/>
        </p:nvSpPr>
        <p:spPr bwMode="auto">
          <a:xfrm>
            <a:off x="2057400" y="5775325"/>
            <a:ext cx="2005013" cy="396875"/>
          </a:xfrm>
          <a:prstGeom prst="rect">
            <a:avLst/>
          </a:prstGeom>
          <a:noFill/>
          <a:ln w="9525" algn="ctr">
            <a:noFill/>
            <a:miter lim="800000"/>
            <a:headEnd/>
            <a:tailEnd/>
          </a:ln>
          <a:effectLst/>
        </p:spPr>
        <p:txBody>
          <a:bodyPr wrap="none">
            <a:spAutoFit/>
          </a:bodyPr>
          <a:lstStyle/>
          <a:p>
            <a:pPr marL="533400" indent="-533400" eaLnBrk="1" hangingPunct="1">
              <a:spcBef>
                <a:spcPct val="50000"/>
              </a:spcBef>
              <a:buClr>
                <a:schemeClr val="tx1"/>
              </a:buClr>
              <a:buSzPct val="75000"/>
              <a:buFont typeface="Wingdings" pitchFamily="2" charset="2"/>
              <a:buNone/>
            </a:pPr>
            <a:r>
              <a:rPr lang="en-US" sz="2000" b="1">
                <a:solidFill>
                  <a:schemeClr val="tx2"/>
                </a:solidFill>
              </a:rPr>
              <a:t>Stage 1 Design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Examples of Work Zone Best Practices</a:t>
            </a:r>
          </a:p>
        </p:txBody>
      </p:sp>
      <p:sp>
        <p:nvSpPr>
          <p:cNvPr id="5" name="Slide Number Placeholder 4"/>
          <p:cNvSpPr>
            <a:spLocks noGrp="1"/>
          </p:cNvSpPr>
          <p:nvPr>
            <p:ph type="sldNum" sz="quarter" idx="11"/>
          </p:nvPr>
        </p:nvSpPr>
        <p:spPr/>
        <p:txBody>
          <a:bodyPr/>
          <a:lstStyle/>
          <a:p>
            <a:fld id="{89CB6760-82A5-47E2-9A7E-6AC509C699FB}" type="slidenum">
              <a:rPr lang="en-US"/>
              <a:pPr/>
              <a:t>8</a:t>
            </a:fld>
            <a:endParaRPr lang="en-US"/>
          </a:p>
        </p:txBody>
      </p:sp>
      <p:sp>
        <p:nvSpPr>
          <p:cNvPr id="90114" name="Rectangle 2"/>
          <p:cNvSpPr>
            <a:spLocks noGrp="1" noChangeArrowheads="1"/>
          </p:cNvSpPr>
          <p:nvPr>
            <p:ph type="title"/>
          </p:nvPr>
        </p:nvSpPr>
        <p:spPr/>
        <p:txBody>
          <a:bodyPr/>
          <a:lstStyle/>
          <a:p>
            <a:r>
              <a:rPr lang="en-US" sz="4000"/>
              <a:t>Wisconsin DOT Lane Closure Analysis Tool</a:t>
            </a:r>
          </a:p>
        </p:txBody>
      </p:sp>
      <p:sp>
        <p:nvSpPr>
          <p:cNvPr id="90115" name="Rectangle 3"/>
          <p:cNvSpPr>
            <a:spLocks noGrp="1" noChangeArrowheads="1"/>
          </p:cNvSpPr>
          <p:nvPr>
            <p:ph type="body" idx="1"/>
          </p:nvPr>
        </p:nvSpPr>
        <p:spPr>
          <a:xfrm>
            <a:off x="457200" y="1828800"/>
            <a:ext cx="8229600" cy="4114800"/>
          </a:xfrm>
        </p:spPr>
        <p:txBody>
          <a:bodyPr/>
          <a:lstStyle/>
          <a:p>
            <a:pPr>
              <a:lnSpc>
                <a:spcPct val="90000"/>
              </a:lnSpc>
            </a:pPr>
            <a:r>
              <a:rPr lang="en-US" sz="2800" dirty="0"/>
              <a:t>Provides earlier sense of potential delay impacts</a:t>
            </a:r>
          </a:p>
          <a:p>
            <a:pPr>
              <a:lnSpc>
                <a:spcPct val="90000"/>
              </a:lnSpc>
            </a:pPr>
            <a:r>
              <a:rPr lang="en-US" sz="2800" dirty="0"/>
              <a:t>Covers segments of the freeway/expressway statewide</a:t>
            </a:r>
          </a:p>
          <a:p>
            <a:pPr>
              <a:lnSpc>
                <a:spcPct val="90000"/>
              </a:lnSpc>
            </a:pPr>
            <a:r>
              <a:rPr lang="en-US" sz="2800" dirty="0"/>
              <a:t>Contains hourly traffic count data</a:t>
            </a:r>
          </a:p>
          <a:p>
            <a:pPr>
              <a:lnSpc>
                <a:spcPct val="90000"/>
              </a:lnSpc>
            </a:pPr>
            <a:r>
              <a:rPr lang="en-US" sz="2800" dirty="0"/>
              <a:t>Contains pre-calculated estimates of road user delay likely to occur if a lane is closed:</a:t>
            </a:r>
          </a:p>
          <a:p>
            <a:pPr lvl="1">
              <a:lnSpc>
                <a:spcPct val="90000"/>
              </a:lnSpc>
            </a:pPr>
            <a:r>
              <a:rPr lang="en-US" sz="2400" dirty="0"/>
              <a:t>Time of day </a:t>
            </a:r>
          </a:p>
          <a:p>
            <a:pPr lvl="1">
              <a:lnSpc>
                <a:spcPct val="90000"/>
              </a:lnSpc>
            </a:pPr>
            <a:r>
              <a:rPr lang="en-US" sz="2400" dirty="0"/>
              <a:t>Day of the week </a:t>
            </a:r>
          </a:p>
          <a:p>
            <a:pPr lvl="1">
              <a:lnSpc>
                <a:spcPct val="90000"/>
              </a:lnSpc>
            </a:pPr>
            <a:r>
              <a:rPr lang="en-US" sz="2400" dirty="0"/>
              <a:t>Seasons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r>
              <a:rPr lang="en-US"/>
              <a:t>Examples of Work Zone Best Practices</a:t>
            </a:r>
          </a:p>
        </p:txBody>
      </p:sp>
      <p:sp>
        <p:nvSpPr>
          <p:cNvPr id="5" name="Slide Number Placeholder 4"/>
          <p:cNvSpPr>
            <a:spLocks noGrp="1"/>
          </p:cNvSpPr>
          <p:nvPr>
            <p:ph type="sldNum" sz="quarter" idx="11"/>
          </p:nvPr>
        </p:nvSpPr>
        <p:spPr/>
        <p:txBody>
          <a:bodyPr/>
          <a:lstStyle/>
          <a:p>
            <a:fld id="{BED669C1-3BE1-4536-89A9-DD1C1FB8CDF0}" type="slidenum">
              <a:rPr lang="en-US"/>
              <a:pPr/>
              <a:t>9</a:t>
            </a:fld>
            <a:endParaRPr lang="en-US"/>
          </a:p>
        </p:txBody>
      </p:sp>
      <p:sp>
        <p:nvSpPr>
          <p:cNvPr id="92162" name="Rectangle 2"/>
          <p:cNvSpPr>
            <a:spLocks noGrp="1" noChangeArrowheads="1"/>
          </p:cNvSpPr>
          <p:nvPr>
            <p:ph type="title"/>
          </p:nvPr>
        </p:nvSpPr>
        <p:spPr>
          <a:xfrm>
            <a:off x="381000" y="304800"/>
            <a:ext cx="8763000" cy="685800"/>
          </a:xfrm>
        </p:spPr>
        <p:txBody>
          <a:bodyPr/>
          <a:lstStyle/>
          <a:p>
            <a:r>
              <a:rPr lang="en-US" sz="3600" dirty="0"/>
              <a:t>Maryland </a:t>
            </a:r>
            <a:r>
              <a:rPr lang="en-US" sz="3600" dirty="0" smtClean="0"/>
              <a:t>Lane </a:t>
            </a:r>
            <a:r>
              <a:rPr lang="en-US" sz="3600" dirty="0"/>
              <a:t>Closure Analysis Program</a:t>
            </a:r>
          </a:p>
        </p:txBody>
      </p:sp>
      <p:sp>
        <p:nvSpPr>
          <p:cNvPr id="92163" name="Rectangle 3"/>
          <p:cNvSpPr>
            <a:spLocks noGrp="1" noChangeArrowheads="1"/>
          </p:cNvSpPr>
          <p:nvPr>
            <p:ph type="body" idx="1"/>
          </p:nvPr>
        </p:nvSpPr>
        <p:spPr>
          <a:xfrm>
            <a:off x="457200" y="1219200"/>
            <a:ext cx="8534400" cy="5181600"/>
          </a:xfrm>
        </p:spPr>
        <p:txBody>
          <a:bodyPr/>
          <a:lstStyle/>
          <a:p>
            <a:r>
              <a:rPr lang="en-US" dirty="0" smtClean="0"/>
              <a:t>Quantifies queues, delays </a:t>
            </a:r>
            <a:r>
              <a:rPr lang="en-US" dirty="0"/>
              <a:t>from capacity decreases in freeway work </a:t>
            </a:r>
            <a:r>
              <a:rPr lang="en-US" dirty="0" smtClean="0"/>
              <a:t>zones</a:t>
            </a:r>
          </a:p>
          <a:p>
            <a:r>
              <a:rPr lang="en-US" dirty="0"/>
              <a:t>Compares </a:t>
            </a:r>
            <a:r>
              <a:rPr lang="en-US" dirty="0" smtClean="0"/>
              <a:t>demand </a:t>
            </a:r>
            <a:r>
              <a:rPr lang="en-US" dirty="0"/>
              <a:t>against WZ capacity on </a:t>
            </a:r>
            <a:r>
              <a:rPr lang="en-US" dirty="0" smtClean="0"/>
              <a:t>hourly </a:t>
            </a:r>
            <a:r>
              <a:rPr lang="en-US" dirty="0"/>
              <a:t>basis to estimate </a:t>
            </a:r>
            <a:r>
              <a:rPr lang="en-US" dirty="0" smtClean="0"/>
              <a:t>delay, queue</a:t>
            </a:r>
            <a:endParaRPr lang="en-US" dirty="0"/>
          </a:p>
          <a:p>
            <a:r>
              <a:rPr lang="en-US" dirty="0" smtClean="0"/>
              <a:t>2 versions:</a:t>
            </a:r>
          </a:p>
          <a:p>
            <a:pPr lvl="1"/>
            <a:r>
              <a:rPr lang="en-US" dirty="0" smtClean="0"/>
              <a:t>Basic: Quick </a:t>
            </a:r>
            <a:r>
              <a:rPr lang="en-US" dirty="0"/>
              <a:t>estimation </a:t>
            </a:r>
            <a:r>
              <a:rPr lang="en-US" dirty="0" smtClean="0"/>
              <a:t>from capacity model calibrated </a:t>
            </a:r>
            <a:r>
              <a:rPr lang="en-US" dirty="0"/>
              <a:t>with </a:t>
            </a:r>
            <a:r>
              <a:rPr lang="en-US" dirty="0" smtClean="0"/>
              <a:t>MD </a:t>
            </a:r>
            <a:r>
              <a:rPr lang="en-US" dirty="0"/>
              <a:t>driving </a:t>
            </a:r>
            <a:r>
              <a:rPr lang="en-US" dirty="0" smtClean="0"/>
              <a:t>behavior </a:t>
            </a:r>
          </a:p>
          <a:p>
            <a:pPr lvl="1"/>
            <a:r>
              <a:rPr lang="en-US" dirty="0" smtClean="0"/>
              <a:t>Pro: Microscopic </a:t>
            </a:r>
            <a:r>
              <a:rPr lang="en-US" dirty="0"/>
              <a:t>simulation </a:t>
            </a:r>
            <a:r>
              <a:rPr lang="en-US" dirty="0" smtClean="0"/>
              <a:t>module that considers </a:t>
            </a:r>
            <a:r>
              <a:rPr lang="en-US" dirty="0"/>
              <a:t>more </a:t>
            </a:r>
            <a:r>
              <a:rPr lang="en-US" dirty="0" smtClean="0"/>
              <a:t>factors (complex geometry, driver </a:t>
            </a:r>
            <a:r>
              <a:rPr lang="en-US" dirty="0"/>
              <a:t>interaction </a:t>
            </a:r>
            <a:r>
              <a:rPr lang="en-US" dirty="0" smtClean="0"/>
              <a:t>with signs, traffic conditions)</a:t>
            </a:r>
            <a:endParaRPr lang="en-US"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6.0&quot;&gt;&lt;object type=&quot;1&quot; unique_id=&quot;10001&quot;&gt;&lt;object type=&quot;8&quot; unique_id=&quot;10224&quot;&gt;&lt;/object&gt;&lt;object type=&quot;2&quot; unique_id=&quot;10225&quot;&gt;&lt;object type=&quot;3&quot; unique_id=&quot;10226&quot;&gt;&lt;property id=&quot;20148&quot; value=&quot;5&quot;/&gt;&lt;property id=&quot;20300&quot; value=&quot;Slide 1 - &amp;quot;Examples of Work Zone Best Practices&amp;quot;&quot;/&gt;&lt;property id=&quot;20307&quot; value=&quot;256&quot;/&gt;&lt;/object&gt;&lt;object type=&quot;3&quot; unique_id=&quot;10273&quot;&gt;&lt;property id=&quot;20148&quot; value=&quot;5&quot;/&gt;&lt;property id=&quot;20300&quot; value=&quot;Slide 3 - &amp;quot;Overall Findings&amp;quot;&quot;/&gt;&lt;property id=&quot;20307&quot; value=&quot;257&quot;/&gt;&lt;/object&gt;&lt;object type=&quot;3&quot; unique_id=&quot;10274&quot;&gt;&lt;property id=&quot;20148&quot; value=&quot;5&quot;/&gt;&lt;property id=&quot;20300&quot; value=&quot;Slide 5 - &amp;quot;Work Zone Policy&amp;quot;&quot;/&gt;&lt;property id=&quot;20307&quot; value=&quot;258&quot;/&gt;&lt;/object&gt;&lt;object type=&quot;3&quot; unique_id=&quot;10275&quot;&gt;&lt;property id=&quot;20148&quot; value=&quot;5&quot;/&gt;&lt;property id=&quot;20300&quot; value=&quot;Slide 11 - &amp;quot;Impacts Assessment&amp;quot;&quot;/&gt;&lt;property id=&quot;20307&quot; value=&quot;261&quot;/&gt;&lt;/object&gt;&lt;object type=&quot;3&quot; unique_id=&quot;10276&quot;&gt;&lt;property id=&quot;20148&quot; value=&quot;5&quot;/&gt;&lt;property id=&quot;20300&quot; value=&quot;Slide 23 - &amp;quot;Significant Projects&amp;quot;&quot;/&gt;&lt;property id=&quot;20307&quot; value=&quot;262&quot;/&gt;&lt;/object&gt;&lt;object type=&quot;3&quot; unique_id=&quot;10277&quot;&gt;&lt;property id=&quot;20148&quot; value=&quot;5&quot;/&gt;&lt;property id=&quot;20300&quot; value=&quot;Slide 31 - &amp;quot;Transportation Management Plans (TMP)&amp;quot;&quot;/&gt;&lt;property id=&quot;20307&quot; value=&quot;259&quot;/&gt;&lt;/object&gt;&lt;object type=&quot;3&quot; unique_id=&quot;10279&quot;&gt;&lt;property id=&quot;20148&quot; value=&quot;5&quot;/&gt;&lt;property id=&quot;20300&quot; value=&quot;Slide 50 - &amp;quot;Performance Monitoring/Process Reviews&amp;quot;&quot;/&gt;&lt;property id=&quot;20307&quot; value=&quot;264&quot;/&gt;&lt;/object&gt;&lt;object type=&quot;3&quot; unique_id=&quot;10545&quot;&gt;&lt;property id=&quot;20148&quot; value=&quot;5&quot;/&gt;&lt;property id=&quot;20300&quot; value=&quot;Slide 2 - &amp;quot;Presentation Overview&amp;quot;&quot;/&gt;&lt;property id=&quot;20307&quot; value=&quot;266&quot;/&gt;&lt;/object&gt;&lt;object type=&quot;3&quot; unique_id=&quot;10634&quot;&gt;&lt;property id=&quot;20148&quot; value=&quot;5&quot;/&gt;&lt;property id=&quot;20300&quot; value=&quot;Slide 7 - &amp;quot;Maryland State Highway Administration WZ Policy &amp;quot;&quot;/&gt;&lt;property id=&quot;20307&quot; value=&quot;267&quot;/&gt;&lt;/object&gt;&lt;object type=&quot;3&quot; unique_id=&quot;10700&quot;&gt;&lt;property id=&quot;20148&quot; value=&quot;5&quot;/&gt;&lt;property id=&quot;20300&quot; value=&quot;Slide 8 - &amp;quot;Michigan DOT WZ Policy&amp;quot;&quot;/&gt;&lt;property id=&quot;20307&quot; value=&quot;268&quot;/&gt;&lt;/object&gt;&lt;object type=&quot;3&quot; unique_id=&quot;10771&quot;&gt;&lt;property id=&quot;20148&quot; value=&quot;5&quot;/&gt;&lt;property id=&quot;20300&quot; value=&quot;Slide 6 - &amp;quot;Washington State DOT WZ Policy&amp;quot;&quot;/&gt;&lt;property id=&quot;20307&quot; value=&quot;269&quot;/&gt;&lt;/object&gt;&lt;object type=&quot;3&quot; unique_id=&quot;10958&quot;&gt;&lt;property id=&quot;20148&quot; value=&quot;5&quot;/&gt;&lt;property id=&quot;20300&quot; value=&quot;Slide 16 - &amp;quot;Missouri DOT I-64&amp;quot;&quot;/&gt;&lt;property id=&quot;20307&quot; value=&quot;271&quot;/&gt;&lt;/object&gt;&lt;object type=&quot;3&quot; unique_id=&quot;11010&quot;&gt;&lt;property id=&quot;20148&quot; value=&quot;5&quot;/&gt;&lt;property id=&quot;20300&quot; value=&quot;Slide 19 - &amp;quot;Missouri DOT I-64 Successes&amp;quot;&quot;/&gt;&lt;property id=&quot;20307&quot; value=&quot;272&quot;/&gt;&lt;/object&gt;&lt;object type=&quot;3&quot; unique_id=&quot;11101&quot;&gt;&lt;property id=&quot;20148&quot; value=&quot;5&quot;/&gt;&lt;property id=&quot;20300&quot; value=&quot;Slide 18 - &amp;quot;Benefits of Early Impacts Assessment for I-64&amp;quot;&quot;/&gt;&lt;property id=&quot;20307&quot; value=&quot;273&quot;/&gt;&lt;/object&gt;&lt;object type=&quot;3&quot; unique_id=&quot;11159&quot;&gt;&lt;property id=&quot;20148&quot; value=&quot;5&quot;/&gt;&lt;property id=&quot;20300&quot; value=&quot;Slide 17 - &amp;quot;Missouri DOT I-64 Impacts Assessment&amp;quot;&quot;/&gt;&lt;property id=&quot;20307&quot; value=&quot;274&quot;/&gt;&lt;/object&gt;&lt;object type=&quot;3&quot; unique_id=&quot;11660&quot;&gt;&lt;property id=&quot;20148&quot; value=&quot;5&quot;/&gt;&lt;property id=&quot;20300&quot; value=&quot;Slide 44 - &amp;quot;Caltrans I-10 Long-Life Pavement Project TMP Benefits&amp;quot;&quot;/&gt;&lt;property id=&quot;20307&quot; value=&quot;276&quot;/&gt;&lt;/object&gt;&lt;object type=&quot;3&quot; unique_id=&quot;11727&quot;&gt;&lt;property id=&quot;20148&quot; value=&quot;5&quot;/&gt;&lt;property id=&quot;20300&quot; value=&quot;Slide 40 - &amp;quot;Overall TMP Benefits&amp;quot;&quot;/&gt;&lt;property id=&quot;20307&quot; value=&quot;277&quot;/&gt;&lt;/object&gt;&lt;object type=&quot;3&quot; unique_id=&quot;11820&quot;&gt;&lt;property id=&quot;20148&quot; value=&quot;5&quot;/&gt;&lt;property id=&quot;20300&quot; value=&quot;Slide 32 - &amp;quot;TMP Development Experience&amp;quot;&quot;/&gt;&lt;property id=&quot;20307&quot; value=&quot;278&quot;/&gt;&lt;/object&gt;&lt;object type=&quot;3&quot; unique_id=&quot;11821&quot;&gt;&lt;property id=&quot;20148&quot; value=&quot;5&quot;/&gt;&lt;property id=&quot;20300&quot; value=&quot;Slide 42 - &amp;quot;MDSHA Suitland Parkway Interchange TMP Benefits&amp;quot;&quot;/&gt;&lt;property id=&quot;20307&quot; value=&quot;279&quot;/&gt;&lt;/object&gt;&lt;object type=&quot;3&quot; unique_id=&quot;12072&quot;&gt;&lt;property id=&quot;20148&quot; value=&quot;5&quot;/&gt;&lt;property id=&quot;20300&quot; value=&quot;Slide 24 - &amp;quot;Maryland State Highway Administration&amp;quot;&quot;/&gt;&lt;property id=&quot;20307&quot; value=&quot;280&quot;/&gt;&lt;/object&gt;&lt;object type=&quot;3&quot; unique_id=&quot;12203&quot;&gt;&lt;property id=&quot;20148&quot; value=&quot;5&quot;/&gt;&lt;property id=&quot;20300&quot; value=&quot;Slide 25 - &amp;quot;Pennsylvania DOT Significant Project Determination&amp;quot;&quot;/&gt;&lt;property id=&quot;20307&quot; value=&quot;281&quot;/&gt;&lt;/object&gt;&lt;object type=&quot;3&quot; unique_id=&quot;12285&quot;&gt;&lt;property id=&quot;20148&quot; value=&quot;5&quot;/&gt;&lt;property id=&quot;20300&quot; value=&quot;Slide 27 - &amp;quot;Michigan DOT Significant Project Determination&amp;quot;&quot;/&gt;&lt;property id=&quot;20307&quot; value=&quot;282&quot;/&gt;&lt;/object&gt;&lt;object type=&quot;3&quot; unique_id=&quot;12370&quot;&gt;&lt;property id=&quot;20148&quot; value=&quot;5&quot;/&gt;&lt;property id=&quot;20300&quot; value=&quot;Slide 61 - &amp;quot;Caltrans I-15 Devore Data Collection, Analysis, and Performance Monitoring&amp;quot;&quot;/&gt;&lt;property id=&quot;20307&quot; value=&quot;283&quot;/&gt;&lt;/object&gt;&lt;object type=&quot;3&quot; unique_id=&quot;13067&quot;&gt;&lt;property id=&quot;20148&quot; value=&quot;5&quot;/&gt;&lt;property id=&quot;20300&quot; value=&quot;Slide 28 - &amp;quot;Montana DOT Significant Projects&amp;quot;&quot;/&gt;&lt;property id=&quot;20307&quot; value=&quot;284&quot;/&gt;&lt;/object&gt;&lt;object type=&quot;3&quot; unique_id=&quot;13818&quot;&gt;&lt;property id=&quot;20148&quot; value=&quot;5&quot;/&gt;&lt;property id=&quot;20300&quot; value=&quot;Slide 39 - &amp;quot;Michigan TMP Review Teams&amp;quot;&quot;/&gt;&lt;property id=&quot;20307&quot; value=&quot;285&quot;/&gt;&lt;/object&gt;&lt;object type=&quot;3&quot; unique_id=&quot;14470&quot;&gt;&lt;property id=&quot;20148&quot; value=&quot;5&quot;/&gt;&lt;property id=&quot;20300&quot; value=&quot;Slide 43 - &amp;quot;Wisconsin I-94 TMP Development&amp;quot;&quot;/&gt;&lt;property id=&quot;20307&quot; value=&quot;287&quot;/&gt;&lt;/object&gt;&lt;object type=&quot;3&quot; unique_id=&quot;14769&quot;&gt;&lt;property id=&quot;20148&quot; value=&quot;5&quot;/&gt;&lt;property id=&quot;20300&quot; value=&quot;Slide 52 - &amp;quot;Ohio DOT Data Collection, Analysis, and Performance Monitoring&amp;quot;&quot;/&gt;&lt;property id=&quot;20307&quot; value=&quot;288&quot;/&gt;&lt;/object&gt;&lt;object type=&quot;3&quot; unique_id=&quot;15042&quot;&gt;&lt;property id=&quot;20148&quot; value=&quot;5&quot;/&gt;&lt;property id=&quot;20300&quot; value=&quot;Slide 56 - &amp;quot;Michigan DOT Crash Data Collection&amp;quot;&quot;/&gt;&lt;property id=&quot;20307&quot; value=&quot;289&quot;/&gt;&lt;/object&gt;&lt;object type=&quot;3&quot; unique_id=&quot;15213&quot;&gt;&lt;property id=&quot;20148&quot; value=&quot;5&quot;/&gt;&lt;property id=&quot;20300&quot; value=&quot;Slide 49 - &amp;quot;Data Collection and Analysis&amp;quot;&quot;/&gt;&lt;property id=&quot;20307&quot; value=&quot;290&quot;/&gt;&lt;/object&gt;&lt;object type=&quot;3&quot; unique_id=&quot;15666&quot;&gt;&lt;property id=&quot;20148&quot; value=&quot;5&quot;/&gt;&lt;property id=&quot;20300&quot; value=&quot;Slide 36 - &amp;quot;Missouri DOT TMP Strategy Database&amp;quot;&quot;/&gt;&lt;property id=&quot;20307&quot; value=&quot;292&quot;/&gt;&lt;/object&gt;&lt;object type=&quot;3&quot; unique_id=&quot;16031&quot;&gt;&lt;property id=&quot;20148&quot; value=&quot;5&quot;/&gt;&lt;property id=&quot;20300&quot; value=&quot;Slide 37 - &amp;quot;Rhode Island DOT TMP Guidance&amp;quot;&quot;/&gt;&lt;property id=&quot;20307&quot; value=&quot;294&quot;/&gt;&lt;/object&gt;&lt;object type=&quot;3&quot; unique_id=&quot;16222&quot;&gt;&lt;property id=&quot;20148&quot; value=&quot;5&quot;/&gt;&lt;property id=&quot;20300&quot; value=&quot;Slide 35 - &amp;quot;How Do States Develop TMPs?&amp;quot;&quot;/&gt;&lt;property id=&quot;20307&quot; value=&quot;295&quot;/&gt;&lt;/object&gt;&lt;object type=&quot;3&quot; unique_id=&quot;16337&quot;&gt;&lt;property id=&quot;20148&quot; value=&quot;5&quot;/&gt;&lt;property id=&quot;20300&quot; value=&quot;Slide 38 - &amp;quot;Wisconsin DOT TMP Guidance&amp;quot;&quot;/&gt;&lt;property id=&quot;20307&quot; value=&quot;296&quot;/&gt;&lt;/object&gt;&lt;object type=&quot;3&quot; unique_id=&quot;17196&quot;&gt;&lt;property id=&quot;20148&quot; value=&quot;5&quot;/&gt;&lt;property id=&quot;20300&quot; value=&quot;Slide 20 - &amp;quot;Wisconsin DOT Lane Closure Analysis Tool&amp;quot;&quot;/&gt;&lt;property id=&quot;20307&quot; value=&quot;297&quot;/&gt;&lt;/object&gt;&lt;object type=&quot;3&quot; unique_id=&quot;17317&quot;&gt;&lt;property id=&quot;20148&quot; value=&quot;5&quot;/&gt;&lt;property id=&quot;20300&quot; value=&quot;Slide 21 - &amp;quot;Maryland SHA Lane Closure Analysis Program&amp;quot;&quot;/&gt;&lt;property id=&quot;20307&quot; value=&quot;298&quot;/&gt;&lt;/object&gt;&lt;object type=&quot;3&quot; unique_id=&quot;18072&quot;&gt;&lt;property id=&quot;20148&quot; value=&quot;5&quot;/&gt;&lt;property id=&quot;20300&quot; value=&quot;Slide 9 - &amp;quot;Policy Distribution and Training&amp;quot;&quot;/&gt;&lt;property id=&quot;20307&quot; value=&quot;300&quot;/&gt;&lt;/object&gt;&lt;object type=&quot;3&quot; unique_id=&quot;18417&quot;&gt;&lt;property id=&quot;20148&quot; value=&quot;5&quot;/&gt;&lt;property id=&quot;20300&quot; value=&quot;Slide 60 - &amp;quot;Rhode Island DOT Data Collection, Analysis, and Performance Monitoring&amp;quot;&quot;/&gt;&lt;property id=&quot;20307&quot; value=&quot;301&quot;/&gt;&lt;/object&gt;&lt;object type=&quot;3&quot; unique_id=&quot;18418&quot;&gt;&lt;property id=&quot;20148&quot; value=&quot;5&quot;/&gt;&lt;property id=&quot;20300&quot; value=&quot;Slide 55 - &amp;quot;Michigan DOT Data Collection, Analysis, and Performance Monitoring&amp;quot;&quot;/&gt;&lt;property id=&quot;20307&quot; value=&quot;302&quot;/&gt;&lt;/object&gt;&lt;object type=&quot;3&quot; unique_id=&quot;18914&quot;&gt;&lt;property id=&quot;20148&quot; value=&quot;5&quot;/&gt;&lt;property id=&quot;20300&quot; value=&quot;Slide 63 - &amp;quot;Wisconsin Process Reviews&amp;quot;&quot;/&gt;&lt;property id=&quot;20307&quot; value=&quot;303&quot;/&gt;&lt;/object&gt;&lt;object type=&quot;3&quot; unique_id=&quot;19697&quot;&gt;&lt;property id=&quot;20148&quot; value=&quot;5&quot;/&gt;&lt;property id=&quot;20300&quot; value=&quot;Slide 62 - &amp;quot;Maryland SHA I-495 Data Collection, Analysis, and Performance Monitoring&amp;quot;&quot;/&gt;&lt;property id=&quot;20307&quot; value=&quot;304&quot;/&gt;&lt;/object&gt;&lt;object type=&quot;3&quot; unique_id=&quot;19933&quot;&gt;&lt;property id=&quot;20148&quot; value=&quot;5&quot;/&gt;&lt;property id=&quot;20300&quot; value=&quot;Slide 59 - &amp;quot;Michigan DOT WZ Process Reviews&amp;quot;&quot;/&gt;&lt;property id=&quot;20307&quot; value=&quot;305&quot;/&gt;&lt;/object&gt;&lt;object type=&quot;3&quot; unique_id=&quot;20750&quot;&gt;&lt;property id=&quot;20148&quot; value=&quot;5&quot;/&gt;&lt;property id=&quot;20300&quot; value=&quot;Slide 34 - &amp;quot;Caltrans TMP Development&amp;quot;&quot;/&gt;&lt;property id=&quot;20307&quot; value=&quot;306&quot;/&gt;&lt;/object&gt;&lt;object type=&quot;3&quot; unique_id=&quot;20996&quot;&gt;&lt;property id=&quot;20148&quot; value=&quot;5&quot;/&gt;&lt;property id=&quot;20300&quot; value=&quot;Slide 47 - &amp;quot;TMP Tips/Lessons Learned&amp;quot;&quot;/&gt;&lt;property id=&quot;20307&quot; value=&quot;307&quot;/&gt;&lt;/object&gt;&lt;object type=&quot;3&quot; unique_id=&quot;22047&quot;&gt;&lt;property id=&quot;20148&quot; value=&quot;5&quot;/&gt;&lt;property id=&quot;20300&quot; value=&quot;Slide 74 - &amp;quot;Summary&amp;quot;&quot;/&gt;&lt;property id=&quot;20307&quot; value=&quot;308&quot;/&gt;&lt;/object&gt;&lt;object type=&quot;3&quot; unique_id=&quot;22048&quot;&gt;&lt;property id=&quot;20148&quot; value=&quot;5&quot;/&gt;&lt;property id=&quot;20300&quot; value=&quot;Slide 75 - &amp;quot;Summary&amp;quot;&quot;/&gt;&lt;property id=&quot;20307&quot; value=&quot;309&quot;/&gt;&lt;/object&gt;&lt;object type=&quot;3&quot; unique_id=&quot;22967&quot;&gt;&lt;property id=&quot;20148&quot; value=&quot;5&quot;/&gt;&lt;property id=&quot;20300&quot; value=&quot;Slide 4 - &amp;quot;Policy&amp;quot;&quot;/&gt;&lt;property id=&quot;20307&quot; value=&quot;310&quot;/&gt;&lt;/object&gt;&lt;object type=&quot;3&quot; unique_id=&quot;22968&quot;&gt;&lt;property id=&quot;20148&quot; value=&quot;5&quot;/&gt;&lt;property id=&quot;20300&quot; value=&quot;Slide 10 - &amp;quot;Impacts Assessment&amp;quot;&quot;/&gt;&lt;property id=&quot;20307&quot; value=&quot;311&quot;/&gt;&lt;/object&gt;&lt;object type=&quot;3&quot; unique_id=&quot;23340&quot;&gt;&lt;property id=&quot;20148&quot; value=&quot;5&quot;/&gt;&lt;property id=&quot;20300&quot; value=&quot;Slide 22 - &amp;quot;Significant Projects&amp;quot;&quot;/&gt;&lt;property id=&quot;20307&quot; value=&quot;312&quot;/&gt;&lt;/object&gt;&lt;object type=&quot;3&quot; unique_id=&quot;23341&quot;&gt;&lt;property id=&quot;20148&quot; value=&quot;5&quot;/&gt;&lt;property id=&quot;20300&quot; value=&quot;Slide 29 - &amp;quot;North Carolina Significant Projects&amp;quot;&quot;/&gt;&lt;property id=&quot;20307&quot; value=&quot;316&quot;/&gt;&lt;/object&gt;&lt;object type=&quot;3&quot; unique_id=&quot;23342&quot;&gt;&lt;property id=&quot;20148&quot; value=&quot;5&quot;/&gt;&lt;property id=&quot;20300&quot; value=&quot;Slide 30 - &amp;quot;Transportation &amp;#x0D;&amp;#x0A;Management Plans (TMPs)&amp;quot;&quot;/&gt;&lt;property id=&quot;20307&quot; value=&quot;313&quot;/&gt;&lt;/object&gt;&lt;object type=&quot;3&quot; unique_id=&quot;23343&quot;&gt;&lt;property id=&quot;20148&quot; value=&quot;5&quot;/&gt;&lt;property id=&quot;20300&quot; value=&quot;Slide 48 - &amp;quot;Data Collection and Analysis and&amp;#x0D;&amp;#x0A;Performance Monitoring&amp;quot;&quot;/&gt;&lt;property id=&quot;20307&quot; value=&quot;314&quot;/&gt;&lt;/object&gt;&lt;object type=&quot;3&quot; unique_id=&quot;24498&quot;&gt;&lt;property id=&quot;20148&quot; value=&quot;5&quot;/&gt;&lt;property id=&quot;20300&quot; value=&quot;Slide 26 - &amp;quot;Michigan DOT &amp;#x0D;&amp;#x0A;Significant Project Criteria&amp;quot;&quot;/&gt;&lt;property id=&quot;20307&quot; value=&quot;322&quot;/&gt;&lt;/object&gt;&lt;object type=&quot;3&quot; unique_id=&quot;24691&quot;&gt;&lt;property id=&quot;20148&quot; value=&quot;5&quot;/&gt;&lt;property id=&quot;20300&quot; value=&quot;Slide 76 - &amp;quot;Additional Examples and Resources&amp;quot;&quot;/&gt;&lt;property id=&quot;20307&quot; value=&quot;323&quot;/&gt;&lt;/object&gt;&lt;object type=&quot;3&quot; unique_id=&quot;24999&quot;&gt;&lt;property id=&quot;20148&quot; value=&quot;5&quot;/&gt;&lt;property id=&quot;20300&quot; value=&quot;Slide 58 - &amp;quot;Michigan DOT Mobility Data Collection&amp;quot;&quot;/&gt;&lt;property id=&quot;20307&quot; value=&quot;324&quot;/&gt;&lt;/object&gt;&lt;object type=&quot;3&quot; unique_id=&quot;25540&quot;&gt;&lt;property id=&quot;20148&quot; value=&quot;5&quot;/&gt;&lt;property id=&quot;20300&quot; value=&quot;Slide 57 - &amp;quot;Michigan DOT Crash Data Analysis&amp;quot;&quot;/&gt;&lt;property id=&quot;20307&quot; value=&quot;325&quot;/&gt;&lt;/object&gt;&lt;object type=&quot;3&quot; unique_id=&quot;26200&quot;&gt;&lt;property id=&quot;20148&quot; value=&quot;5&quot;/&gt;&lt;property id=&quot;20300&quot; value=&quot;Slide 51 - &amp;quot;Ohio DOT WZ Crash Data Analysis&amp;quot;&quot;/&gt;&lt;property id=&quot;20307&quot; value=&quot;326&quot;/&gt;&lt;/object&gt;&lt;object type=&quot;3&quot; unique_id=&quot;26741&quot;&gt;&lt;property id=&quot;20148&quot; value=&quot;5&quot;/&gt;&lt;property id=&quot;20300&quot; value=&quot;Slide 53 - &amp;quot;Ohio DOT Historic Crash Data Analysis&amp;quot;&quot;/&gt;&lt;property id=&quot;20307&quot; value=&quot;327&quot;/&gt;&lt;/object&gt;&lt;object type=&quot;3&quot; unique_id=&quot;26742&quot;&gt;&lt;property id=&quot;20148&quot; value=&quot;5&quot;/&gt;&lt;property id=&quot;20300&quot; value=&quot;Slide 54 - &amp;quot;Ohio DOT Near Real-Time Crash Data Analysis&amp;quot;&quot;/&gt;&lt;property id=&quot;20307&quot; value=&quot;328&quot;/&gt;&lt;/object&gt;&lt;object type=&quot;3&quot; unique_id=&quot;27425&quot;&gt;&lt;property id=&quot;20148&quot; value=&quot;5&quot;/&gt;&lt;property id=&quot;20300&quot; value=&quot;Slide 12 - &amp;quot;Ohio DOT MOT Alternatives Analysis&amp;quot;&quot;/&gt;&lt;property id=&quot;20307&quot; value=&quot;329&quot;/&gt;&lt;/object&gt;&lt;object type=&quot;3&quot; unique_id=&quot;27426&quot;&gt;&lt;property id=&quot;20148&quot; value=&quot;5&quot;/&gt;&lt;property id=&quot;20300&quot; value=&quot;Slide 13&quot;/&gt;&lt;property id=&quot;20307&quot; value=&quot;330&quot;/&gt;&lt;/object&gt;&lt;object type=&quot;3&quot; unique_id=&quot;27619&quot;&gt;&lt;property id=&quot;20148&quot; value=&quot;5&quot;/&gt;&lt;property id=&quot;20300&quot; value=&quot;Slide 14 - &amp;quot;Ohio DOT MOT Process&amp;quot;&quot;/&gt;&lt;property id=&quot;20307&quot; value=&quot;331&quot;/&gt;&lt;/object&gt;&lt;object type=&quot;3&quot; unique_id=&quot;29953&quot;&gt;&lt;property id=&quot;20148&quot; value=&quot;5&quot;/&gt;&lt;property id=&quot;20300&quot; value=&quot;Slide 64 - &amp;quot;Coordinating Multiple Projects&amp;quot;&quot;/&gt;&lt;property id=&quot;20307&quot; value=&quot;332&quot;/&gt;&lt;/object&gt;&lt;object type=&quot;3&quot; unique_id=&quot;29954&quot;&gt;&lt;property id=&quot;20148&quot; value=&quot;5&quot;/&gt;&lt;property id=&quot;20300&quot; value=&quot;Slide 66 - &amp;quot;Coordinating Multiple Projects: Minnesota DOT&amp;quot;&quot;/&gt;&lt;property id=&quot;20307&quot; value=&quot;333&quot;/&gt;&lt;/object&gt;&lt;object type=&quot;3&quot; unique_id=&quot;29955&quot;&gt;&lt;property id=&quot;20148&quot; value=&quot;5&quot;/&gt;&lt;property id=&quot;20300&quot; value=&quot;Slide 67 - &amp;quot;Coordinating Multiple Projects: Utah DOT&amp;quot;&quot;/&gt;&lt;property id=&quot;20307&quot; value=&quot;334&quot;/&gt;&lt;/object&gt;&lt;object type=&quot;3&quot; unique_id=&quot;29956&quot;&gt;&lt;property id=&quot;20148&quot; value=&quot;5&quot;/&gt;&lt;property id=&quot;20300&quot; value=&quot;Slide 70 - &amp;quot;Coordinating Multiple Projects: &amp;#x0D;&amp;#x0A;Oregon DOT&amp;quot;&quot;/&gt;&lt;property id=&quot;20307&quot; value=&quot;335&quot;/&gt;&lt;/object&gt;&lt;object type=&quot;3&quot; unique_id=&quot;29957&quot;&gt;&lt;property id=&quot;20148&quot; value=&quot;5&quot;/&gt;&lt;property id=&quot;20300&quot; value=&quot;Slide 71 - &amp;quot;Oregon DOT Corridor-Level TMPs&amp;quot;&quot;/&gt;&lt;property id=&quot;20307&quot; value=&quot;343&quot;/&gt;&lt;/object&gt;&lt;object type=&quot;3&quot; unique_id=&quot;29958&quot;&gt;&lt;property id=&quot;20148&quot; value=&quot;5&quot;/&gt;&lt;property id=&quot;20300&quot; value=&quot;Slide 72 - &amp;quot;Oregon DOT Corridor-Level TMP Development&amp;quot;&quot;/&gt;&lt;property id=&quot;20307&quot; value=&quot;352&quot;/&gt;&lt;/object&gt;&lt;object type=&quot;3&quot; unique_id=&quot;29959&quot;&gt;&lt;property id=&quot;20148&quot; value=&quot;5&quot;/&gt;&lt;property id=&quot;20300&quot; value=&quot;Slide 73 - &amp;quot;Tips for Coordinating Multiple Projects&amp;quot;&quot;/&gt;&lt;property id=&quot;20307&quot; value=&quot;345&quot;/&gt;&lt;/object&gt;&lt;object type=&quot;3&quot; unique_id=&quot;30176&quot;&gt;&lt;property id=&quot;20148&quot; value=&quot;5&quot;/&gt;&lt;property id=&quot;20300&quot; value=&quot;Slide 65 - &amp;quot;Coordinating Multiple Projects&amp;quot;&quot;/&gt;&lt;property id=&quot;20307&quot; value=&quot;353&quot;/&gt;&lt;/object&gt;&lt;object type=&quot;3&quot; unique_id=&quot;30177&quot;&gt;&lt;property id=&quot;20148&quot; value=&quot;5&quot;/&gt;&lt;property id=&quot;20300&quot; value=&quot;Slide 33 - &amp;quot;Michigan DOT TMP Development&amp;quot;&quot;/&gt;&lt;property id=&quot;20307&quot; value=&quot;354&quot;/&gt;&lt;/object&gt;&lt;object type=&quot;3&quot; unique_id=&quot;30918&quot;&gt;&lt;property id=&quot;20148&quot; value=&quot;5&quot;/&gt;&lt;property id=&quot;20300&quot; value=&quot;Slide 15 - &amp;quot;Missouri DOT I-64&amp;quot;&quot;/&gt;&lt;property id=&quot;20307&quot; value=&quot;355&quot;/&gt;&lt;/object&gt;&lt;object type=&quot;3&quot; unique_id=&quot;31810&quot;&gt;&lt;property id=&quot;20148&quot; value=&quot;5&quot;/&gt;&lt;property id=&quot;20300&quot; value=&quot;Slide 45 - &amp;quot;Ohio DOT I-275 Overpass Beam and Deck Replacement TMP Benefits &amp;quot;&quot;/&gt;&lt;property id=&quot;20307&quot; value=&quot;356&quot;/&gt;&lt;/object&gt;&lt;object type=&quot;3&quot; unique_id=&quot;31811&quot;&gt;&lt;property id=&quot;20148&quot; value=&quot;5&quot;/&gt;&lt;property id=&quot;20300&quot; value=&quot;Slide 46 - &amp;quot;I-69 Reconstruction in Michigan&amp;#x0D;&amp;#x0A;TMP Benefits&amp;quot;&quot;/&gt;&lt;property id=&quot;20307&quot; value=&quot;357&quot;/&gt;&lt;/object&gt;&lt;object type=&quot;3&quot; unique_id=&quot;31812&quot;&gt;&lt;property id=&quot;20148&quot; value=&quot;5&quot;/&gt;&lt;property id=&quot;20300&quot; value=&quot;Slide 41 - &amp;quot;TMPs Lead to Satisfied Drivers&amp;quot;&quot;/&gt;&lt;property id=&quot;20307&quot; value=&quot;358&quot;/&gt;&lt;/object&gt;&lt;object type=&quot;3&quot; unique_id=&quot;32352&quot;&gt;&lt;property id=&quot;20148&quot; value=&quot;5&quot;/&gt;&lt;property id=&quot;20300&quot; value=&quot;Slide 69 - &amp;quot;Coordinating Multiple Projects: Wisconsin DOT&amp;quot;&quot;/&gt;&lt;property id=&quot;20307&quot; value=&quot;359&quot;/&gt;&lt;/object&gt;&lt;object type=&quot;3&quot; unique_id=&quot;34459&quot;&gt;&lt;property id=&quot;20148&quot; value=&quot;5&quot;/&gt;&lt;property id=&quot;20300&quot; value=&quot;Slide 68 - &amp;quot;Utah DOT User Impact Planning&amp;quot;&quot;/&gt;&lt;property id=&quot;20307&quot; value=&quot;361&quot;/&gt;&lt;/object&gt;&lt;/object&gt;&lt;/object&gt;&lt;/database&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PSNARRATION" val="30,1881970149,C:\FHWA TMP VOICEOVER\FHWA TMP Training-Module 4 (final)_pptx\Media.ppcx"/>
  <p:tag name="PPSNARRATIONPROPS" val="C:\FHWA TMP VOICEOVER\FHWA TMP Training-Module 4 (final)_pptx\audio\484175448.mp3"/>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50&quot;/&gt;&lt;lineCharCount val=&quot;38&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40&quot;/&gt;&lt;lineCharCount val=&quot;39&quot;/&gt;&lt;lineCharCount val=&quot;46&quot;/&gt;&lt;lineCharCount val=&quot;26&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40A8BF05-B5C3-4526-BB8C-9D33BD7C8E22}&quot;/&gt;&lt;isInvalidForFieldText val=&quot;0&quot;/&gt;&lt;Image&gt;&lt;filename val=&quot;C:\Users\KAREN-~1\AppData\Local\Temp\PR\data\asimages\{40A8BF05-B5C3-4526-BB8C-9D33BD7C8E22}_30.png&quot;/&gt;&lt;left val=&quot;312&quot;/&gt;&lt;top val=&quot;234&quot;/&gt;&lt;width val=&quot;368&quot;/&gt;&lt;height val=&quot;219&quot;/&gt;&lt;hasText val=&quot;1&quot;/&gt;&lt;/Image&gt;&lt;/ThreeDShapeInfo&gt;"/>
</p:tagLst>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Ripple</Template>
  <TotalTime>4310</TotalTime>
  <Words>6384</Words>
  <Application>Microsoft Office PowerPoint</Application>
  <PresentationFormat>On-screen Show (4:3)</PresentationFormat>
  <Paragraphs>453</Paragraphs>
  <Slides>39</Slides>
  <Notes>38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1" baseType="lpstr">
      <vt:lpstr>Pixel</vt:lpstr>
      <vt:lpstr>Chart</vt:lpstr>
      <vt:lpstr>Examples of Work Zone Best Practices</vt:lpstr>
      <vt:lpstr>Policy</vt:lpstr>
      <vt:lpstr>Washington State DOT WZ Policy</vt:lpstr>
      <vt:lpstr>Michigan DOT WZ Policy</vt:lpstr>
      <vt:lpstr>Impacts Assessment</vt:lpstr>
      <vt:lpstr>Ohio DOT MOT Alternatives Analysis</vt:lpstr>
      <vt:lpstr>PowerPoint Presentation</vt:lpstr>
      <vt:lpstr>Wisconsin DOT Lane Closure Analysis Tool</vt:lpstr>
      <vt:lpstr>Maryland Lane Closure Analysis Program</vt:lpstr>
      <vt:lpstr>Maryland LCAP</vt:lpstr>
      <vt:lpstr>Oregon WZ Traffic Analysis Tool</vt:lpstr>
      <vt:lpstr>Oregon WZ Traffic Analysis Tool</vt:lpstr>
      <vt:lpstr>Oregon WZTA Tool</vt:lpstr>
      <vt:lpstr>Significant Projects</vt:lpstr>
      <vt:lpstr>Significant Projects</vt:lpstr>
      <vt:lpstr>Pennsylvania DOT Significant Project Determination</vt:lpstr>
      <vt:lpstr>Michigan DOT  Significant Project Criteria</vt:lpstr>
      <vt:lpstr>Montana DOT Significant Projects</vt:lpstr>
      <vt:lpstr>Tennessee DOT Significant Project Determination</vt:lpstr>
      <vt:lpstr>Transportation  Management Plans (TMPs)</vt:lpstr>
      <vt:lpstr>How Do States Develop TMPs?</vt:lpstr>
      <vt:lpstr>Caltrans TMP Levels</vt:lpstr>
      <vt:lpstr>Wisconsin DOT TMP Guidance</vt:lpstr>
      <vt:lpstr>WisDOT  TMP  Process</vt:lpstr>
      <vt:lpstr>Michigan TMP Review Teams</vt:lpstr>
      <vt:lpstr>Data Collection and Analysis and Performance Monitoring</vt:lpstr>
      <vt:lpstr>Ohio DOT Data Collection, Analysis, and Performance Monitoring</vt:lpstr>
      <vt:lpstr>Ohio DOT WZ Crash Data Analysis</vt:lpstr>
      <vt:lpstr>Ohio DOT Historic Crash Data Analysis</vt:lpstr>
      <vt:lpstr>Ohio DOT Near Real-Time Crash Data Analysis</vt:lpstr>
      <vt:lpstr>Michigan DOT Data Collection, Analysis, and Performance Monitoring</vt:lpstr>
      <vt:lpstr>Michigan DOT Mobility Data Collection</vt:lpstr>
      <vt:lpstr>Coordinating Multiple Projects</vt:lpstr>
      <vt:lpstr>Coordinating Multiple Projects</vt:lpstr>
      <vt:lpstr>Coordinating Multiple Projects: Minnesota DOT</vt:lpstr>
      <vt:lpstr>Coordinating Multiple Projects: Utah DOT</vt:lpstr>
      <vt:lpstr>Utah DOT WZ Program Planning</vt:lpstr>
      <vt:lpstr>Coordinating Multiple Projects: Great Lakes Regional Transportation Operations Coalition</vt:lpstr>
      <vt:lpstr>Oregon DOT Corridor-Level TMPs</vt:lpstr>
    </vt:vector>
  </TitlesOfParts>
  <Company>SAIC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Zone Rule</dc:title>
  <dc:creator>symounj</dc:creator>
  <cp:lastModifiedBy>Wood, Ken (FHWA)</cp:lastModifiedBy>
  <cp:revision>309</cp:revision>
  <cp:lastPrinted>2013-04-01T22:06:49Z</cp:lastPrinted>
  <dcterms:created xsi:type="dcterms:W3CDTF">2010-04-15T18:49:04Z</dcterms:created>
  <dcterms:modified xsi:type="dcterms:W3CDTF">2016-01-13T21:05:20Z</dcterms:modified>
</cp:coreProperties>
</file>