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79" r:id="rId2"/>
  </p:sldMasterIdLst>
  <p:notesMasterIdLst>
    <p:notesMasterId r:id="rId24"/>
  </p:notesMasterIdLst>
  <p:handoutMasterIdLst>
    <p:handoutMasterId r:id="rId25"/>
  </p:handoutMasterIdLst>
  <p:sldIdLst>
    <p:sldId id="257" r:id="rId3"/>
    <p:sldId id="272" r:id="rId4"/>
    <p:sldId id="320" r:id="rId5"/>
    <p:sldId id="309" r:id="rId6"/>
    <p:sldId id="278" r:id="rId7"/>
    <p:sldId id="281" r:id="rId8"/>
    <p:sldId id="317" r:id="rId9"/>
    <p:sldId id="318" r:id="rId10"/>
    <p:sldId id="261" r:id="rId11"/>
    <p:sldId id="274" r:id="rId12"/>
    <p:sldId id="322" r:id="rId13"/>
    <p:sldId id="310" r:id="rId14"/>
    <p:sldId id="321" r:id="rId15"/>
    <p:sldId id="326" r:id="rId16"/>
    <p:sldId id="312" r:id="rId17"/>
    <p:sldId id="279" r:id="rId18"/>
    <p:sldId id="280" r:id="rId19"/>
    <p:sldId id="284" r:id="rId20"/>
    <p:sldId id="263" r:id="rId21"/>
    <p:sldId id="308" r:id="rId22"/>
    <p:sldId id="304" r:id="rId23"/>
  </p:sldIdLst>
  <p:sldSz cx="9144000" cy="6858000" type="screen4x3"/>
  <p:notesSz cx="7010400" cy="9296400"/>
  <p:defaultTextStyle>
    <a:defPPr>
      <a:defRPr lang="en-US"/>
    </a:defPPr>
    <a:lvl1pPr algn="l" rtl="0" eaLnBrk="0" fontAlgn="base" hangingPunct="0">
      <a:spcBef>
        <a:spcPct val="50000"/>
      </a:spcBef>
      <a:spcAft>
        <a:spcPct val="0"/>
      </a:spcAft>
      <a:defRPr sz="2400" i="1" kern="1200">
        <a:solidFill>
          <a:schemeClr val="bg1"/>
        </a:solidFill>
        <a:latin typeface="Times New Roman" pitchFamily="18" charset="0"/>
        <a:ea typeface="+mn-ea"/>
        <a:cs typeface="+mn-cs"/>
      </a:defRPr>
    </a:lvl1pPr>
    <a:lvl2pPr marL="457200" algn="l" rtl="0" eaLnBrk="0" fontAlgn="base" hangingPunct="0">
      <a:spcBef>
        <a:spcPct val="50000"/>
      </a:spcBef>
      <a:spcAft>
        <a:spcPct val="0"/>
      </a:spcAft>
      <a:defRPr sz="2400" i="1" kern="1200">
        <a:solidFill>
          <a:schemeClr val="bg1"/>
        </a:solidFill>
        <a:latin typeface="Times New Roman" pitchFamily="18" charset="0"/>
        <a:ea typeface="+mn-ea"/>
        <a:cs typeface="+mn-cs"/>
      </a:defRPr>
    </a:lvl2pPr>
    <a:lvl3pPr marL="914400" algn="l" rtl="0" eaLnBrk="0" fontAlgn="base" hangingPunct="0">
      <a:spcBef>
        <a:spcPct val="50000"/>
      </a:spcBef>
      <a:spcAft>
        <a:spcPct val="0"/>
      </a:spcAft>
      <a:defRPr sz="2400" i="1" kern="1200">
        <a:solidFill>
          <a:schemeClr val="bg1"/>
        </a:solidFill>
        <a:latin typeface="Times New Roman" pitchFamily="18" charset="0"/>
        <a:ea typeface="+mn-ea"/>
        <a:cs typeface="+mn-cs"/>
      </a:defRPr>
    </a:lvl3pPr>
    <a:lvl4pPr marL="1371600" algn="l" rtl="0" eaLnBrk="0" fontAlgn="base" hangingPunct="0">
      <a:spcBef>
        <a:spcPct val="50000"/>
      </a:spcBef>
      <a:spcAft>
        <a:spcPct val="0"/>
      </a:spcAft>
      <a:defRPr sz="2400" i="1" kern="1200">
        <a:solidFill>
          <a:schemeClr val="bg1"/>
        </a:solidFill>
        <a:latin typeface="Times New Roman" pitchFamily="18" charset="0"/>
        <a:ea typeface="+mn-ea"/>
        <a:cs typeface="+mn-cs"/>
      </a:defRPr>
    </a:lvl4pPr>
    <a:lvl5pPr marL="1828800" algn="l" rtl="0" eaLnBrk="0" fontAlgn="base" hangingPunct="0">
      <a:spcBef>
        <a:spcPct val="50000"/>
      </a:spcBef>
      <a:spcAft>
        <a:spcPct val="0"/>
      </a:spcAft>
      <a:defRPr sz="2400" i="1" kern="1200">
        <a:solidFill>
          <a:schemeClr val="bg1"/>
        </a:solidFill>
        <a:latin typeface="Times New Roman" pitchFamily="18" charset="0"/>
        <a:ea typeface="+mn-ea"/>
        <a:cs typeface="+mn-cs"/>
      </a:defRPr>
    </a:lvl5pPr>
    <a:lvl6pPr marL="2286000" algn="l" defTabSz="914400" rtl="0" eaLnBrk="1" latinLnBrk="0" hangingPunct="1">
      <a:defRPr sz="2400" i="1" kern="1200">
        <a:solidFill>
          <a:schemeClr val="bg1"/>
        </a:solidFill>
        <a:latin typeface="Times New Roman" pitchFamily="18" charset="0"/>
        <a:ea typeface="+mn-ea"/>
        <a:cs typeface="+mn-cs"/>
      </a:defRPr>
    </a:lvl6pPr>
    <a:lvl7pPr marL="2743200" algn="l" defTabSz="914400" rtl="0" eaLnBrk="1" latinLnBrk="0" hangingPunct="1">
      <a:defRPr sz="2400" i="1" kern="1200">
        <a:solidFill>
          <a:schemeClr val="bg1"/>
        </a:solidFill>
        <a:latin typeface="Times New Roman" pitchFamily="18" charset="0"/>
        <a:ea typeface="+mn-ea"/>
        <a:cs typeface="+mn-cs"/>
      </a:defRPr>
    </a:lvl7pPr>
    <a:lvl8pPr marL="3200400" algn="l" defTabSz="914400" rtl="0" eaLnBrk="1" latinLnBrk="0" hangingPunct="1">
      <a:defRPr sz="2400" i="1" kern="1200">
        <a:solidFill>
          <a:schemeClr val="bg1"/>
        </a:solidFill>
        <a:latin typeface="Times New Roman" pitchFamily="18" charset="0"/>
        <a:ea typeface="+mn-ea"/>
        <a:cs typeface="+mn-cs"/>
      </a:defRPr>
    </a:lvl8pPr>
    <a:lvl9pPr marL="3657600" algn="l" defTabSz="914400" rtl="0" eaLnBrk="1" latinLnBrk="0" hangingPunct="1">
      <a:defRPr sz="2400" i="1"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0099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44" d="100"/>
          <a:sy n="44" d="100"/>
        </p:scale>
        <p:origin x="1219"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defTabSz="912679" eaLnBrk="1" hangingPunct="1">
              <a:spcBef>
                <a:spcPct val="0"/>
              </a:spcBef>
              <a:defRPr sz="1200" i="0">
                <a:solidFill>
                  <a:schemeClr val="tx1"/>
                </a:solidFill>
                <a:latin typeface="Arial" pitchFamily="34" charset="0"/>
              </a:defRPr>
            </a:lvl1pPr>
          </a:lstStyle>
          <a:p>
            <a:endParaRPr lang="en-US"/>
          </a:p>
        </p:txBody>
      </p:sp>
      <p:sp>
        <p:nvSpPr>
          <p:cNvPr id="139267"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defTabSz="912679" eaLnBrk="1" hangingPunct="1">
              <a:spcBef>
                <a:spcPct val="0"/>
              </a:spcBef>
              <a:defRPr sz="1200" i="0">
                <a:solidFill>
                  <a:schemeClr val="tx1"/>
                </a:solidFill>
                <a:latin typeface="Arial" pitchFamily="34" charset="0"/>
              </a:defRPr>
            </a:lvl1pPr>
          </a:lstStyle>
          <a:p>
            <a:endParaRPr lang="en-US"/>
          </a:p>
        </p:txBody>
      </p:sp>
      <p:sp>
        <p:nvSpPr>
          <p:cNvPr id="139268"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defTabSz="912679" eaLnBrk="1" hangingPunct="1">
              <a:spcBef>
                <a:spcPct val="0"/>
              </a:spcBef>
              <a:defRPr sz="1200" i="0">
                <a:solidFill>
                  <a:schemeClr val="tx1"/>
                </a:solidFill>
                <a:latin typeface="Arial" pitchFamily="34" charset="0"/>
              </a:defRPr>
            </a:lvl1pPr>
          </a:lstStyle>
          <a:p>
            <a:endParaRPr lang="en-US"/>
          </a:p>
        </p:txBody>
      </p:sp>
      <p:sp>
        <p:nvSpPr>
          <p:cNvPr id="139269"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defTabSz="912679" eaLnBrk="1" hangingPunct="1">
              <a:spcBef>
                <a:spcPct val="0"/>
              </a:spcBef>
              <a:defRPr sz="1200" i="0">
                <a:solidFill>
                  <a:schemeClr val="tx1"/>
                </a:solidFill>
                <a:latin typeface="Arial" pitchFamily="34" charset="0"/>
              </a:defRPr>
            </a:lvl1pPr>
          </a:lstStyle>
          <a:p>
            <a:fld id="{87CB7CF0-9D3F-471E-818E-74EC997E7768}" type="slidenum">
              <a:rPr lang="en-US"/>
              <a:pPr/>
              <a:t>‹#›</a:t>
            </a:fld>
            <a:endParaRPr lang="en-US"/>
          </a:p>
        </p:txBody>
      </p:sp>
    </p:spTree>
    <p:extLst>
      <p:ext uri="{BB962C8B-B14F-4D97-AF65-F5344CB8AC3E}">
        <p14:creationId xmlns:p14="http://schemas.microsoft.com/office/powerpoint/2010/main" val="32596135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1726" eaLnBrk="1" hangingPunct="1">
              <a:spcBef>
                <a:spcPct val="0"/>
              </a:spcBef>
              <a:defRPr sz="1200" i="0">
                <a:solidFill>
                  <a:schemeClr val="tx1"/>
                </a:solidFill>
                <a:latin typeface="Arial" pitchFamily="34" charset="0"/>
              </a:defRPr>
            </a:lvl1pPr>
          </a:lstStyle>
          <a:p>
            <a:endParaRPr lang="en-US"/>
          </a:p>
        </p:txBody>
      </p:sp>
      <p:sp>
        <p:nvSpPr>
          <p:cNvPr id="22531"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1726" eaLnBrk="1" hangingPunct="1">
              <a:spcBef>
                <a:spcPct val="0"/>
              </a:spcBef>
              <a:defRPr sz="1200" i="0">
                <a:solidFill>
                  <a:schemeClr val="tx1"/>
                </a:solidFill>
                <a:latin typeface="Arial" pitchFamily="34" charset="0"/>
              </a:defRPr>
            </a:lvl1pPr>
          </a:lstStyle>
          <a:p>
            <a:endParaRPr lang="en-US"/>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1726" eaLnBrk="1" hangingPunct="1">
              <a:spcBef>
                <a:spcPct val="0"/>
              </a:spcBef>
              <a:defRPr sz="1200" i="0">
                <a:solidFill>
                  <a:schemeClr val="tx1"/>
                </a:solidFill>
                <a:latin typeface="Arial" pitchFamily="34" charset="0"/>
              </a:defRPr>
            </a:lvl1pPr>
          </a:lstStyle>
          <a:p>
            <a:endParaRPr lang="en-US"/>
          </a:p>
        </p:txBody>
      </p:sp>
      <p:sp>
        <p:nvSpPr>
          <p:cNvPr id="22535"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1726" eaLnBrk="1" hangingPunct="1">
              <a:spcBef>
                <a:spcPct val="0"/>
              </a:spcBef>
              <a:defRPr sz="1200" i="0">
                <a:solidFill>
                  <a:schemeClr val="tx1"/>
                </a:solidFill>
                <a:latin typeface="Arial" pitchFamily="34" charset="0"/>
              </a:defRPr>
            </a:lvl1pPr>
          </a:lstStyle>
          <a:p>
            <a:fld id="{9D6249AF-A040-439B-A564-90FF19E3835A}" type="slidenum">
              <a:rPr lang="en-US"/>
              <a:pPr/>
              <a:t>‹#›</a:t>
            </a:fld>
            <a:endParaRPr lang="en-US"/>
          </a:p>
        </p:txBody>
      </p:sp>
    </p:spTree>
    <p:extLst>
      <p:ext uri="{BB962C8B-B14F-4D97-AF65-F5344CB8AC3E}">
        <p14:creationId xmlns:p14="http://schemas.microsoft.com/office/powerpoint/2010/main" val="291829833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92E1B-520E-424E-A853-9EF2F3B1D003}" type="slidenum">
              <a:rPr lang="en-US"/>
              <a:pPr/>
              <a:t>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373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CADF3-EFA5-4733-960B-E2FD03E4A504}" type="slidenum">
              <a:rPr lang="en-US"/>
              <a:pPr/>
              <a:t>10</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Traffic management efforts beyond temporary traffic control (TTC) plans are needed to deal with the increasing traffic volumes using the same roads on which agencies need to perform maintenance and rehabilitation</a:t>
            </a:r>
          </a:p>
          <a:p>
            <a:endParaRPr lang="en-US"/>
          </a:p>
          <a:p>
            <a:r>
              <a:rPr lang="en-US"/>
              <a:t>Safety, mobility, and constructability are the three critical work zone related issues that need to be addressed while planning, designing, and building road projects. </a:t>
            </a:r>
          </a:p>
          <a:p>
            <a:pPr>
              <a:buFontTx/>
              <a:buChar char="•"/>
            </a:pPr>
            <a:r>
              <a:rPr lang="en-US"/>
              <a:t> Constructability can be defined as the optimum use of construction knowledge and experience in planning, design, procurement, and field operations to achieve overall project objectives. The objective of constructability is to facilitate rational bids and minimize problems during construction. </a:t>
            </a:r>
          </a:p>
          <a:p>
            <a:pPr>
              <a:buFontTx/>
              <a:buChar char="•"/>
            </a:pPr>
            <a:r>
              <a:rPr lang="en-US"/>
              <a:t> Benefits of constructability include cost reduction, schedule adherence, higher productivity, enhanced quality, and more safety and convenience for the traveling public.  </a:t>
            </a:r>
          </a:p>
          <a:p>
            <a:pPr>
              <a:buFontTx/>
              <a:buChar char="•"/>
            </a:pPr>
            <a:r>
              <a:rPr lang="en-US"/>
              <a:t> Constructability reviews are performed to facilitate the practicality of construction and minimize project delays, changes, and costs, while at the same time maximizing productivity, quality, safety, and convenience. </a:t>
            </a:r>
          </a:p>
          <a:p>
            <a:endParaRPr lang="en-US"/>
          </a:p>
        </p:txBody>
      </p:sp>
    </p:spTree>
    <p:extLst>
      <p:ext uri="{BB962C8B-B14F-4D97-AF65-F5344CB8AC3E}">
        <p14:creationId xmlns:p14="http://schemas.microsoft.com/office/powerpoint/2010/main" val="31650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E8CA7-40EB-4676-AD1F-CD8B60E31143}" type="slidenum">
              <a:rPr lang="en-US"/>
              <a:pPr/>
              <a:t>11</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t>The major differences between a TMA and a TCP is that the TCP focuses on the maintenance and protection of traffic within the construction zone; the TMA addresses project-related impacts throughout the project corridor and sometimes beyond. The TMA will include a preferred traffic</a:t>
            </a:r>
          </a:p>
          <a:p>
            <a:r>
              <a:rPr lang="en-US"/>
              <a:t>control method. In general, the designer will be responsible for incorporating the TMA objectives into the TCP.</a:t>
            </a:r>
          </a:p>
          <a:p>
            <a:endParaRPr lang="en-US"/>
          </a:p>
          <a:p>
            <a:r>
              <a:rPr lang="en-US"/>
              <a:t>GROUP EXERCISE: Ask the audience what they believe the benefits of good traffic management might be for various stakeholders during a construction project.  List their answers on flipcharts/whiteboard.  Compare their list to the following slide’s list.</a:t>
            </a:r>
          </a:p>
        </p:txBody>
      </p:sp>
    </p:spTree>
    <p:extLst>
      <p:ext uri="{BB962C8B-B14F-4D97-AF65-F5344CB8AC3E}">
        <p14:creationId xmlns:p14="http://schemas.microsoft.com/office/powerpoint/2010/main" val="173383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01BB7-7885-48B6-8CC6-8AFE2672EC52}" type="slidenum">
              <a:rPr lang="en-US"/>
              <a:pPr/>
              <a:t>12</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8285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6F977B-1638-41BF-9269-0C54810A42C8}" type="slidenum">
              <a:rPr lang="en-US"/>
              <a:pPr/>
              <a:t>13</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830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807BA-6C3F-4FA9-B8B7-D0E2386A2D41}" type="slidenum">
              <a:rPr lang="en-US"/>
              <a:pPr/>
              <a:t>14</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511176" y="4416425"/>
            <a:ext cx="6061074" cy="4437289"/>
          </a:xfrm>
        </p:spPr>
        <p:txBody>
          <a:bodyPr/>
          <a:lstStyle/>
          <a:p>
            <a:pPr>
              <a:lnSpc>
                <a:spcPct val="90000"/>
              </a:lnSpc>
            </a:pPr>
            <a:r>
              <a:rPr lang="en-US" dirty="0"/>
              <a:t>State DOT representatives from MD, MI, OR, RI, and WI unanimously agreed that they have seen a positive change in the way </a:t>
            </a:r>
            <a:r>
              <a:rPr lang="en-US" dirty="0" smtClean="0"/>
              <a:t>WZ </a:t>
            </a:r>
            <a:r>
              <a:rPr lang="en-US" dirty="0"/>
              <a:t>impacts are assessed and managed as a result of their TMPs. As a result of assessing impacts earlier in the project </a:t>
            </a:r>
            <a:r>
              <a:rPr lang="en-US" dirty="0" smtClean="0"/>
              <a:t>development </a:t>
            </a:r>
            <a:r>
              <a:rPr lang="en-US" dirty="0"/>
              <a:t>agencies are able to include the cost of mitigating the impacts in their design plans. </a:t>
            </a:r>
          </a:p>
          <a:p>
            <a:pPr>
              <a:lnSpc>
                <a:spcPct val="90000"/>
              </a:lnSpc>
            </a:pPr>
            <a:r>
              <a:rPr lang="en-US" dirty="0"/>
              <a:t>What was initially thought to be the biggest burden and challenge about TMP development – the extra time and cost involved with documenting their plan – is now considered to be one of the greatest benefits of the TMP development process. Because many projects can take months, even years to develop, there is the likelihood that design or project lead staff may change hands.  If design and development decisions are well documented, time, energy and money can be saved in the development of the project.  Additionally, a developed project may sit on a shelf for months, even years, waiting for construction funding.  Having these development decisions recorded aids in the ability to refresh the minds of those picking the project up after a long delay.  Construction offices will benefit by having thorough, well-documented justification for why a particular alternative(s), method(s) or material was rejected should it be proposed by their contractor during construction.</a:t>
            </a:r>
            <a:br>
              <a:rPr lang="en-US" dirty="0"/>
            </a:br>
            <a:r>
              <a:rPr lang="en-US" dirty="0"/>
              <a:t/>
            </a:r>
            <a:br>
              <a:rPr lang="en-US" dirty="0"/>
            </a:br>
            <a:r>
              <a:rPr lang="en-US" dirty="0"/>
              <a:t>The TMP development process can also enable better coordination and scheduling of projects by bringing all stakeholders to the TMP development table early on in the process and identifying impacts and mitigation strategies that reach beyond the immediate work zone area.</a:t>
            </a:r>
          </a:p>
          <a:p>
            <a:pPr>
              <a:lnSpc>
                <a:spcPct val="90000"/>
              </a:lnSpc>
            </a:pPr>
            <a:r>
              <a:rPr lang="en-US" dirty="0"/>
              <a:t>States appreciate having a formalized process, as it allows them to streamline TMP development across the agency, make sure the right stakeholders are included, develop more comprehensive TMPs, and better plan future projects by using the documented successful strategies from previous projects. </a:t>
            </a:r>
          </a:p>
        </p:txBody>
      </p:sp>
    </p:spTree>
    <p:extLst>
      <p:ext uri="{BB962C8B-B14F-4D97-AF65-F5344CB8AC3E}">
        <p14:creationId xmlns:p14="http://schemas.microsoft.com/office/powerpoint/2010/main" val="895326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E34BA-ED36-49F3-AF2F-7EE71D403AC6}" type="slidenum">
              <a:rPr lang="en-US"/>
              <a:pPr/>
              <a:t>15</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This a general TMP development process diagram that may be used as a starting point for agencies to consider when developing TMP procedures and TMPs for specific projects. The example process in this figure shows three types of TMPs (Basic, Intermediate, and Major). Agencies may elect to develop a different number of categories of TMPs than what is described here. </a:t>
            </a:r>
          </a:p>
        </p:txBody>
      </p:sp>
    </p:spTree>
    <p:extLst>
      <p:ext uri="{BB962C8B-B14F-4D97-AF65-F5344CB8AC3E}">
        <p14:creationId xmlns:p14="http://schemas.microsoft.com/office/powerpoint/2010/main" val="3059106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6158F-268A-4F9D-9E80-B9E755CF9863}" type="slidenum">
              <a:rPr lang="en-US"/>
              <a:pPr/>
              <a:t>16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a:lnSpc>
                <a:spcPct val="90000"/>
              </a:lnSpc>
            </a:pPr>
            <a:r>
              <a:rPr lang="en-US"/>
              <a:t>Although a full TMP document is not developed until design, conducting some TMP analyses during systems planning and preliminary engineering will help ensure that the TMP development and implementation costs are included in the project budget. At this early stage, more alternatives for addressing work zone impacts are available, so a broader range of strategies can be chosen. Early TMP development will also help with scheduling and coordinating projects to minimize the cumulative work zone impacts of multiple projects along a corridor or in a region. This includes examining the adequacy of detour or alternate routes and coordinating with the agencies responsible for those routes. </a:t>
            </a:r>
          </a:p>
          <a:p>
            <a:pPr>
              <a:lnSpc>
                <a:spcPct val="90000"/>
              </a:lnSpc>
            </a:pPr>
            <a:endParaRPr lang="en-US"/>
          </a:p>
          <a:p>
            <a:pPr>
              <a:lnSpc>
                <a:spcPct val="90000"/>
              </a:lnSpc>
            </a:pPr>
            <a:r>
              <a:rPr lang="en-US"/>
              <a:t>Another strategy available in the earlier stages of project development is to consider work zone impacts in the evaluation and selection of design alternatives. For some projects it may be possible to choose a design alternative that alleviates many work zone impacts. </a:t>
            </a:r>
          </a:p>
          <a:p>
            <a:pPr>
              <a:lnSpc>
                <a:spcPct val="90000"/>
              </a:lnSpc>
            </a:pPr>
            <a:endParaRPr lang="en-US"/>
          </a:p>
          <a:p>
            <a:pPr>
              <a:lnSpc>
                <a:spcPct val="90000"/>
              </a:lnSpc>
            </a:pPr>
            <a:r>
              <a:rPr lang="en-US"/>
              <a:t>These broader strategies cross various disciplines and highlight the need for a multidisciplinary approach.</a:t>
            </a:r>
          </a:p>
          <a:p>
            <a:pPr>
              <a:lnSpc>
                <a:spcPct val="90000"/>
              </a:lnSpc>
            </a:pPr>
            <a:endParaRPr lang="en-US"/>
          </a:p>
          <a:p>
            <a:pPr>
              <a:lnSpc>
                <a:spcPct val="90000"/>
              </a:lnSpc>
            </a:pPr>
            <a:r>
              <a:rPr lang="en-US" b="1" u="sng"/>
              <a:t>Of Course:</a:t>
            </a:r>
            <a:r>
              <a:rPr lang="en-US"/>
              <a:t> Through Value Engineering or  Pre-Construction meeting, changes in the project plans could occur that mean adjustments to the TMP are needed.</a:t>
            </a:r>
          </a:p>
          <a:p>
            <a:pPr>
              <a:lnSpc>
                <a:spcPct val="90000"/>
              </a:lnSpc>
            </a:pPr>
            <a:endParaRPr lang="en-US"/>
          </a:p>
        </p:txBody>
      </p:sp>
    </p:spTree>
    <p:extLst>
      <p:ext uri="{BB962C8B-B14F-4D97-AF65-F5344CB8AC3E}">
        <p14:creationId xmlns:p14="http://schemas.microsoft.com/office/powerpoint/2010/main" val="461032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C5C2E-8B68-4979-BF2D-7D5D039A7B2A}" type="slidenum">
              <a:rPr lang="en-US"/>
              <a:pPr/>
              <a:t>17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Design-level work zone impacts assessment may include consideration of corridor and network level impacts, coordination with other projects, addressing work zone impacts issues in conjunction with the project design and construction approaches, work zone transportation management, and development of TMPs.</a:t>
            </a:r>
          </a:p>
        </p:txBody>
      </p:sp>
    </p:spTree>
    <p:extLst>
      <p:ext uri="{BB962C8B-B14F-4D97-AF65-F5344CB8AC3E}">
        <p14:creationId xmlns:p14="http://schemas.microsoft.com/office/powerpoint/2010/main" val="328355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85244-15A0-488F-8E35-AA2806E2B417}" type="slidenum">
              <a:rPr lang="en-US"/>
              <a:pPr/>
              <a:t>18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2956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2FE4F-5A1F-44AC-8B94-67E9CFB2880C}" type="slidenum">
              <a:rPr lang="en-US"/>
              <a:pPr/>
              <a:t>19</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553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E85C8-C41C-44FA-B821-078E97F5196C}" type="slidenum">
              <a:rPr lang="en-US"/>
              <a:pPr/>
              <a:t>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One of the goals of the updated Rule is to expand WZ impacts management beyond traffic control.  Using scheduling, construction strategies, contracting strategies, transportation management strategies helps to improve safety, reduce traffic and mobility impacts, and promote coordination in and around the work zone.  To encourage this broader thinking, one of the components of the updated Rule expands the existing requirement for developing a traffic control plan (TCP) for handling traffic at each work zone to now require the development and implementation of a transportation management plan (TMP) for road project.  </a:t>
            </a:r>
          </a:p>
          <a:p>
            <a:endParaRPr lang="en-US"/>
          </a:p>
          <a:p>
            <a:r>
              <a:rPr lang="en-US"/>
              <a:t>TMPs present a more comprehensive approach to managing work zone safety and mobility.  A TMP lays out a set of coordinated work zone management strategies and describes how they will be used to manage the work zone safety and mobility impacts of a road project. Transportation management strategies for a work zone include temporary traffic control measures and devices, operational strategies, and public information and outreach.   WZ ITS can be used as an operational strategy and can be used for public information and outreach.</a:t>
            </a:r>
          </a:p>
          <a:p>
            <a:endParaRPr lang="en-US"/>
          </a:p>
          <a:p>
            <a:endParaRPr lang="en-US"/>
          </a:p>
        </p:txBody>
      </p:sp>
    </p:spTree>
    <p:extLst>
      <p:ext uri="{BB962C8B-B14F-4D97-AF65-F5344CB8AC3E}">
        <p14:creationId xmlns:p14="http://schemas.microsoft.com/office/powerpoint/2010/main" val="1099662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B6A01-9169-41E2-9628-14A260A1588C}" type="slidenum">
              <a:rPr lang="en-US"/>
              <a:pPr/>
              <a:t>20</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788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37019-D48F-49B2-80EF-BB97A20537D2}" type="slidenum">
              <a:rPr lang="en-US"/>
              <a:pPr/>
              <a:t>21</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427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DE7DB-0CAC-4230-A190-41D50E778A72}" type="slidenum">
              <a:rPr lang="en-US"/>
              <a:pPr/>
              <a:t>3</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993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CA79F-CC8C-43D8-82A4-7B18981CE909}" type="slidenum">
              <a:rPr lang="en-US"/>
              <a:pPr/>
              <a:t>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a:p>
            <a:endParaRPr lang="en-US"/>
          </a:p>
        </p:txBody>
      </p:sp>
    </p:spTree>
    <p:extLst>
      <p:ext uri="{BB962C8B-B14F-4D97-AF65-F5344CB8AC3E}">
        <p14:creationId xmlns:p14="http://schemas.microsoft.com/office/powerpoint/2010/main" val="63860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94D14-8BC2-45D4-BD1D-CC239A7F9624}" type="slidenum">
              <a:rPr lang="en-US"/>
              <a:pPr/>
              <a:t>5</a:t>
            </a:fld>
            <a:endParaRPr lang="en-US"/>
          </a:p>
        </p:txBody>
      </p:sp>
      <p:sp>
        <p:nvSpPr>
          <p:cNvPr id="53250" name="Rectangle 2"/>
          <p:cNvSpPr>
            <a:spLocks noGrp="1" noRot="1" noChangeAspect="1" noChangeArrowheads="1" noTextEdit="1"/>
          </p:cNvSpPr>
          <p:nvPr>
            <p:ph type="sldImg"/>
          </p:nvPr>
        </p:nvSpPr>
        <p:spPr>
          <a:xfrm>
            <a:off x="1179513" y="696913"/>
            <a:ext cx="4648200" cy="3486150"/>
          </a:xfrm>
          <a:ln/>
        </p:spPr>
      </p:sp>
      <p:sp>
        <p:nvSpPr>
          <p:cNvPr id="53251" name="Rectangle 3"/>
          <p:cNvSpPr>
            <a:spLocks noGrp="1" noChangeArrowheads="1"/>
          </p:cNvSpPr>
          <p:nvPr>
            <p:ph type="body" idx="1"/>
          </p:nvPr>
        </p:nvSpPr>
        <p:spPr>
          <a:xfrm>
            <a:off x="609600" y="4724400"/>
            <a:ext cx="5562600" cy="3875088"/>
          </a:xfrm>
        </p:spPr>
        <p:txBody>
          <a:bodyPr/>
          <a:lstStyle/>
          <a:p>
            <a:r>
              <a:rPr lang="en-US"/>
              <a:t>Effective WZ management requires a combination of strategies.  The best combination of work zone management strategies needs to be based on site-specific conditions and thus determined on a case-by-case basis.  </a:t>
            </a:r>
          </a:p>
          <a:p>
            <a:endParaRPr lang="en-US"/>
          </a:p>
          <a:p>
            <a:r>
              <a:rPr lang="en-US"/>
              <a:t>The scope, content, and level of detail of a TMP should vary based on the agency’s work zone policy and the anticipated work zone impacts of the project. </a:t>
            </a:r>
          </a:p>
          <a:p>
            <a:endParaRPr lang="en-US"/>
          </a:p>
        </p:txBody>
      </p:sp>
    </p:spTree>
    <p:extLst>
      <p:ext uri="{BB962C8B-B14F-4D97-AF65-F5344CB8AC3E}">
        <p14:creationId xmlns:p14="http://schemas.microsoft.com/office/powerpoint/2010/main" val="276773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7897D-827C-4450-80FA-99C0B521B9BE}" type="slidenum">
              <a:rPr lang="en-US"/>
              <a:pPr/>
              <a:t>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sz="1000" b="1" u="sng" dirty="0"/>
              <a:t>Traffic Control Approaches</a:t>
            </a:r>
          </a:p>
          <a:p>
            <a:r>
              <a:rPr lang="en-US" sz="1000" dirty="0"/>
              <a:t>IA1. Construction phasing/staging</a:t>
            </a:r>
          </a:p>
          <a:p>
            <a:r>
              <a:rPr lang="en-US" sz="1000" dirty="0"/>
              <a:t>IA2. Full roadway closures</a:t>
            </a:r>
          </a:p>
          <a:p>
            <a:r>
              <a:rPr lang="en-US" sz="1000" dirty="0"/>
              <a:t>IA3. Lane shifts or closures</a:t>
            </a:r>
          </a:p>
          <a:p>
            <a:r>
              <a:rPr lang="en-US" sz="1000" dirty="0"/>
              <a:t>Reduced lane widths to maintain number of lanes (constriction) </a:t>
            </a:r>
          </a:p>
          <a:p>
            <a:r>
              <a:rPr lang="en-US" sz="1000" dirty="0"/>
              <a:t>Lane closures to provide worker safety </a:t>
            </a:r>
          </a:p>
          <a:p>
            <a:r>
              <a:rPr lang="en-US" sz="1000" dirty="0"/>
              <a:t>Reduced shoulder width to maintain number of lanes </a:t>
            </a:r>
          </a:p>
          <a:p>
            <a:r>
              <a:rPr lang="en-US" sz="1000" dirty="0"/>
              <a:t>Shoulder closures to provide worker safety </a:t>
            </a:r>
          </a:p>
          <a:p>
            <a:r>
              <a:rPr lang="en-US" sz="1000" dirty="0"/>
              <a:t>Lane shift to shoulder/median to maintain number of lanes </a:t>
            </a:r>
          </a:p>
          <a:p>
            <a:r>
              <a:rPr lang="en-US" sz="1000" dirty="0"/>
              <a:t>IA4. One-lane, two-way operation</a:t>
            </a:r>
          </a:p>
          <a:p>
            <a:r>
              <a:rPr lang="en-US" sz="1000" dirty="0"/>
              <a:t>IA5. Two-way traffic on one side of divided facility (crossover)</a:t>
            </a:r>
          </a:p>
          <a:p>
            <a:r>
              <a:rPr lang="en-US" sz="1000" dirty="0"/>
              <a:t>IA6. Reversible lanes</a:t>
            </a:r>
          </a:p>
          <a:p>
            <a:r>
              <a:rPr lang="en-US" sz="1000" dirty="0"/>
              <a:t>IA7. Ramp closures/relocation</a:t>
            </a:r>
          </a:p>
          <a:p>
            <a:r>
              <a:rPr lang="en-US" sz="1000" dirty="0"/>
              <a:t>IA8. Freeway-to-freeway interchange closures</a:t>
            </a:r>
          </a:p>
          <a:p>
            <a:r>
              <a:rPr lang="en-US" sz="1000" dirty="0"/>
              <a:t>IA9. Night work</a:t>
            </a:r>
          </a:p>
          <a:p>
            <a:r>
              <a:rPr lang="en-US" sz="1000" dirty="0"/>
              <a:t>IA10. Weekend work</a:t>
            </a:r>
          </a:p>
          <a:p>
            <a:r>
              <a:rPr lang="en-US" sz="1000" dirty="0"/>
              <a:t>IA11. Work hour restrictions for peak travel</a:t>
            </a:r>
          </a:p>
          <a:p>
            <a:r>
              <a:rPr lang="en-US" sz="1000" dirty="0"/>
              <a:t>IA12. Pedestrian/bicycle access improvements</a:t>
            </a:r>
          </a:p>
          <a:p>
            <a:r>
              <a:rPr lang="en-US" sz="1000" dirty="0"/>
              <a:t>IA13. Business access improvements</a:t>
            </a:r>
          </a:p>
          <a:p>
            <a:r>
              <a:rPr lang="en-US" sz="1000" dirty="0"/>
              <a:t>IA14. Off-site detours/use of alternate routes</a:t>
            </a:r>
          </a:p>
        </p:txBody>
      </p:sp>
    </p:spTree>
    <p:extLst>
      <p:ext uri="{BB962C8B-B14F-4D97-AF65-F5344CB8AC3E}">
        <p14:creationId xmlns:p14="http://schemas.microsoft.com/office/powerpoint/2010/main" val="189315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C38CF-20C4-4B3A-A8FC-7B639D199B39}" type="slidenum">
              <a:rPr lang="en-US"/>
              <a:pPr/>
              <a:t>7</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535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73F7A-09B2-4F63-8CB2-DEA371A48E6C}" type="slidenum">
              <a:rPr lang="en-US"/>
              <a:pPr/>
              <a:t>8</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575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3512A-78B0-4319-A2C5-9F2EDEDCBE68}" type="slidenum">
              <a:rPr lang="en-US"/>
              <a:pPr/>
              <a:t>9</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4542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9" name="Rectangle 3"/>
          <p:cNvSpPr>
            <a:spLocks noGrp="1" noChangeArrowheads="1"/>
          </p:cNvSpPr>
          <p:nvPr>
            <p:ph type="ctrTitle"/>
          </p:nvPr>
        </p:nvSpPr>
        <p:spPr>
          <a:xfrm>
            <a:off x="685800" y="838200"/>
            <a:ext cx="7772400" cy="1470025"/>
          </a:xfrm>
        </p:spPr>
        <p:txBody>
          <a:bodyPr/>
          <a:lstStyle>
            <a:lvl1pPr>
              <a:defRPr/>
            </a:lvl1pPr>
          </a:lstStyle>
          <a:p>
            <a:r>
              <a:rPr lang="en-US"/>
              <a:t>Click to edit Master title style</a:t>
            </a:r>
          </a:p>
        </p:txBody>
      </p:sp>
      <p:sp>
        <p:nvSpPr>
          <p:cNvPr id="19460" name="Rectangle 4"/>
          <p:cNvSpPr>
            <a:spLocks noGrp="1" noChangeArrowheads="1"/>
          </p:cNvSpPr>
          <p:nvPr>
            <p:ph type="subTitle" idx="1"/>
          </p:nvPr>
        </p:nvSpPr>
        <p:spPr>
          <a:xfrm>
            <a:off x="1371600" y="2593975"/>
            <a:ext cx="6400800" cy="1752600"/>
          </a:xfrm>
        </p:spPr>
        <p:txBody>
          <a:bodyPr/>
          <a:lstStyle>
            <a:lvl1pPr marL="0" indent="0" algn="ctr">
              <a:buFontTx/>
              <a:buNone/>
              <a:defRPr/>
            </a:lvl1pPr>
          </a:lstStyle>
          <a:p>
            <a:r>
              <a:rPr lang="en-US"/>
              <a:t>Click to edit Master subtitle style</a:t>
            </a:r>
          </a:p>
        </p:txBody>
      </p:sp>
      <p:sp>
        <p:nvSpPr>
          <p:cNvPr id="19461" name="Rectangle 5"/>
          <p:cNvSpPr>
            <a:spLocks noGrp="1" noChangeArrowheads="1"/>
          </p:cNvSpPr>
          <p:nvPr>
            <p:ph type="dt" sz="half" idx="2"/>
          </p:nvPr>
        </p:nvSpPr>
        <p:spPr/>
        <p:txBody>
          <a:bodyPr/>
          <a:lstStyle>
            <a:lvl1pPr>
              <a:defRPr/>
            </a:lvl1pPr>
          </a:lstStyle>
          <a:p>
            <a:endParaRPr lang="en-US"/>
          </a:p>
        </p:txBody>
      </p:sp>
      <p:sp>
        <p:nvSpPr>
          <p:cNvPr id="19462" name="Rectangle 6"/>
          <p:cNvSpPr>
            <a:spLocks noGrp="1" noChangeArrowheads="1"/>
          </p:cNvSpPr>
          <p:nvPr>
            <p:ph type="ftr" sz="quarter" idx="3"/>
          </p:nvPr>
        </p:nvSpPr>
        <p:spPr/>
        <p:txBody>
          <a:bodyPr/>
          <a:lstStyle>
            <a:lvl1pPr>
              <a:defRPr/>
            </a:lvl1pPr>
          </a:lstStyle>
          <a:p>
            <a:r>
              <a:rPr lang="en-US"/>
              <a:t>TMP Overview</a:t>
            </a:r>
          </a:p>
        </p:txBody>
      </p:sp>
      <p:sp>
        <p:nvSpPr>
          <p:cNvPr id="19463" name="Rectangle 7"/>
          <p:cNvSpPr>
            <a:spLocks noGrp="1" noChangeArrowheads="1"/>
          </p:cNvSpPr>
          <p:nvPr>
            <p:ph type="sldNum" sz="quarter" idx="4"/>
          </p:nvPr>
        </p:nvSpPr>
        <p:spPr/>
        <p:txBody>
          <a:bodyPr/>
          <a:lstStyle>
            <a:lvl1pPr>
              <a:defRPr/>
            </a:lvl1pPr>
          </a:lstStyle>
          <a:p>
            <a:fld id="{BEA4B5D8-89CA-4520-8E78-BA8F9EA073CB}" type="slidenum">
              <a:rPr lang="en-US"/>
              <a:pPr/>
              <a:t>‹#›</a:t>
            </a:fld>
            <a:endParaRPr lang="en-US"/>
          </a:p>
        </p:txBody>
      </p:sp>
      <p:pic>
        <p:nvPicPr>
          <p:cNvPr id="19464" name="Picture 8" descr="ppt_temp_title"/>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TMP Overview</a:t>
            </a:r>
          </a:p>
        </p:txBody>
      </p:sp>
      <p:sp>
        <p:nvSpPr>
          <p:cNvPr id="6" name="Slide Number Placeholder 5"/>
          <p:cNvSpPr>
            <a:spLocks noGrp="1"/>
          </p:cNvSpPr>
          <p:nvPr>
            <p:ph type="sldNum" sz="quarter" idx="12"/>
          </p:nvPr>
        </p:nvSpPr>
        <p:spPr/>
        <p:txBody>
          <a:bodyPr/>
          <a:lstStyle>
            <a:lvl1pPr>
              <a:defRPr/>
            </a:lvl1pPr>
          </a:lstStyle>
          <a:p>
            <a:fld id="{E2799D60-A9E9-483B-96BE-7DF2F8F1C32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TMP Overview</a:t>
            </a:r>
          </a:p>
        </p:txBody>
      </p:sp>
      <p:sp>
        <p:nvSpPr>
          <p:cNvPr id="6" name="Slide Number Placeholder 5"/>
          <p:cNvSpPr>
            <a:spLocks noGrp="1"/>
          </p:cNvSpPr>
          <p:nvPr>
            <p:ph type="sldNum" sz="quarter" idx="12"/>
          </p:nvPr>
        </p:nvSpPr>
        <p:spPr/>
        <p:txBody>
          <a:bodyPr/>
          <a:lstStyle>
            <a:lvl1pPr>
              <a:defRPr/>
            </a:lvl1pPr>
          </a:lstStyle>
          <a:p>
            <a:fld id="{060AF11C-40C2-4955-89F7-B05EA58BC59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1250" name="Group 2"/>
          <p:cNvGrpSpPr>
            <a:grpSpLocks/>
          </p:cNvGrpSpPr>
          <p:nvPr/>
        </p:nvGrpSpPr>
        <p:grpSpPr bwMode="auto">
          <a:xfrm>
            <a:off x="0" y="0"/>
            <a:ext cx="9144000" cy="6858000"/>
            <a:chOff x="0" y="0"/>
            <a:chExt cx="5760" cy="4320"/>
          </a:xfrm>
        </p:grpSpPr>
        <p:sp>
          <p:nvSpPr>
            <p:cNvPr id="18125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spcBef>
                  <a:spcPct val="0"/>
                </a:spcBef>
              </a:pPr>
              <a:endParaRPr lang="en-US" i="0">
                <a:solidFill>
                  <a:schemeClr val="tx1"/>
                </a:solidFill>
              </a:endParaRPr>
            </a:p>
          </p:txBody>
        </p:sp>
        <p:sp>
          <p:nvSpPr>
            <p:cNvPr id="18125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spcBef>
                  <a:spcPct val="0"/>
                </a:spcBef>
              </a:pPr>
              <a:endParaRPr lang="en-US" i="0">
                <a:solidFill>
                  <a:schemeClr val="tx1"/>
                </a:solidFill>
              </a:endParaRPr>
            </a:p>
          </p:txBody>
        </p:sp>
        <p:grpSp>
          <p:nvGrpSpPr>
            <p:cNvPr id="181253" name="Group 5"/>
            <p:cNvGrpSpPr>
              <a:grpSpLocks/>
            </p:cNvGrpSpPr>
            <p:nvPr/>
          </p:nvGrpSpPr>
          <p:grpSpPr bwMode="auto">
            <a:xfrm>
              <a:off x="0" y="672"/>
              <a:ext cx="1806" cy="1989"/>
              <a:chOff x="0" y="672"/>
              <a:chExt cx="1806" cy="1989"/>
            </a:xfrm>
          </p:grpSpPr>
          <p:sp>
            <p:nvSpPr>
              <p:cNvPr id="18125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spcBef>
                    <a:spcPct val="0"/>
                  </a:spcBef>
                </a:pPr>
                <a:endParaRPr lang="en-US" i="0">
                  <a:solidFill>
                    <a:schemeClr val="tx1"/>
                  </a:solidFill>
                </a:endParaRPr>
              </a:p>
            </p:txBody>
          </p:sp>
          <p:sp>
            <p:nvSpPr>
              <p:cNvPr id="18125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spcBef>
                    <a:spcPct val="0"/>
                  </a:spcBef>
                </a:pPr>
                <a:endParaRPr lang="en-US" i="0">
                  <a:solidFill>
                    <a:schemeClr val="tx1"/>
                  </a:solidFill>
                </a:endParaRPr>
              </a:p>
            </p:txBody>
          </p:sp>
          <p:sp>
            <p:nvSpPr>
              <p:cNvPr id="18125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spcBef>
                    <a:spcPct val="0"/>
                  </a:spcBef>
                </a:pPr>
                <a:endParaRPr lang="en-US" i="0">
                  <a:solidFill>
                    <a:schemeClr val="tx1"/>
                  </a:solidFill>
                </a:endParaRPr>
              </a:p>
            </p:txBody>
          </p:sp>
          <p:sp>
            <p:nvSpPr>
              <p:cNvPr id="18125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spcBef>
                    <a:spcPct val="0"/>
                  </a:spcBef>
                </a:pPr>
                <a:endParaRPr lang="en-US" i="0">
                  <a:solidFill>
                    <a:schemeClr val="tx1"/>
                  </a:solidFill>
                </a:endParaRPr>
              </a:p>
            </p:txBody>
          </p:sp>
          <p:sp>
            <p:nvSpPr>
              <p:cNvPr id="18125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spcBef>
                    <a:spcPct val="0"/>
                  </a:spcBef>
                </a:pPr>
                <a:endParaRPr lang="en-US" i="0">
                  <a:solidFill>
                    <a:schemeClr val="tx1"/>
                  </a:solidFill>
                </a:endParaRPr>
              </a:p>
            </p:txBody>
          </p:sp>
          <p:sp>
            <p:nvSpPr>
              <p:cNvPr id="18125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spcBef>
                    <a:spcPct val="0"/>
                  </a:spcBef>
                </a:pPr>
                <a:endParaRPr lang="en-US" i="0">
                  <a:solidFill>
                    <a:schemeClr val="tx1"/>
                  </a:solidFill>
                </a:endParaRPr>
              </a:p>
            </p:txBody>
          </p:sp>
          <p:sp>
            <p:nvSpPr>
              <p:cNvPr id="18126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spcBef>
                    <a:spcPct val="0"/>
                  </a:spcBef>
                </a:pPr>
                <a:endParaRPr lang="en-US" i="0">
                  <a:solidFill>
                    <a:schemeClr val="tx1"/>
                  </a:solidFill>
                </a:endParaRPr>
              </a:p>
            </p:txBody>
          </p:sp>
          <p:sp>
            <p:nvSpPr>
              <p:cNvPr id="18126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spcBef>
                    <a:spcPct val="0"/>
                  </a:spcBef>
                </a:pPr>
                <a:endParaRPr lang="en-US" i="0">
                  <a:solidFill>
                    <a:schemeClr val="tx1"/>
                  </a:solidFill>
                </a:endParaRPr>
              </a:p>
            </p:txBody>
          </p:sp>
          <p:sp>
            <p:nvSpPr>
              <p:cNvPr id="18126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spcBef>
                    <a:spcPct val="0"/>
                  </a:spcBef>
                </a:pPr>
                <a:endParaRPr lang="en-US" i="0">
                  <a:solidFill>
                    <a:schemeClr val="tx1"/>
                  </a:solidFill>
                </a:endParaRPr>
              </a:p>
            </p:txBody>
          </p:sp>
          <p:sp>
            <p:nvSpPr>
              <p:cNvPr id="18126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spcBef>
                    <a:spcPct val="0"/>
                  </a:spcBef>
                </a:pPr>
                <a:endParaRPr lang="en-US" i="0">
                  <a:solidFill>
                    <a:schemeClr val="tx1"/>
                  </a:solidFill>
                </a:endParaRPr>
              </a:p>
            </p:txBody>
          </p:sp>
        </p:grpSp>
      </p:grpSp>
      <p:sp>
        <p:nvSpPr>
          <p:cNvPr id="18126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181265" name="Rectangle 17"/>
          <p:cNvSpPr>
            <a:spLocks noGrp="1" noChangeArrowheads="1"/>
          </p:cNvSpPr>
          <p:nvPr>
            <p:ph type="ftr" sz="quarter" idx="3"/>
          </p:nvPr>
        </p:nvSpPr>
        <p:spPr/>
        <p:txBody>
          <a:bodyPr/>
          <a:lstStyle>
            <a:lvl1pPr>
              <a:defRPr/>
            </a:lvl1pPr>
          </a:lstStyle>
          <a:p>
            <a:r>
              <a:rPr lang="en-US"/>
              <a:t>TMP Overview</a:t>
            </a:r>
          </a:p>
        </p:txBody>
      </p:sp>
      <p:sp>
        <p:nvSpPr>
          <p:cNvPr id="181266" name="Rectangle 18"/>
          <p:cNvSpPr>
            <a:spLocks noGrp="1" noChangeArrowheads="1"/>
          </p:cNvSpPr>
          <p:nvPr>
            <p:ph type="sldNum" sz="quarter" idx="4"/>
          </p:nvPr>
        </p:nvSpPr>
        <p:spPr/>
        <p:txBody>
          <a:bodyPr/>
          <a:lstStyle>
            <a:lvl1pPr>
              <a:defRPr>
                <a:latin typeface="Arial Black" pitchFamily="34" charset="0"/>
              </a:defRPr>
            </a:lvl1pPr>
          </a:lstStyle>
          <a:p>
            <a:fld id="{0AE68A0D-6EBB-48D6-9FC6-AC95A3F24C68}" type="slidenum">
              <a:rPr lang="en-US"/>
              <a:pPr/>
              <a:t>‹#›</a:t>
            </a:fld>
            <a:endParaRPr lang="en-US"/>
          </a:p>
        </p:txBody>
      </p:sp>
      <p:sp>
        <p:nvSpPr>
          <p:cNvPr id="1812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812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a:t>TMP Overview</a:t>
            </a:r>
          </a:p>
        </p:txBody>
      </p:sp>
      <p:sp>
        <p:nvSpPr>
          <p:cNvPr id="5" name="Slide Number Placeholder 4"/>
          <p:cNvSpPr>
            <a:spLocks noGrp="1"/>
          </p:cNvSpPr>
          <p:nvPr>
            <p:ph type="sldNum" sz="quarter" idx="11"/>
          </p:nvPr>
        </p:nvSpPr>
        <p:spPr/>
        <p:txBody>
          <a:bodyPr/>
          <a:lstStyle>
            <a:lvl1pPr>
              <a:defRPr/>
            </a:lvl1pPr>
          </a:lstStyle>
          <a:p>
            <a:fld id="{90ABF955-F268-4E5F-8B55-C66CA7A599A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TMP Overview</a:t>
            </a:r>
          </a:p>
        </p:txBody>
      </p:sp>
      <p:sp>
        <p:nvSpPr>
          <p:cNvPr id="5" name="Slide Number Placeholder 4"/>
          <p:cNvSpPr>
            <a:spLocks noGrp="1"/>
          </p:cNvSpPr>
          <p:nvPr>
            <p:ph type="sldNum" sz="quarter" idx="11"/>
          </p:nvPr>
        </p:nvSpPr>
        <p:spPr/>
        <p:txBody>
          <a:bodyPr/>
          <a:lstStyle>
            <a:lvl1pPr>
              <a:defRPr/>
            </a:lvl1pPr>
          </a:lstStyle>
          <a:p>
            <a:fld id="{EEDE2A12-0A97-44E5-94B3-B0F82163AC8E}"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TMP Overview</a:t>
            </a:r>
          </a:p>
        </p:txBody>
      </p:sp>
      <p:sp>
        <p:nvSpPr>
          <p:cNvPr id="6" name="Slide Number Placeholder 5"/>
          <p:cNvSpPr>
            <a:spLocks noGrp="1"/>
          </p:cNvSpPr>
          <p:nvPr>
            <p:ph type="sldNum" sz="quarter" idx="11"/>
          </p:nvPr>
        </p:nvSpPr>
        <p:spPr/>
        <p:txBody>
          <a:bodyPr/>
          <a:lstStyle>
            <a:lvl1pPr>
              <a:defRPr/>
            </a:lvl1pPr>
          </a:lstStyle>
          <a:p>
            <a:fld id="{D13B04B6-74F5-4C3C-B8C7-DD85CF2C1651}"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TMP Overview</a:t>
            </a:r>
          </a:p>
        </p:txBody>
      </p:sp>
      <p:sp>
        <p:nvSpPr>
          <p:cNvPr id="8" name="Slide Number Placeholder 7"/>
          <p:cNvSpPr>
            <a:spLocks noGrp="1"/>
          </p:cNvSpPr>
          <p:nvPr>
            <p:ph type="sldNum" sz="quarter" idx="11"/>
          </p:nvPr>
        </p:nvSpPr>
        <p:spPr/>
        <p:txBody>
          <a:bodyPr/>
          <a:lstStyle>
            <a:lvl1pPr>
              <a:defRPr/>
            </a:lvl1pPr>
          </a:lstStyle>
          <a:p>
            <a:fld id="{0CFBA370-4B12-492C-B78A-AEFCF6E30493}"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TMP Overview</a:t>
            </a:r>
          </a:p>
        </p:txBody>
      </p:sp>
      <p:sp>
        <p:nvSpPr>
          <p:cNvPr id="4" name="Slide Number Placeholder 3"/>
          <p:cNvSpPr>
            <a:spLocks noGrp="1"/>
          </p:cNvSpPr>
          <p:nvPr>
            <p:ph type="sldNum" sz="quarter" idx="11"/>
          </p:nvPr>
        </p:nvSpPr>
        <p:spPr/>
        <p:txBody>
          <a:bodyPr/>
          <a:lstStyle>
            <a:lvl1pPr>
              <a:defRPr/>
            </a:lvl1pPr>
          </a:lstStyle>
          <a:p>
            <a:fld id="{8CDB865A-0F3A-4A40-8D33-53F48952261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TMP Overview</a:t>
            </a:r>
          </a:p>
        </p:txBody>
      </p:sp>
      <p:sp>
        <p:nvSpPr>
          <p:cNvPr id="3" name="Slide Number Placeholder 2"/>
          <p:cNvSpPr>
            <a:spLocks noGrp="1"/>
          </p:cNvSpPr>
          <p:nvPr>
            <p:ph type="sldNum" sz="quarter" idx="11"/>
          </p:nvPr>
        </p:nvSpPr>
        <p:spPr/>
        <p:txBody>
          <a:bodyPr/>
          <a:lstStyle>
            <a:lvl1pPr>
              <a:defRPr/>
            </a:lvl1pPr>
          </a:lstStyle>
          <a:p>
            <a:fld id="{1552BC2B-A02B-44AD-B94C-2D2D7A974063}"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TMP Overview</a:t>
            </a:r>
          </a:p>
        </p:txBody>
      </p:sp>
      <p:sp>
        <p:nvSpPr>
          <p:cNvPr id="6" name="Slide Number Placeholder 5"/>
          <p:cNvSpPr>
            <a:spLocks noGrp="1"/>
          </p:cNvSpPr>
          <p:nvPr>
            <p:ph type="sldNum" sz="quarter" idx="11"/>
          </p:nvPr>
        </p:nvSpPr>
        <p:spPr/>
        <p:txBody>
          <a:bodyPr/>
          <a:lstStyle>
            <a:lvl1pPr>
              <a:defRPr/>
            </a:lvl1pPr>
          </a:lstStyle>
          <a:p>
            <a:fld id="{CAC278AB-31BB-44BB-AF1B-9668562ABBC9}"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TMP Overview</a:t>
            </a:r>
          </a:p>
        </p:txBody>
      </p:sp>
      <p:sp>
        <p:nvSpPr>
          <p:cNvPr id="6" name="Slide Number Placeholder 5"/>
          <p:cNvSpPr>
            <a:spLocks noGrp="1"/>
          </p:cNvSpPr>
          <p:nvPr>
            <p:ph type="sldNum" sz="quarter" idx="12"/>
          </p:nvPr>
        </p:nvSpPr>
        <p:spPr/>
        <p:txBody>
          <a:bodyPr/>
          <a:lstStyle>
            <a:lvl1pPr>
              <a:defRPr/>
            </a:lvl1pPr>
          </a:lstStyle>
          <a:p>
            <a:fld id="{BDEB512D-33EF-438E-8131-F6060CD022D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TMP Overview</a:t>
            </a:r>
          </a:p>
        </p:txBody>
      </p:sp>
      <p:sp>
        <p:nvSpPr>
          <p:cNvPr id="6" name="Slide Number Placeholder 5"/>
          <p:cNvSpPr>
            <a:spLocks noGrp="1"/>
          </p:cNvSpPr>
          <p:nvPr>
            <p:ph type="sldNum" sz="quarter" idx="11"/>
          </p:nvPr>
        </p:nvSpPr>
        <p:spPr/>
        <p:txBody>
          <a:bodyPr/>
          <a:lstStyle>
            <a:lvl1pPr>
              <a:defRPr/>
            </a:lvl1pPr>
          </a:lstStyle>
          <a:p>
            <a:fld id="{50E633A7-7276-4E8E-9DEE-8FC6B5FF16FF}"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TMP Overview</a:t>
            </a:r>
          </a:p>
        </p:txBody>
      </p:sp>
      <p:sp>
        <p:nvSpPr>
          <p:cNvPr id="5" name="Slide Number Placeholder 4"/>
          <p:cNvSpPr>
            <a:spLocks noGrp="1"/>
          </p:cNvSpPr>
          <p:nvPr>
            <p:ph type="sldNum" sz="quarter" idx="11"/>
          </p:nvPr>
        </p:nvSpPr>
        <p:spPr/>
        <p:txBody>
          <a:bodyPr/>
          <a:lstStyle>
            <a:lvl1pPr>
              <a:defRPr/>
            </a:lvl1pPr>
          </a:lstStyle>
          <a:p>
            <a:fld id="{78C02722-BBF1-4C6A-A860-3827FB0DDA1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TMP Overview</a:t>
            </a:r>
          </a:p>
        </p:txBody>
      </p:sp>
      <p:sp>
        <p:nvSpPr>
          <p:cNvPr id="5" name="Slide Number Placeholder 4"/>
          <p:cNvSpPr>
            <a:spLocks noGrp="1"/>
          </p:cNvSpPr>
          <p:nvPr>
            <p:ph type="sldNum" sz="quarter" idx="11"/>
          </p:nvPr>
        </p:nvSpPr>
        <p:spPr/>
        <p:txBody>
          <a:bodyPr/>
          <a:lstStyle>
            <a:lvl1pPr>
              <a:defRPr/>
            </a:lvl1pPr>
          </a:lstStyle>
          <a:p>
            <a:fld id="{B066D4D5-5E4F-426F-9935-619147172BE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US"/>
              <a:t>TMP Overview</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7568FE2-374B-442D-A71D-FCAD3E67D528}"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r>
              <a:rPr lang="en-US"/>
              <a:t>TMP Overview</a:t>
            </a:r>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1A80BF0C-13A3-49F3-AE93-FEAE5D95C76D}" type="slidenum">
              <a:rPr lang="en-US"/>
              <a:pPr/>
              <a:t>‹#›</a:t>
            </a:fld>
            <a:endParaRPr lang="en-US"/>
          </a:p>
        </p:txBody>
      </p:sp>
      <p:sp>
        <p:nvSpPr>
          <p:cNvPr id="8" name="Date Placeholder 7"/>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TMP Overview</a:t>
            </a:r>
          </a:p>
        </p:txBody>
      </p:sp>
      <p:sp>
        <p:nvSpPr>
          <p:cNvPr id="6" name="Slide Number Placeholder 5"/>
          <p:cNvSpPr>
            <a:spLocks noGrp="1"/>
          </p:cNvSpPr>
          <p:nvPr>
            <p:ph type="sldNum" sz="quarter" idx="12"/>
          </p:nvPr>
        </p:nvSpPr>
        <p:spPr/>
        <p:txBody>
          <a:bodyPr/>
          <a:lstStyle>
            <a:lvl1pPr>
              <a:defRPr/>
            </a:lvl1pPr>
          </a:lstStyle>
          <a:p>
            <a:fld id="{ED0E5603-EDD9-4484-9D44-13C46FC7AB5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TMP Overview</a:t>
            </a:r>
          </a:p>
        </p:txBody>
      </p:sp>
      <p:sp>
        <p:nvSpPr>
          <p:cNvPr id="7" name="Slide Number Placeholder 6"/>
          <p:cNvSpPr>
            <a:spLocks noGrp="1"/>
          </p:cNvSpPr>
          <p:nvPr>
            <p:ph type="sldNum" sz="quarter" idx="12"/>
          </p:nvPr>
        </p:nvSpPr>
        <p:spPr/>
        <p:txBody>
          <a:bodyPr/>
          <a:lstStyle>
            <a:lvl1pPr>
              <a:defRPr/>
            </a:lvl1pPr>
          </a:lstStyle>
          <a:p>
            <a:fld id="{F7C2DC09-073F-4D49-8CB1-A84BFA3CD64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TMP Overview</a:t>
            </a:r>
          </a:p>
        </p:txBody>
      </p:sp>
      <p:sp>
        <p:nvSpPr>
          <p:cNvPr id="9" name="Slide Number Placeholder 8"/>
          <p:cNvSpPr>
            <a:spLocks noGrp="1"/>
          </p:cNvSpPr>
          <p:nvPr>
            <p:ph type="sldNum" sz="quarter" idx="12"/>
          </p:nvPr>
        </p:nvSpPr>
        <p:spPr/>
        <p:txBody>
          <a:bodyPr/>
          <a:lstStyle>
            <a:lvl1pPr>
              <a:defRPr/>
            </a:lvl1pPr>
          </a:lstStyle>
          <a:p>
            <a:fld id="{7352DF47-FABC-4C0E-87C2-9A5E051CB41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TMP Overview</a:t>
            </a:r>
          </a:p>
        </p:txBody>
      </p:sp>
      <p:sp>
        <p:nvSpPr>
          <p:cNvPr id="5" name="Slide Number Placeholder 4"/>
          <p:cNvSpPr>
            <a:spLocks noGrp="1"/>
          </p:cNvSpPr>
          <p:nvPr>
            <p:ph type="sldNum" sz="quarter" idx="12"/>
          </p:nvPr>
        </p:nvSpPr>
        <p:spPr/>
        <p:txBody>
          <a:bodyPr/>
          <a:lstStyle>
            <a:lvl1pPr>
              <a:defRPr/>
            </a:lvl1pPr>
          </a:lstStyle>
          <a:p>
            <a:fld id="{B443C9C1-BEA7-4616-93F8-21A7D2A2863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TMP Overview</a:t>
            </a:r>
          </a:p>
        </p:txBody>
      </p:sp>
      <p:sp>
        <p:nvSpPr>
          <p:cNvPr id="4" name="Slide Number Placeholder 3"/>
          <p:cNvSpPr>
            <a:spLocks noGrp="1"/>
          </p:cNvSpPr>
          <p:nvPr>
            <p:ph type="sldNum" sz="quarter" idx="12"/>
          </p:nvPr>
        </p:nvSpPr>
        <p:spPr/>
        <p:txBody>
          <a:bodyPr/>
          <a:lstStyle>
            <a:lvl1pPr>
              <a:defRPr/>
            </a:lvl1pPr>
          </a:lstStyle>
          <a:p>
            <a:fld id="{969AE53C-AD3E-4140-B4EF-51E415011BC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TMP Overview</a:t>
            </a:r>
          </a:p>
        </p:txBody>
      </p:sp>
      <p:sp>
        <p:nvSpPr>
          <p:cNvPr id="7" name="Slide Number Placeholder 6"/>
          <p:cNvSpPr>
            <a:spLocks noGrp="1"/>
          </p:cNvSpPr>
          <p:nvPr>
            <p:ph type="sldNum" sz="quarter" idx="12"/>
          </p:nvPr>
        </p:nvSpPr>
        <p:spPr/>
        <p:txBody>
          <a:bodyPr/>
          <a:lstStyle>
            <a:lvl1pPr>
              <a:defRPr/>
            </a:lvl1pPr>
          </a:lstStyle>
          <a:p>
            <a:fld id="{30EC6E2E-284C-42A3-92F1-3975F120245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TMP Overview</a:t>
            </a:r>
          </a:p>
        </p:txBody>
      </p:sp>
      <p:sp>
        <p:nvSpPr>
          <p:cNvPr id="7" name="Slide Number Placeholder 6"/>
          <p:cNvSpPr>
            <a:spLocks noGrp="1"/>
          </p:cNvSpPr>
          <p:nvPr>
            <p:ph type="sldNum" sz="quarter" idx="12"/>
          </p:nvPr>
        </p:nvSpPr>
        <p:spPr/>
        <p:txBody>
          <a:bodyPr/>
          <a:lstStyle>
            <a:lvl1pPr>
              <a:defRPr/>
            </a:lvl1pPr>
          </a:lstStyle>
          <a:p>
            <a:fld id="{E672DD5D-0426-43E8-85CA-2B71E1BB16D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i="0">
                <a:solidFill>
                  <a:schemeClr val="tx1"/>
                </a:solidFill>
                <a:latin typeface="+mn-lt"/>
              </a:defRPr>
            </a:lvl1pPr>
          </a:lstStyle>
          <a:p>
            <a:endParaRPr lang="en-US"/>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i="0">
                <a:solidFill>
                  <a:schemeClr val="tx1"/>
                </a:solidFill>
                <a:latin typeface="+mn-lt"/>
              </a:defRPr>
            </a:lvl1pPr>
          </a:lstStyle>
          <a:p>
            <a:r>
              <a:rPr lang="en-US"/>
              <a:t>TMP Overview</a:t>
            </a: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i="0">
                <a:solidFill>
                  <a:schemeClr val="tx1"/>
                </a:solidFill>
                <a:latin typeface="+mn-lt"/>
              </a:defRPr>
            </a:lvl1pPr>
          </a:lstStyle>
          <a:p>
            <a:fld id="{13D33229-67B9-4D76-864C-67489DB0619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dt="0"/>
  <p:txStyles>
    <p:titleStyle>
      <a:lvl1pPr algn="ctr" rtl="0" fontAlgn="base">
        <a:spcBef>
          <a:spcPct val="0"/>
        </a:spcBef>
        <a:spcAft>
          <a:spcPct val="0"/>
        </a:spcAft>
        <a:defRPr sz="4400">
          <a:solidFill>
            <a:srgbClr val="333333"/>
          </a:solidFill>
          <a:latin typeface="+mj-lt"/>
          <a:ea typeface="+mj-ea"/>
          <a:cs typeface="+mj-cs"/>
        </a:defRPr>
      </a:lvl1pPr>
      <a:lvl2pPr algn="ctr" rtl="0" fontAlgn="base">
        <a:spcBef>
          <a:spcPct val="0"/>
        </a:spcBef>
        <a:spcAft>
          <a:spcPct val="0"/>
        </a:spcAft>
        <a:defRPr sz="4400">
          <a:solidFill>
            <a:srgbClr val="333333"/>
          </a:solidFill>
          <a:latin typeface="Arial" pitchFamily="34" charset="0"/>
        </a:defRPr>
      </a:lvl2pPr>
      <a:lvl3pPr algn="ctr" rtl="0" fontAlgn="base">
        <a:spcBef>
          <a:spcPct val="0"/>
        </a:spcBef>
        <a:spcAft>
          <a:spcPct val="0"/>
        </a:spcAft>
        <a:defRPr sz="4400">
          <a:solidFill>
            <a:srgbClr val="333333"/>
          </a:solidFill>
          <a:latin typeface="Arial" pitchFamily="34" charset="0"/>
        </a:defRPr>
      </a:lvl3pPr>
      <a:lvl4pPr algn="ctr" rtl="0" fontAlgn="base">
        <a:spcBef>
          <a:spcPct val="0"/>
        </a:spcBef>
        <a:spcAft>
          <a:spcPct val="0"/>
        </a:spcAft>
        <a:defRPr sz="4400">
          <a:solidFill>
            <a:srgbClr val="333333"/>
          </a:solidFill>
          <a:latin typeface="Arial" pitchFamily="34" charset="0"/>
        </a:defRPr>
      </a:lvl4pPr>
      <a:lvl5pPr algn="ctr" rtl="0" fontAlgn="base">
        <a:spcBef>
          <a:spcPct val="0"/>
        </a:spcBef>
        <a:spcAft>
          <a:spcPct val="0"/>
        </a:spcAft>
        <a:defRPr sz="4400">
          <a:solidFill>
            <a:srgbClr val="333333"/>
          </a:solidFill>
          <a:latin typeface="Arial" pitchFamily="34" charset="0"/>
        </a:defRPr>
      </a:lvl5pPr>
      <a:lvl6pPr marL="457200" algn="ctr" rtl="0" fontAlgn="base">
        <a:spcBef>
          <a:spcPct val="0"/>
        </a:spcBef>
        <a:spcAft>
          <a:spcPct val="0"/>
        </a:spcAft>
        <a:defRPr sz="4400">
          <a:solidFill>
            <a:srgbClr val="333333"/>
          </a:solidFill>
          <a:latin typeface="Arial" pitchFamily="34" charset="0"/>
        </a:defRPr>
      </a:lvl6pPr>
      <a:lvl7pPr marL="914400" algn="ctr" rtl="0" fontAlgn="base">
        <a:spcBef>
          <a:spcPct val="0"/>
        </a:spcBef>
        <a:spcAft>
          <a:spcPct val="0"/>
        </a:spcAft>
        <a:defRPr sz="4400">
          <a:solidFill>
            <a:srgbClr val="333333"/>
          </a:solidFill>
          <a:latin typeface="Arial" pitchFamily="34" charset="0"/>
        </a:defRPr>
      </a:lvl7pPr>
      <a:lvl8pPr marL="1371600" algn="ctr" rtl="0" fontAlgn="base">
        <a:spcBef>
          <a:spcPct val="0"/>
        </a:spcBef>
        <a:spcAft>
          <a:spcPct val="0"/>
        </a:spcAft>
        <a:defRPr sz="4400">
          <a:solidFill>
            <a:srgbClr val="333333"/>
          </a:solidFill>
          <a:latin typeface="Arial" pitchFamily="34" charset="0"/>
        </a:defRPr>
      </a:lvl8pPr>
      <a:lvl9pPr marL="1828800" algn="ctr" rtl="0" fontAlgn="base">
        <a:spcBef>
          <a:spcPct val="0"/>
        </a:spcBef>
        <a:spcAft>
          <a:spcPct val="0"/>
        </a:spcAft>
        <a:defRPr sz="4400">
          <a:solidFill>
            <a:srgbClr val="333333"/>
          </a:solidFill>
          <a:latin typeface="Arial" pitchFamily="34" charset="0"/>
        </a:defRPr>
      </a:lvl9pPr>
    </p:titleStyle>
    <p:bodyStyle>
      <a:lvl1pPr marL="342900" indent="-342900" algn="l" rtl="0" fontAlgn="base">
        <a:spcBef>
          <a:spcPct val="20000"/>
        </a:spcBef>
        <a:spcAft>
          <a:spcPct val="0"/>
        </a:spcAft>
        <a:buBlip>
          <a:blip r:embed="rId13"/>
        </a:buBlip>
        <a:defRPr sz="3200">
          <a:solidFill>
            <a:srgbClr val="333333"/>
          </a:solidFill>
          <a:latin typeface="+mn-lt"/>
          <a:ea typeface="+mn-ea"/>
          <a:cs typeface="+mn-cs"/>
        </a:defRPr>
      </a:lvl1pPr>
      <a:lvl2pPr marL="742950" indent="-285750" algn="l" rtl="0" fontAlgn="base">
        <a:spcBef>
          <a:spcPct val="20000"/>
        </a:spcBef>
        <a:spcAft>
          <a:spcPct val="0"/>
        </a:spcAft>
        <a:buChar char="–"/>
        <a:defRPr sz="2800">
          <a:solidFill>
            <a:srgbClr val="333333"/>
          </a:solidFill>
          <a:latin typeface="+mn-lt"/>
        </a:defRPr>
      </a:lvl2pPr>
      <a:lvl3pPr marL="1143000" indent="-228600" algn="l" rtl="0" fontAlgn="base">
        <a:spcBef>
          <a:spcPct val="20000"/>
        </a:spcBef>
        <a:spcAft>
          <a:spcPct val="0"/>
        </a:spcAft>
        <a:buChar char="•"/>
        <a:defRPr sz="2400">
          <a:solidFill>
            <a:srgbClr val="333333"/>
          </a:solidFill>
          <a:latin typeface="+mn-lt"/>
        </a:defRPr>
      </a:lvl3pPr>
      <a:lvl4pPr marL="1600200" indent="-228600" algn="l" rtl="0" fontAlgn="base">
        <a:spcBef>
          <a:spcPct val="20000"/>
        </a:spcBef>
        <a:spcAft>
          <a:spcPct val="0"/>
        </a:spcAft>
        <a:buChar char="–"/>
        <a:defRPr sz="2000">
          <a:solidFill>
            <a:srgbClr val="333333"/>
          </a:solidFill>
          <a:latin typeface="+mn-lt"/>
        </a:defRPr>
      </a:lvl4pPr>
      <a:lvl5pPr marL="2057400" indent="-228600" algn="l" rtl="0" fontAlgn="base">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defRPr sz="1200" i="0">
                <a:solidFill>
                  <a:schemeClr val="tx1"/>
                </a:solidFill>
                <a:latin typeface="+mn-lt"/>
              </a:defRPr>
            </a:lvl1pPr>
          </a:lstStyle>
          <a:p>
            <a:r>
              <a:rPr lang="en-US"/>
              <a:t>TMP Overview</a:t>
            </a:r>
          </a:p>
        </p:txBody>
      </p:sp>
      <p:sp>
        <p:nvSpPr>
          <p:cNvPr id="1802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i="0">
                <a:solidFill>
                  <a:schemeClr val="tx1"/>
                </a:solidFill>
                <a:latin typeface="+mn-lt"/>
              </a:defRPr>
            </a:lvl1pPr>
          </a:lstStyle>
          <a:p>
            <a:fld id="{522BAC07-0AD9-45F0-8C24-F7C4270FAD3E}" type="slidenum">
              <a:rPr lang="en-US"/>
              <a:pPr/>
              <a:t>‹#›</a:t>
            </a:fld>
            <a:endParaRPr lang="en-US"/>
          </a:p>
        </p:txBody>
      </p:sp>
      <p:grpSp>
        <p:nvGrpSpPr>
          <p:cNvPr id="180228" name="Group 4"/>
          <p:cNvGrpSpPr>
            <a:grpSpLocks/>
          </p:cNvGrpSpPr>
          <p:nvPr/>
        </p:nvGrpSpPr>
        <p:grpSpPr bwMode="auto">
          <a:xfrm>
            <a:off x="0" y="0"/>
            <a:ext cx="9144000" cy="546100"/>
            <a:chOff x="0" y="0"/>
            <a:chExt cx="5760" cy="344"/>
          </a:xfrm>
        </p:grpSpPr>
        <p:sp>
          <p:nvSpPr>
            <p:cNvPr id="1802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spcBef>
                  <a:spcPct val="0"/>
                </a:spcBef>
              </a:pPr>
              <a:endParaRPr lang="en-US" i="0">
                <a:solidFill>
                  <a:schemeClr val="tx1"/>
                </a:solidFill>
              </a:endParaRPr>
            </a:p>
          </p:txBody>
        </p:sp>
        <p:sp>
          <p:nvSpPr>
            <p:cNvPr id="1802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spcBef>
                  <a:spcPct val="0"/>
                </a:spcBef>
              </a:pPr>
              <a:endParaRPr lang="en-US" i="0">
                <a:solidFill>
                  <a:schemeClr val="tx1"/>
                </a:solidFill>
              </a:endParaRPr>
            </a:p>
          </p:txBody>
        </p:sp>
        <p:sp>
          <p:nvSpPr>
            <p:cNvPr id="1802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spcBef>
                  <a:spcPct val="0"/>
                </a:spcBef>
              </a:pPr>
              <a:endParaRPr lang="en-US" sz="1800" i="0">
                <a:solidFill>
                  <a:schemeClr val="hlink"/>
                </a:solidFill>
                <a:latin typeface="Arial" pitchFamily="34" charset="0"/>
              </a:endParaRPr>
            </a:p>
          </p:txBody>
        </p:sp>
        <p:sp>
          <p:nvSpPr>
            <p:cNvPr id="1802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spcBef>
                  <a:spcPct val="0"/>
                </a:spcBef>
              </a:pPr>
              <a:endParaRPr lang="en-US" sz="1800" i="0">
                <a:solidFill>
                  <a:schemeClr val="hlink"/>
                </a:solidFill>
                <a:latin typeface="Arial" pitchFamily="34" charset="0"/>
              </a:endParaRPr>
            </a:p>
          </p:txBody>
        </p:sp>
        <p:sp>
          <p:nvSpPr>
            <p:cNvPr id="1802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spcBef>
                  <a:spcPct val="0"/>
                </a:spcBef>
              </a:pPr>
              <a:endParaRPr lang="en-US" sz="1800" i="0">
                <a:solidFill>
                  <a:schemeClr val="accent2"/>
                </a:solidFill>
                <a:latin typeface="Arial" pitchFamily="34" charset="0"/>
              </a:endParaRPr>
            </a:p>
          </p:txBody>
        </p:sp>
        <p:sp>
          <p:nvSpPr>
            <p:cNvPr id="1802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spcBef>
                  <a:spcPct val="0"/>
                </a:spcBef>
              </a:pPr>
              <a:endParaRPr lang="en-US" sz="1800" i="0">
                <a:solidFill>
                  <a:schemeClr val="hlink"/>
                </a:solidFill>
                <a:latin typeface="Arial" pitchFamily="34" charset="0"/>
              </a:endParaRPr>
            </a:p>
          </p:txBody>
        </p:sp>
        <p:sp>
          <p:nvSpPr>
            <p:cNvPr id="1802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spcBef>
                  <a:spcPct val="0"/>
                </a:spcBef>
              </a:pPr>
              <a:endParaRPr lang="en-US" i="0">
                <a:solidFill>
                  <a:schemeClr val="tx1"/>
                </a:solidFill>
              </a:endParaRPr>
            </a:p>
          </p:txBody>
        </p:sp>
        <p:sp>
          <p:nvSpPr>
            <p:cNvPr id="1802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spcBef>
                  <a:spcPct val="0"/>
                </a:spcBef>
              </a:pPr>
              <a:endParaRPr lang="en-US" sz="1800" i="0">
                <a:solidFill>
                  <a:schemeClr val="accent2"/>
                </a:solidFill>
                <a:latin typeface="Arial" pitchFamily="34" charset="0"/>
              </a:endParaRPr>
            </a:p>
          </p:txBody>
        </p:sp>
        <p:sp>
          <p:nvSpPr>
            <p:cNvPr id="1802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spcBef>
                  <a:spcPct val="0"/>
                </a:spcBef>
              </a:pPr>
              <a:endParaRPr lang="en-US" sz="1800" i="0">
                <a:solidFill>
                  <a:schemeClr val="accent2"/>
                </a:solidFill>
                <a:latin typeface="Arial" pitchFamily="34" charset="0"/>
              </a:endParaRPr>
            </a:p>
          </p:txBody>
        </p:sp>
      </p:grpSp>
      <p:sp>
        <p:nvSpPr>
          <p:cNvPr id="18023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023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2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i="0">
                <a:solidFill>
                  <a:schemeClr val="tx1"/>
                </a:solidFill>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8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itchFamily="34" charset="0"/>
        </a:defRPr>
      </a:lvl2pPr>
      <a:lvl3pPr algn="l" rtl="0" fontAlgn="base">
        <a:spcBef>
          <a:spcPct val="0"/>
        </a:spcBef>
        <a:spcAft>
          <a:spcPct val="0"/>
        </a:spcAft>
        <a:defRPr sz="4400">
          <a:solidFill>
            <a:schemeClr val="tx1"/>
          </a:solidFill>
          <a:latin typeface="Arial" pitchFamily="34" charset="0"/>
        </a:defRPr>
      </a:lvl3pPr>
      <a:lvl4pPr algn="l" rtl="0" fontAlgn="base">
        <a:spcBef>
          <a:spcPct val="0"/>
        </a:spcBef>
        <a:spcAft>
          <a:spcPct val="0"/>
        </a:spcAft>
        <a:defRPr sz="4400">
          <a:solidFill>
            <a:schemeClr val="tx1"/>
          </a:solidFill>
          <a:latin typeface="Arial" pitchFamily="34" charset="0"/>
        </a:defRPr>
      </a:lvl4pPr>
      <a:lvl5pPr algn="l" rtl="0" fontAlgn="base">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hyperlink" Target="http://www.ops.fhwa.dot.gov/wz/resources/final_rule.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10"/>
          <p:cNvSpPr>
            <a:spLocks noGrp="1" noChangeArrowheads="1"/>
          </p:cNvSpPr>
          <p:nvPr>
            <p:ph type="ctrTitle"/>
          </p:nvPr>
        </p:nvSpPr>
        <p:spPr>
          <a:xfrm>
            <a:off x="2971800" y="1676400"/>
            <a:ext cx="6172200" cy="2514600"/>
          </a:xfrm>
        </p:spPr>
        <p:txBody>
          <a:bodyPr/>
          <a:lstStyle/>
          <a:p>
            <a:r>
              <a:rPr lang="en-US" sz="4600"/>
              <a:t>Transportation Management Plan Overview</a:t>
            </a:r>
          </a:p>
        </p:txBody>
      </p:sp>
      <p:pic>
        <p:nvPicPr>
          <p:cNvPr id="6158" name="Picture 14" descr="FHWA bkgd revised"/>
          <p:cNvPicPr>
            <a:picLocks noChangeAspect="1" noChangeArrowheads="1"/>
          </p:cNvPicPr>
          <p:nvPr/>
        </p:nvPicPr>
        <p:blipFill>
          <a:blip r:embed="rId3" cstate="print"/>
          <a:srcRect r="81400" b="7539"/>
          <a:stretch>
            <a:fillRect/>
          </a:stretch>
        </p:blipFill>
        <p:spPr bwMode="auto">
          <a:xfrm>
            <a:off x="0" y="0"/>
            <a:ext cx="1905000" cy="6858000"/>
          </a:xfrm>
          <a:prstGeom prst="rect">
            <a:avLst/>
          </a:prstGeom>
          <a:noFill/>
        </p:spPr>
      </p:pic>
      <p:sp>
        <p:nvSpPr>
          <p:cNvPr id="6159" name="Text Box 15"/>
          <p:cNvSpPr txBox="1">
            <a:spLocks noChangeArrowheads="1"/>
          </p:cNvSpPr>
          <p:nvPr/>
        </p:nvSpPr>
        <p:spPr bwMode="auto">
          <a:xfrm>
            <a:off x="4191000" y="4495800"/>
            <a:ext cx="2438400" cy="641350"/>
          </a:xfrm>
          <a:prstGeom prst="rect">
            <a:avLst/>
          </a:prstGeom>
          <a:noFill/>
          <a:ln w="9525" algn="ctr">
            <a:noFill/>
            <a:miter lim="800000"/>
            <a:headEnd/>
            <a:tailEnd/>
          </a:ln>
          <a:effectLst/>
        </p:spPr>
        <p:txBody>
          <a:bodyPr>
            <a:spAutoFit/>
          </a:bodyPr>
          <a:lstStyle/>
          <a:p>
            <a:r>
              <a:rPr lang="en-US" sz="3600" i="0">
                <a:solidFill>
                  <a:schemeClr val="hlink"/>
                </a:solidFill>
              </a:rPr>
              <a:t>Module 3</a:t>
            </a:r>
          </a:p>
        </p:txBody>
      </p:sp>
      <p:pic>
        <p:nvPicPr>
          <p:cNvPr id="6160" name="Picture 16" descr="fhwalogo"/>
          <p:cNvPicPr>
            <a:picLocks noChangeAspect="1" noChangeArrowheads="1"/>
          </p:cNvPicPr>
          <p:nvPr/>
        </p:nvPicPr>
        <p:blipFill>
          <a:blip r:embed="rId4" cstate="print"/>
          <a:srcRect/>
          <a:stretch>
            <a:fillRect/>
          </a:stretch>
        </p:blipFill>
        <p:spPr bwMode="auto">
          <a:xfrm>
            <a:off x="7515225" y="6305550"/>
            <a:ext cx="1628775" cy="5524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TMP Overview</a:t>
            </a:r>
          </a:p>
        </p:txBody>
      </p:sp>
      <p:sp>
        <p:nvSpPr>
          <p:cNvPr id="6" name="Slide Number Placeholder 5"/>
          <p:cNvSpPr>
            <a:spLocks noGrp="1"/>
          </p:cNvSpPr>
          <p:nvPr>
            <p:ph type="sldNum" sz="quarter" idx="11"/>
          </p:nvPr>
        </p:nvSpPr>
        <p:spPr/>
        <p:txBody>
          <a:bodyPr/>
          <a:lstStyle/>
          <a:p>
            <a:fld id="{C40C26BC-5D67-488B-9EC9-A590429D47F9}" type="slidenum">
              <a:rPr lang="en-US"/>
              <a:pPr/>
              <a:t>10</a:t>
            </a:fld>
            <a:endParaRPr lang="en-US"/>
          </a:p>
        </p:txBody>
      </p:sp>
      <p:sp>
        <p:nvSpPr>
          <p:cNvPr id="44034" name="Rectangle 2"/>
          <p:cNvSpPr>
            <a:spLocks noGrp="1" noChangeArrowheads="1"/>
          </p:cNvSpPr>
          <p:nvPr>
            <p:ph type="title"/>
          </p:nvPr>
        </p:nvSpPr>
        <p:spPr>
          <a:xfrm>
            <a:off x="473075" y="381000"/>
            <a:ext cx="8213725" cy="838200"/>
          </a:xfrm>
        </p:spPr>
        <p:txBody>
          <a:bodyPr/>
          <a:lstStyle/>
          <a:p>
            <a:r>
              <a:rPr lang="en-US"/>
              <a:t>Why TMPs?</a:t>
            </a:r>
          </a:p>
        </p:txBody>
      </p:sp>
      <p:sp>
        <p:nvSpPr>
          <p:cNvPr id="44035" name="Rectangle 3"/>
          <p:cNvSpPr>
            <a:spLocks noGrp="1" noChangeArrowheads="1"/>
          </p:cNvSpPr>
          <p:nvPr>
            <p:ph type="body" sz="half" idx="1"/>
          </p:nvPr>
        </p:nvSpPr>
        <p:spPr>
          <a:xfrm>
            <a:off x="381000" y="1371600"/>
            <a:ext cx="8153400" cy="3962400"/>
          </a:xfrm>
        </p:spPr>
        <p:txBody>
          <a:bodyPr/>
          <a:lstStyle/>
          <a:p>
            <a:pPr>
              <a:lnSpc>
                <a:spcPct val="90000"/>
              </a:lnSpc>
            </a:pPr>
            <a:r>
              <a:rPr lang="en-US" sz="2800" b="1"/>
              <a:t>WZ management is increasingly complex</a:t>
            </a:r>
          </a:p>
          <a:p>
            <a:pPr lvl="1">
              <a:lnSpc>
                <a:spcPct val="90000"/>
              </a:lnSpc>
              <a:spcBef>
                <a:spcPct val="10000"/>
              </a:spcBef>
              <a:spcAft>
                <a:spcPct val="10000"/>
              </a:spcAft>
            </a:pPr>
            <a:r>
              <a:rPr lang="en-US" sz="2400"/>
              <a:t>Increasing traffic volumes using the same roads that agencies need to maintain and rehabilitate</a:t>
            </a:r>
          </a:p>
          <a:p>
            <a:pPr lvl="1">
              <a:lnSpc>
                <a:spcPct val="90000"/>
              </a:lnSpc>
              <a:spcBef>
                <a:spcPct val="30000"/>
              </a:spcBef>
            </a:pPr>
            <a:r>
              <a:rPr lang="en-US" sz="2400"/>
              <a:t>Requires traffic management efforts beyond TTC plans</a:t>
            </a:r>
          </a:p>
          <a:p>
            <a:pPr>
              <a:lnSpc>
                <a:spcPct val="90000"/>
              </a:lnSpc>
              <a:spcBef>
                <a:spcPct val="60000"/>
              </a:spcBef>
            </a:pPr>
            <a:r>
              <a:rPr lang="en-US" sz="2800"/>
              <a:t>Key issues: </a:t>
            </a:r>
          </a:p>
          <a:p>
            <a:pPr lvl="1">
              <a:lnSpc>
                <a:spcPct val="90000"/>
              </a:lnSpc>
            </a:pPr>
            <a:r>
              <a:rPr lang="en-US" sz="2400"/>
              <a:t>Safety</a:t>
            </a:r>
          </a:p>
          <a:p>
            <a:pPr lvl="1">
              <a:lnSpc>
                <a:spcPct val="90000"/>
              </a:lnSpc>
            </a:pPr>
            <a:r>
              <a:rPr lang="en-US" sz="2400"/>
              <a:t>Mobility</a:t>
            </a:r>
          </a:p>
          <a:p>
            <a:pPr lvl="1">
              <a:lnSpc>
                <a:spcPct val="90000"/>
              </a:lnSpc>
            </a:pPr>
            <a:r>
              <a:rPr lang="en-US" sz="2400"/>
              <a:t>Constructability</a:t>
            </a:r>
          </a:p>
        </p:txBody>
      </p:sp>
      <p:sp>
        <p:nvSpPr>
          <p:cNvPr id="44037" name="Text Box 5"/>
          <p:cNvSpPr txBox="1">
            <a:spLocks noChangeArrowheads="1"/>
          </p:cNvSpPr>
          <p:nvPr/>
        </p:nvSpPr>
        <p:spPr bwMode="auto">
          <a:xfrm>
            <a:off x="4648200" y="3505200"/>
            <a:ext cx="3886200" cy="1600200"/>
          </a:xfrm>
          <a:prstGeom prst="rect">
            <a:avLst/>
          </a:prstGeom>
          <a:solidFill>
            <a:schemeClr val="accent1"/>
          </a:solidFill>
          <a:ln w="9525" algn="ctr">
            <a:noFill/>
            <a:miter lim="800000"/>
            <a:headEnd/>
            <a:tailEnd/>
          </a:ln>
          <a:effectLst/>
        </p:spPr>
        <p:txBody>
          <a:bodyPr/>
          <a:lstStyle/>
          <a:p>
            <a:pPr eaLnBrk="1" hangingPunct="1">
              <a:lnSpc>
                <a:spcPct val="90000"/>
              </a:lnSpc>
              <a:spcBef>
                <a:spcPct val="20000"/>
              </a:spcBef>
            </a:pPr>
            <a:r>
              <a:rPr lang="en-US" b="1" i="0">
                <a:solidFill>
                  <a:schemeClr val="tx1"/>
                </a:solidFill>
                <a:latin typeface="Arial" pitchFamily="34" charset="0"/>
              </a:rPr>
              <a:t>Objective:</a:t>
            </a:r>
            <a:r>
              <a:rPr lang="en-US" i="0">
                <a:solidFill>
                  <a:schemeClr val="tx1"/>
                </a:solidFill>
                <a:latin typeface="Arial" pitchFamily="34" charset="0"/>
              </a:rPr>
              <a:t> </a:t>
            </a:r>
            <a:r>
              <a:rPr lang="en-US">
                <a:solidFill>
                  <a:schemeClr val="tx1"/>
                </a:solidFill>
                <a:latin typeface="Arial" pitchFamily="34" charset="0"/>
              </a:rPr>
              <a:t>Achieve constructability without compromising safety and mobility</a:t>
            </a:r>
            <a:endParaRPr lang="en-US">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3908647E-1FDD-4432-9106-54E822411EAC}" type="slidenum">
              <a:rPr lang="en-US"/>
              <a:pPr/>
              <a:t>11</a:t>
            </a:fld>
            <a:endParaRPr lang="en-US"/>
          </a:p>
        </p:txBody>
      </p:sp>
      <p:sp>
        <p:nvSpPr>
          <p:cNvPr id="185346" name="Rectangle 2"/>
          <p:cNvSpPr>
            <a:spLocks noGrp="1" noChangeArrowheads="1"/>
          </p:cNvSpPr>
          <p:nvPr>
            <p:ph type="title"/>
          </p:nvPr>
        </p:nvSpPr>
        <p:spPr>
          <a:xfrm>
            <a:off x="381000" y="304800"/>
            <a:ext cx="8229600" cy="1371600"/>
          </a:xfrm>
        </p:spPr>
        <p:txBody>
          <a:bodyPr/>
          <a:lstStyle/>
          <a:p>
            <a:r>
              <a:rPr lang="en-US"/>
              <a:t>Importance of a TMP</a:t>
            </a:r>
          </a:p>
        </p:txBody>
      </p:sp>
      <p:sp>
        <p:nvSpPr>
          <p:cNvPr id="185347" name="Rectangle 3"/>
          <p:cNvSpPr>
            <a:spLocks noGrp="1" noChangeArrowheads="1"/>
          </p:cNvSpPr>
          <p:nvPr>
            <p:ph type="body" idx="1"/>
          </p:nvPr>
        </p:nvSpPr>
        <p:spPr>
          <a:xfrm>
            <a:off x="457200" y="1447800"/>
            <a:ext cx="8382000" cy="4800600"/>
          </a:xfrm>
        </p:spPr>
        <p:txBody>
          <a:bodyPr/>
          <a:lstStyle/>
          <a:p>
            <a:pPr marL="520700" indent="-512763" algn="just">
              <a:lnSpc>
                <a:spcPct val="80000"/>
              </a:lnSpc>
              <a:buFont typeface="Wingdings" pitchFamily="2" charset="2"/>
              <a:buNone/>
              <a:tabLst>
                <a:tab pos="342900" algn="l"/>
              </a:tabLst>
            </a:pPr>
            <a:r>
              <a:rPr lang="en-US" dirty="0"/>
              <a:t>What are the benefits of having a well</a:t>
            </a:r>
          </a:p>
          <a:p>
            <a:pPr marL="520700" indent="-512763" algn="just">
              <a:lnSpc>
                <a:spcPct val="80000"/>
              </a:lnSpc>
              <a:buFont typeface="Wingdings" pitchFamily="2" charset="2"/>
              <a:buNone/>
              <a:tabLst>
                <a:tab pos="342900" algn="l"/>
              </a:tabLst>
            </a:pPr>
            <a:r>
              <a:rPr lang="en-US" dirty="0"/>
              <a:t>thought-out approach to managing traffic </a:t>
            </a:r>
          </a:p>
          <a:p>
            <a:pPr marL="520700" indent="-512763" algn="just">
              <a:lnSpc>
                <a:spcPct val="80000"/>
              </a:lnSpc>
              <a:buFont typeface="Wingdings" pitchFamily="2" charset="2"/>
              <a:buNone/>
              <a:tabLst>
                <a:tab pos="342900" algn="l"/>
              </a:tabLst>
            </a:pPr>
            <a:r>
              <a:rPr lang="en-US" dirty="0"/>
              <a:t>during a construction project?</a:t>
            </a:r>
          </a:p>
          <a:p>
            <a:pPr marL="520700" indent="-512763" algn="just">
              <a:buFont typeface="Wingdings" pitchFamily="2" charset="2"/>
              <a:buNone/>
              <a:tabLst>
                <a:tab pos="342900" algn="l"/>
              </a:tabLst>
            </a:pPr>
            <a:endParaRPr lang="en-US" sz="1200" dirty="0">
              <a:solidFill>
                <a:schemeClr val="accent1"/>
              </a:solidFill>
            </a:endParaRPr>
          </a:p>
          <a:p>
            <a:pPr marL="520700" indent="-512763" algn="just">
              <a:tabLst>
                <a:tab pos="342900" algn="l"/>
              </a:tabLst>
            </a:pPr>
            <a:r>
              <a:rPr lang="en-US" sz="2800" b="1" dirty="0"/>
              <a:t>Consider your stakeholders:</a:t>
            </a:r>
          </a:p>
          <a:p>
            <a:pPr marL="920750" lvl="1">
              <a:tabLst>
                <a:tab pos="342900" algn="l"/>
              </a:tabLst>
            </a:pPr>
            <a:r>
              <a:rPr lang="en-US" sz="2000" dirty="0"/>
              <a:t>Contractors</a:t>
            </a:r>
          </a:p>
          <a:p>
            <a:pPr marL="920750" lvl="1">
              <a:tabLst>
                <a:tab pos="342900" algn="l"/>
              </a:tabLst>
            </a:pPr>
            <a:r>
              <a:rPr lang="en-US" sz="2000" dirty="0"/>
              <a:t>Motorists</a:t>
            </a:r>
          </a:p>
          <a:p>
            <a:pPr marL="920750" lvl="1">
              <a:tabLst>
                <a:tab pos="342900" algn="l"/>
              </a:tabLst>
            </a:pPr>
            <a:r>
              <a:rPr lang="en-US" sz="2000" dirty="0"/>
              <a:t>Property owners</a:t>
            </a:r>
          </a:p>
          <a:p>
            <a:pPr marL="920750" lvl="1">
              <a:tabLst>
                <a:tab pos="342900" algn="l"/>
              </a:tabLst>
            </a:pPr>
            <a:r>
              <a:rPr lang="en-US" sz="2000" dirty="0"/>
              <a:t>Project owners</a:t>
            </a:r>
          </a:p>
          <a:p>
            <a:pPr marL="920750" lvl="1">
              <a:tabLst>
                <a:tab pos="342900" algn="l"/>
              </a:tabLst>
            </a:pPr>
            <a:r>
              <a:rPr lang="en-US" sz="2000" dirty="0"/>
              <a:t>Businesses</a:t>
            </a:r>
          </a:p>
          <a:p>
            <a:pPr marL="920750" lvl="1">
              <a:tabLst>
                <a:tab pos="342900" algn="l"/>
              </a:tabLst>
            </a:pPr>
            <a:r>
              <a:rPr lang="en-US" sz="2000" dirty="0"/>
              <a:t>Environment</a:t>
            </a:r>
          </a:p>
          <a:p>
            <a:pPr marL="920750" lvl="1">
              <a:tabLst>
                <a:tab pos="342900" algn="l"/>
              </a:tabLst>
            </a:pPr>
            <a:r>
              <a:rPr lang="en-US" sz="2000" dirty="0"/>
              <a:t>Event organizers, 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TMP Overview</a:t>
            </a:r>
          </a:p>
        </p:txBody>
      </p:sp>
      <p:sp>
        <p:nvSpPr>
          <p:cNvPr id="5" name="Slide Number Placeholder 4"/>
          <p:cNvSpPr>
            <a:spLocks noGrp="1"/>
          </p:cNvSpPr>
          <p:nvPr>
            <p:ph type="sldNum" sz="quarter" idx="11"/>
          </p:nvPr>
        </p:nvSpPr>
        <p:spPr/>
        <p:txBody>
          <a:bodyPr/>
          <a:lstStyle/>
          <a:p>
            <a:fld id="{7556F6F0-1356-4586-940D-DA3308203842}" type="slidenum">
              <a:rPr lang="en-US"/>
              <a:pPr/>
              <a:t>12</a:t>
            </a:fld>
            <a:endParaRPr lang="en-US"/>
          </a:p>
        </p:txBody>
      </p:sp>
      <p:sp>
        <p:nvSpPr>
          <p:cNvPr id="116738" name="Rectangle 2"/>
          <p:cNvSpPr>
            <a:spLocks noGrp="1" noChangeArrowheads="1"/>
          </p:cNvSpPr>
          <p:nvPr>
            <p:ph type="title"/>
          </p:nvPr>
        </p:nvSpPr>
        <p:spPr>
          <a:xfrm>
            <a:off x="457200" y="381000"/>
            <a:ext cx="8229600" cy="838200"/>
          </a:xfrm>
        </p:spPr>
        <p:txBody>
          <a:bodyPr/>
          <a:lstStyle/>
          <a:p>
            <a:r>
              <a:rPr lang="en-US"/>
              <a:t>Why TMPs? – Key Benefits</a:t>
            </a:r>
          </a:p>
        </p:txBody>
      </p:sp>
      <p:sp>
        <p:nvSpPr>
          <p:cNvPr id="116739" name="Rectangle 3"/>
          <p:cNvSpPr>
            <a:spLocks noGrp="1" noChangeArrowheads="1"/>
          </p:cNvSpPr>
          <p:nvPr>
            <p:ph type="body" idx="1"/>
          </p:nvPr>
        </p:nvSpPr>
        <p:spPr>
          <a:xfrm>
            <a:off x="457200" y="1219200"/>
            <a:ext cx="8305800" cy="5181600"/>
          </a:xfrm>
        </p:spPr>
        <p:txBody>
          <a:bodyPr/>
          <a:lstStyle/>
          <a:p>
            <a:pPr>
              <a:lnSpc>
                <a:spcPct val="90000"/>
              </a:lnSpc>
              <a:spcBef>
                <a:spcPct val="40000"/>
              </a:spcBef>
              <a:spcAft>
                <a:spcPct val="35000"/>
              </a:spcAft>
              <a:buFont typeface="Wingdings" pitchFamily="2" charset="2"/>
              <a:buNone/>
            </a:pPr>
            <a:r>
              <a:rPr lang="en-US" sz="3400" dirty="0"/>
              <a:t>A well-planned method for managing traffic flow during construction can:</a:t>
            </a:r>
            <a:endParaRPr lang="en-US" sz="2800" dirty="0"/>
          </a:p>
          <a:p>
            <a:r>
              <a:rPr lang="en-US" sz="2800" dirty="0" smtClean="0"/>
              <a:t>Promote </a:t>
            </a:r>
            <a:r>
              <a:rPr lang="en-US" sz="2800" dirty="0"/>
              <a:t>efficient and effective construction phasing and staging, minimize contract duration, and control costs</a:t>
            </a:r>
          </a:p>
          <a:p>
            <a:r>
              <a:rPr lang="en-US" sz="2800" dirty="0"/>
              <a:t>Improve safety for workers and road users </a:t>
            </a:r>
          </a:p>
          <a:p>
            <a:r>
              <a:rPr lang="en-US" sz="2800" dirty="0"/>
              <a:t>Minimize traffic and mobility </a:t>
            </a:r>
            <a:r>
              <a:rPr lang="en-US" sz="2800" dirty="0" smtClean="0"/>
              <a:t>impacts</a:t>
            </a:r>
          </a:p>
          <a:p>
            <a:r>
              <a:rPr lang="en-US" sz="2800" dirty="0" smtClean="0"/>
              <a:t>Address impacts at corridor and network levels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D86DF72F-AFC5-4A5D-86D9-F4D2CDBD38C2}" type="slidenum">
              <a:rPr lang="en-US"/>
              <a:pPr/>
              <a:t>13</a:t>
            </a:fld>
            <a:endParaRPr lang="en-US"/>
          </a:p>
        </p:txBody>
      </p:sp>
      <p:sp>
        <p:nvSpPr>
          <p:cNvPr id="184322" name="Rectangle 2"/>
          <p:cNvSpPr>
            <a:spLocks noGrp="1" noChangeArrowheads="1"/>
          </p:cNvSpPr>
          <p:nvPr>
            <p:ph type="title"/>
          </p:nvPr>
        </p:nvSpPr>
        <p:spPr>
          <a:xfrm>
            <a:off x="457200" y="381000"/>
            <a:ext cx="8382000" cy="838200"/>
          </a:xfrm>
        </p:spPr>
        <p:txBody>
          <a:bodyPr/>
          <a:lstStyle/>
          <a:p>
            <a:r>
              <a:rPr lang="en-US" sz="4000"/>
              <a:t>Why TMPs? – Key Benefits </a:t>
            </a:r>
            <a:r>
              <a:rPr lang="en-US" sz="3600"/>
              <a:t>(cont.)</a:t>
            </a:r>
          </a:p>
        </p:txBody>
      </p:sp>
      <p:sp>
        <p:nvSpPr>
          <p:cNvPr id="184323" name="Rectangle 3"/>
          <p:cNvSpPr>
            <a:spLocks noGrp="1" noChangeArrowheads="1"/>
          </p:cNvSpPr>
          <p:nvPr>
            <p:ph type="body" idx="1"/>
          </p:nvPr>
        </p:nvSpPr>
        <p:spPr>
          <a:xfrm>
            <a:off x="457200" y="1219200"/>
            <a:ext cx="8305800" cy="5181600"/>
          </a:xfrm>
        </p:spPr>
        <p:txBody>
          <a:bodyPr/>
          <a:lstStyle/>
          <a:p>
            <a:pPr>
              <a:lnSpc>
                <a:spcPct val="90000"/>
              </a:lnSpc>
              <a:spcBef>
                <a:spcPct val="40000"/>
              </a:spcBef>
              <a:spcAft>
                <a:spcPct val="35000"/>
              </a:spcAft>
              <a:buFont typeface="Wingdings" pitchFamily="2" charset="2"/>
              <a:buNone/>
            </a:pPr>
            <a:r>
              <a:rPr lang="en-US" sz="3900" dirty="0"/>
              <a:t>A well-planned method for managing traffic flow during construction can:</a:t>
            </a:r>
            <a:endParaRPr lang="en-US" dirty="0"/>
          </a:p>
          <a:p>
            <a:pPr>
              <a:lnSpc>
                <a:spcPct val="90000"/>
              </a:lnSpc>
            </a:pPr>
            <a:r>
              <a:rPr lang="en-US" dirty="0"/>
              <a:t>Minimize:</a:t>
            </a:r>
          </a:p>
          <a:p>
            <a:pPr lvl="1">
              <a:lnSpc>
                <a:spcPct val="90000"/>
              </a:lnSpc>
            </a:pPr>
            <a:r>
              <a:rPr lang="en-US" dirty="0"/>
              <a:t>Circulation, access, and mobility impacts to local communities and businesses </a:t>
            </a:r>
          </a:p>
          <a:p>
            <a:pPr lvl="1">
              <a:lnSpc>
                <a:spcPct val="90000"/>
              </a:lnSpc>
            </a:pPr>
            <a:r>
              <a:rPr lang="en-US" dirty="0"/>
              <a:t>Complaints from road users, businesses, and communities</a:t>
            </a:r>
          </a:p>
          <a:p>
            <a:pPr>
              <a:lnSpc>
                <a:spcPct val="90000"/>
              </a:lnSpc>
            </a:pPr>
            <a:r>
              <a:rPr lang="en-US" dirty="0"/>
              <a:t>Improve:</a:t>
            </a:r>
          </a:p>
          <a:p>
            <a:pPr lvl="1">
              <a:lnSpc>
                <a:spcPct val="90000"/>
              </a:lnSpc>
            </a:pPr>
            <a:r>
              <a:rPr lang="en-US" dirty="0"/>
              <a:t>Intra- and inter-agency coordination</a:t>
            </a:r>
          </a:p>
          <a:p>
            <a:pPr lvl="1">
              <a:lnSpc>
                <a:spcPct val="90000"/>
              </a:lnSpc>
            </a:pPr>
            <a:r>
              <a:rPr lang="en-US" dirty="0"/>
              <a:t>Improve public awareness</a:t>
            </a:r>
          </a:p>
          <a:p>
            <a:pPr>
              <a:lnSpc>
                <a:spcPct val="90000"/>
              </a:lnSpc>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35A2D6FB-F84D-4BB4-A88C-C50A354E45A1}" type="slidenum">
              <a:rPr lang="en-US"/>
              <a:pPr/>
              <a:t>14</a:t>
            </a:fld>
            <a:endParaRPr lang="en-US"/>
          </a:p>
        </p:txBody>
      </p:sp>
      <p:sp>
        <p:nvSpPr>
          <p:cNvPr id="219138" name="Rectangle 2"/>
          <p:cNvSpPr>
            <a:spLocks noGrp="1" noChangeArrowheads="1"/>
          </p:cNvSpPr>
          <p:nvPr>
            <p:ph type="title"/>
          </p:nvPr>
        </p:nvSpPr>
        <p:spPr>
          <a:xfrm>
            <a:off x="457200" y="533400"/>
            <a:ext cx="8229600" cy="762000"/>
          </a:xfrm>
        </p:spPr>
        <p:txBody>
          <a:bodyPr/>
          <a:lstStyle/>
          <a:p>
            <a:r>
              <a:rPr lang="en-US" sz="4000"/>
              <a:t>Why TMPs? – Key Benefits </a:t>
            </a:r>
            <a:r>
              <a:rPr lang="en-US" sz="3600"/>
              <a:t>(cont.)</a:t>
            </a:r>
          </a:p>
        </p:txBody>
      </p:sp>
      <p:sp>
        <p:nvSpPr>
          <p:cNvPr id="219139" name="Rectangle 3"/>
          <p:cNvSpPr>
            <a:spLocks noGrp="1" noChangeArrowheads="1"/>
          </p:cNvSpPr>
          <p:nvPr>
            <p:ph type="body" idx="1"/>
          </p:nvPr>
        </p:nvSpPr>
        <p:spPr>
          <a:xfrm>
            <a:off x="457200" y="1600200"/>
            <a:ext cx="7924800" cy="4343400"/>
          </a:xfrm>
        </p:spPr>
        <p:txBody>
          <a:bodyPr/>
          <a:lstStyle/>
          <a:p>
            <a:r>
              <a:rPr lang="en-US" dirty="0" smtClean="0"/>
              <a:t>Better </a:t>
            </a:r>
            <a:r>
              <a:rPr lang="en-US" dirty="0"/>
              <a:t>documentation of analysis and mitigation of impacts</a:t>
            </a:r>
          </a:p>
          <a:p>
            <a:r>
              <a:rPr lang="en-US" dirty="0"/>
              <a:t>Better coordination and scheduling of projects</a:t>
            </a:r>
          </a:p>
          <a:p>
            <a:r>
              <a:rPr lang="en-US" dirty="0"/>
              <a:t>More basis for reviewing MOT changes requested by the contractor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A672FFF1-5C08-4E66-B753-9D998F1358FD}" type="slidenum">
              <a:rPr lang="en-US"/>
              <a:pPr/>
              <a:t>15</a:t>
            </a:fld>
            <a:endParaRPr lang="en-US"/>
          </a:p>
        </p:txBody>
      </p:sp>
      <p:pic>
        <p:nvPicPr>
          <p:cNvPr id="119810" name="Picture 2" descr="Figure 2-1"/>
          <p:cNvPicPr>
            <a:picLocks noChangeAspect="1" noChangeArrowheads="1"/>
          </p:cNvPicPr>
          <p:nvPr/>
        </p:nvPicPr>
        <p:blipFill>
          <a:blip r:embed="rId3" cstate="print"/>
          <a:srcRect/>
          <a:stretch>
            <a:fillRect/>
          </a:stretch>
        </p:blipFill>
        <p:spPr bwMode="auto">
          <a:xfrm>
            <a:off x="3725863" y="0"/>
            <a:ext cx="5418137" cy="6858000"/>
          </a:xfrm>
          <a:prstGeom prst="rect">
            <a:avLst/>
          </a:prstGeom>
          <a:noFill/>
        </p:spPr>
      </p:pic>
      <p:sp>
        <p:nvSpPr>
          <p:cNvPr id="119811" name="Text Box 3"/>
          <p:cNvSpPr txBox="1">
            <a:spLocks noChangeArrowheads="1"/>
          </p:cNvSpPr>
          <p:nvPr/>
        </p:nvSpPr>
        <p:spPr bwMode="auto">
          <a:xfrm>
            <a:off x="304800" y="2667000"/>
            <a:ext cx="3124200" cy="2681288"/>
          </a:xfrm>
          <a:prstGeom prst="rect">
            <a:avLst/>
          </a:prstGeom>
          <a:noFill/>
          <a:ln w="9525">
            <a:noFill/>
            <a:miter lim="800000"/>
            <a:headEnd/>
            <a:tailEnd/>
          </a:ln>
          <a:effectLst/>
        </p:spPr>
        <p:txBody>
          <a:bodyPr>
            <a:spAutoFit/>
          </a:bodyPr>
          <a:lstStyle/>
          <a:p>
            <a:r>
              <a:rPr lang="en-US" sz="3200" b="1" i="0">
                <a:solidFill>
                  <a:schemeClr val="tx1"/>
                </a:solidFill>
                <a:latin typeface="Arial" pitchFamily="34" charset="0"/>
              </a:rPr>
              <a:t>TMP Development Process</a:t>
            </a:r>
            <a:r>
              <a:rPr lang="en-US" sz="3200" i="0">
                <a:solidFill>
                  <a:schemeClr val="tx1"/>
                </a:solidFill>
                <a:latin typeface="Arial" pitchFamily="34" charset="0"/>
              </a:rPr>
              <a:t> </a:t>
            </a:r>
          </a:p>
          <a:p>
            <a:r>
              <a:rPr lang="en-US" sz="2000" i="0">
                <a:solidFill>
                  <a:schemeClr val="tx1"/>
                </a:solidFill>
                <a:latin typeface="Arial" pitchFamily="34" charset="0"/>
              </a:rPr>
              <a:t>(from </a:t>
            </a:r>
            <a:r>
              <a:rPr lang="en-US" sz="2000">
                <a:solidFill>
                  <a:schemeClr val="tx1"/>
                </a:solidFill>
                <a:latin typeface="Arial" pitchFamily="34" charset="0"/>
              </a:rPr>
              <a:t>Developing and Implementing TMPs for Work Zones)</a:t>
            </a:r>
            <a:r>
              <a:rPr lang="en-US" i="0">
                <a:solidFill>
                  <a:schemeClr val="tx1"/>
                </a:solidFill>
                <a:latin typeface="Arial"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DFD17483-92F7-4BD4-B6D4-7C5786F5E2AD}" type="slidenum">
              <a:rPr lang="en-US"/>
              <a:pPr/>
              <a:t>16</a:t>
            </a:fld>
            <a:endParaRPr lang="en-US"/>
          </a:p>
        </p:txBody>
      </p:sp>
      <p:sp>
        <p:nvSpPr>
          <p:cNvPr id="54274" name="Rectangle 2"/>
          <p:cNvSpPr>
            <a:spLocks noGrp="1" noChangeArrowheads="1"/>
          </p:cNvSpPr>
          <p:nvPr>
            <p:ph type="title"/>
          </p:nvPr>
        </p:nvSpPr>
        <p:spPr>
          <a:xfrm>
            <a:off x="304800" y="228600"/>
            <a:ext cx="8686800" cy="838200"/>
          </a:xfrm>
        </p:spPr>
        <p:txBody>
          <a:bodyPr/>
          <a:lstStyle/>
          <a:p>
            <a:r>
              <a:rPr lang="en-US"/>
              <a:t>When is a TMP Developed?</a:t>
            </a:r>
          </a:p>
        </p:txBody>
      </p:sp>
      <p:sp>
        <p:nvSpPr>
          <p:cNvPr id="54275" name="Rectangle 3"/>
          <p:cNvSpPr>
            <a:spLocks noGrp="1" noChangeArrowheads="1"/>
          </p:cNvSpPr>
          <p:nvPr>
            <p:ph type="body" idx="1"/>
          </p:nvPr>
        </p:nvSpPr>
        <p:spPr>
          <a:xfrm>
            <a:off x="304800" y="1143000"/>
            <a:ext cx="8382000" cy="5181600"/>
          </a:xfrm>
        </p:spPr>
        <p:txBody>
          <a:bodyPr/>
          <a:lstStyle/>
          <a:p>
            <a:pPr>
              <a:lnSpc>
                <a:spcPct val="80000"/>
              </a:lnSpc>
              <a:spcAft>
                <a:spcPts val="1200"/>
              </a:spcAft>
              <a:buFont typeface="Wingdings" pitchFamily="2" charset="2"/>
              <a:buNone/>
            </a:pPr>
            <a:r>
              <a:rPr lang="en-US" sz="2900" b="1" dirty="0"/>
              <a:t>TMP development should begin </a:t>
            </a:r>
            <a:r>
              <a:rPr lang="en-US" sz="2900" b="1" dirty="0" smtClean="0"/>
              <a:t>early and progress throughout</a:t>
            </a:r>
            <a:endParaRPr lang="en-US" sz="2300" b="1" dirty="0"/>
          </a:p>
          <a:p>
            <a:pPr>
              <a:lnSpc>
                <a:spcPct val="80000"/>
              </a:lnSpc>
              <a:spcBef>
                <a:spcPts val="1800"/>
              </a:spcBef>
            </a:pPr>
            <a:r>
              <a:rPr lang="en-US" sz="2700" b="1" dirty="0" smtClean="0"/>
              <a:t>Systems </a:t>
            </a:r>
            <a:r>
              <a:rPr lang="en-US" sz="2700" b="1" dirty="0"/>
              <a:t>planning and preliminary </a:t>
            </a:r>
            <a:r>
              <a:rPr lang="en-US" sz="2700" b="1" dirty="0" smtClean="0"/>
              <a:t>engineering</a:t>
            </a:r>
          </a:p>
          <a:p>
            <a:pPr lvl="1">
              <a:lnSpc>
                <a:spcPct val="80000"/>
              </a:lnSpc>
              <a:spcBef>
                <a:spcPts val="1800"/>
              </a:spcBef>
            </a:pPr>
            <a:r>
              <a:rPr lang="en-US" sz="2300" dirty="0" smtClean="0"/>
              <a:t>Include TMP </a:t>
            </a:r>
            <a:r>
              <a:rPr lang="en-US" sz="2300" dirty="0"/>
              <a:t>development and implementation costs </a:t>
            </a:r>
            <a:r>
              <a:rPr lang="en-US" sz="2300" dirty="0" smtClean="0"/>
              <a:t>in project </a:t>
            </a:r>
            <a:r>
              <a:rPr lang="en-US" sz="2300" dirty="0"/>
              <a:t>budget</a:t>
            </a:r>
          </a:p>
          <a:p>
            <a:pPr>
              <a:lnSpc>
                <a:spcPct val="80000"/>
              </a:lnSpc>
              <a:spcBef>
                <a:spcPts val="1200"/>
              </a:spcBef>
            </a:pPr>
            <a:r>
              <a:rPr lang="en-US" sz="2700" b="1" dirty="0" smtClean="0"/>
              <a:t>Design</a:t>
            </a:r>
          </a:p>
          <a:p>
            <a:pPr lvl="1">
              <a:lnSpc>
                <a:spcPct val="80000"/>
              </a:lnSpc>
              <a:spcBef>
                <a:spcPts val="1200"/>
              </a:spcBef>
            </a:pPr>
            <a:r>
              <a:rPr lang="en-US" sz="2300" dirty="0" smtClean="0"/>
              <a:t>Consider </a:t>
            </a:r>
            <a:r>
              <a:rPr lang="en-US" sz="2300" dirty="0"/>
              <a:t>WZ impacts in evaluation and selection of design alternatives </a:t>
            </a:r>
          </a:p>
          <a:p>
            <a:pPr lvl="1">
              <a:lnSpc>
                <a:spcPct val="80000"/>
              </a:lnSpc>
              <a:spcBef>
                <a:spcPts val="1200"/>
              </a:spcBef>
            </a:pPr>
            <a:r>
              <a:rPr lang="en-US" sz="2300" dirty="0" smtClean="0"/>
              <a:t>May </a:t>
            </a:r>
            <a:r>
              <a:rPr lang="en-US" sz="2300" dirty="0"/>
              <a:t>be possible to choose a design alternative that alleviates many WZ </a:t>
            </a:r>
            <a:r>
              <a:rPr lang="en-US" sz="2300" dirty="0" smtClean="0"/>
              <a:t>impacts</a:t>
            </a:r>
          </a:p>
          <a:p>
            <a:pPr lvl="1">
              <a:lnSpc>
                <a:spcPct val="80000"/>
              </a:lnSpc>
              <a:spcBef>
                <a:spcPts val="1200"/>
              </a:spcBef>
            </a:pPr>
            <a:r>
              <a:rPr lang="en-US" sz="2300" dirty="0" smtClean="0"/>
              <a:t>Complete TMP development</a:t>
            </a:r>
            <a:r>
              <a:rPr lang="en-US" sz="2300" u="sng" dirty="0"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TMP Overview</a:t>
            </a:r>
          </a:p>
        </p:txBody>
      </p:sp>
      <p:sp>
        <p:nvSpPr>
          <p:cNvPr id="6" name="Slide Number Placeholder 4"/>
          <p:cNvSpPr>
            <a:spLocks noGrp="1"/>
          </p:cNvSpPr>
          <p:nvPr>
            <p:ph type="sldNum" sz="quarter" idx="11"/>
          </p:nvPr>
        </p:nvSpPr>
        <p:spPr/>
        <p:txBody>
          <a:bodyPr/>
          <a:lstStyle/>
          <a:p>
            <a:fld id="{865C5BC4-6F33-40C7-8C78-CC5BD15C050E}" type="slidenum">
              <a:rPr lang="en-US"/>
              <a:pPr/>
              <a:t>17</a:t>
            </a:fld>
            <a:endParaRPr lang="en-US"/>
          </a:p>
        </p:txBody>
      </p:sp>
      <p:sp>
        <p:nvSpPr>
          <p:cNvPr id="56322" name="Rectangle 2"/>
          <p:cNvSpPr>
            <a:spLocks noGrp="1" noChangeArrowheads="1"/>
          </p:cNvSpPr>
          <p:nvPr>
            <p:ph type="title"/>
          </p:nvPr>
        </p:nvSpPr>
        <p:spPr/>
        <p:txBody>
          <a:bodyPr/>
          <a:lstStyle/>
          <a:p>
            <a:r>
              <a:rPr lang="en-US"/>
              <a:t>During Design…</a:t>
            </a:r>
          </a:p>
        </p:txBody>
      </p:sp>
      <p:sp>
        <p:nvSpPr>
          <p:cNvPr id="56323" name="Rectangle 3"/>
          <p:cNvSpPr>
            <a:spLocks noGrp="1" noChangeArrowheads="1"/>
          </p:cNvSpPr>
          <p:nvPr>
            <p:ph type="body" idx="1"/>
          </p:nvPr>
        </p:nvSpPr>
        <p:spPr>
          <a:xfrm>
            <a:off x="381000" y="1752600"/>
            <a:ext cx="8229600" cy="3886200"/>
          </a:xfrm>
        </p:spPr>
        <p:txBody>
          <a:bodyPr/>
          <a:lstStyle/>
          <a:p>
            <a:r>
              <a:rPr lang="en-US"/>
              <a:t>Final assessment of WZ impacts is done, which should affect the choice of:</a:t>
            </a:r>
          </a:p>
          <a:p>
            <a:pPr lvl="1"/>
            <a:r>
              <a:rPr lang="en-US"/>
              <a:t>Best construction/staging option(s)</a:t>
            </a:r>
          </a:p>
          <a:p>
            <a:pPr lvl="1"/>
            <a:r>
              <a:rPr lang="en-US"/>
              <a:t>Most suitable design and contracting approach</a:t>
            </a:r>
          </a:p>
          <a:p>
            <a:pPr lvl="1"/>
            <a:r>
              <a:rPr lang="en-US"/>
              <a:t>Most appropriate WZ traffic management strategies</a:t>
            </a:r>
          </a:p>
        </p:txBody>
      </p:sp>
      <p:pic>
        <p:nvPicPr>
          <p:cNvPr id="56324" name="Picture 4" descr="MCj02372480000[1]"/>
          <p:cNvPicPr>
            <a:picLocks noChangeAspect="1" noChangeArrowheads="1"/>
          </p:cNvPicPr>
          <p:nvPr/>
        </p:nvPicPr>
        <p:blipFill>
          <a:blip r:embed="rId3" cstate="print"/>
          <a:srcRect/>
          <a:stretch>
            <a:fillRect/>
          </a:stretch>
        </p:blipFill>
        <p:spPr bwMode="auto">
          <a:xfrm>
            <a:off x="6705600" y="4741863"/>
            <a:ext cx="2438400" cy="211613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BE9D8BBF-59E4-4B0F-93DD-8C546696BB33}" type="slidenum">
              <a:rPr lang="en-US"/>
              <a:pPr/>
              <a:t>18</a:t>
            </a:fld>
            <a:endParaRPr lang="en-US"/>
          </a:p>
        </p:txBody>
      </p:sp>
      <p:sp>
        <p:nvSpPr>
          <p:cNvPr id="64514" name="Rectangle 2"/>
          <p:cNvSpPr>
            <a:spLocks noGrp="1" noChangeArrowheads="1"/>
          </p:cNvSpPr>
          <p:nvPr>
            <p:ph type="title"/>
          </p:nvPr>
        </p:nvSpPr>
        <p:spPr>
          <a:xfrm>
            <a:off x="457200" y="457200"/>
            <a:ext cx="8229600" cy="914400"/>
          </a:xfrm>
        </p:spPr>
        <p:txBody>
          <a:bodyPr/>
          <a:lstStyle/>
          <a:p>
            <a:r>
              <a:rPr lang="en-US"/>
              <a:t>TMPs Need to Be…</a:t>
            </a:r>
          </a:p>
        </p:txBody>
      </p:sp>
      <p:sp>
        <p:nvSpPr>
          <p:cNvPr id="64515" name="Rectangle 3"/>
          <p:cNvSpPr>
            <a:spLocks noGrp="1" noChangeArrowheads="1"/>
          </p:cNvSpPr>
          <p:nvPr>
            <p:ph type="body" idx="1"/>
          </p:nvPr>
        </p:nvSpPr>
        <p:spPr>
          <a:xfrm>
            <a:off x="457200" y="1371600"/>
            <a:ext cx="8382000" cy="5029200"/>
          </a:xfrm>
        </p:spPr>
        <p:txBody>
          <a:bodyPr/>
          <a:lstStyle/>
          <a:p>
            <a:pPr>
              <a:lnSpc>
                <a:spcPct val="90000"/>
              </a:lnSpc>
            </a:pPr>
            <a:r>
              <a:rPr lang="en-US" sz="2800"/>
              <a:t>Well-thought out</a:t>
            </a:r>
          </a:p>
          <a:p>
            <a:pPr>
              <a:lnSpc>
                <a:spcPct val="90000"/>
              </a:lnSpc>
            </a:pPr>
            <a:r>
              <a:rPr lang="en-US" sz="2800"/>
              <a:t>Started early in project development</a:t>
            </a:r>
          </a:p>
          <a:p>
            <a:pPr>
              <a:lnSpc>
                <a:spcPct val="90000"/>
              </a:lnSpc>
            </a:pPr>
            <a:r>
              <a:rPr lang="en-US" sz="2800"/>
              <a:t>Use a multi-disciplinary approach</a:t>
            </a:r>
          </a:p>
          <a:p>
            <a:pPr>
              <a:lnSpc>
                <a:spcPct val="90000"/>
              </a:lnSpc>
            </a:pPr>
            <a:r>
              <a:rPr lang="en-US" sz="2800"/>
              <a:t>Coordinated with other projects nearby</a:t>
            </a:r>
          </a:p>
          <a:p>
            <a:pPr>
              <a:lnSpc>
                <a:spcPct val="90000"/>
              </a:lnSpc>
            </a:pPr>
            <a:r>
              <a:rPr lang="en-US" sz="2800"/>
              <a:t>Contain a combination of strategies</a:t>
            </a:r>
          </a:p>
          <a:p>
            <a:pPr>
              <a:lnSpc>
                <a:spcPct val="90000"/>
              </a:lnSpc>
            </a:pPr>
            <a:r>
              <a:rPr lang="en-US" sz="2800"/>
              <a:t>Fit the expected level of WZ impacts</a:t>
            </a:r>
          </a:p>
          <a:p>
            <a:pPr>
              <a:lnSpc>
                <a:spcPct val="90000"/>
              </a:lnSpc>
            </a:pPr>
            <a:r>
              <a:rPr lang="en-US" sz="2800"/>
              <a:t>Funded</a:t>
            </a:r>
          </a:p>
          <a:p>
            <a:pPr>
              <a:lnSpc>
                <a:spcPct val="90000"/>
              </a:lnSpc>
            </a:pPr>
            <a:r>
              <a:rPr lang="en-US" sz="2800"/>
              <a:t>Updated as needed after project award</a:t>
            </a:r>
          </a:p>
          <a:p>
            <a:pPr>
              <a:lnSpc>
                <a:spcPct val="90000"/>
              </a:lnSpc>
            </a:pPr>
            <a:r>
              <a:rPr lang="en-US" sz="2800"/>
              <a:t>Implemented!</a:t>
            </a:r>
          </a:p>
          <a:p>
            <a:pPr>
              <a:lnSpc>
                <a:spcPct val="90000"/>
              </a:lnSpc>
            </a:pPr>
            <a:r>
              <a:rPr lang="en-US" sz="2800"/>
              <a:t>Monitored – and adjusted as needed</a:t>
            </a:r>
          </a:p>
          <a:p>
            <a:pPr>
              <a:lnSpc>
                <a:spcPct val="90000"/>
              </a:lnSpc>
            </a:pP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D1051DD2-921F-4CDA-8C36-F922D2EE3848}" type="slidenum">
              <a:rPr lang="en-US"/>
              <a:pPr/>
              <a:t>19</a:t>
            </a:fld>
            <a:endParaRPr lang="en-US"/>
          </a:p>
        </p:txBody>
      </p:sp>
      <p:sp>
        <p:nvSpPr>
          <p:cNvPr id="28674" name="Rectangle 2"/>
          <p:cNvSpPr>
            <a:spLocks noGrp="1" noChangeArrowheads="1"/>
          </p:cNvSpPr>
          <p:nvPr>
            <p:ph type="title"/>
          </p:nvPr>
        </p:nvSpPr>
        <p:spPr>
          <a:xfrm>
            <a:off x="609600" y="381000"/>
            <a:ext cx="8153400" cy="871538"/>
          </a:xfrm>
          <a:noFill/>
        </p:spPr>
        <p:txBody>
          <a:bodyPr/>
          <a:lstStyle/>
          <a:p>
            <a:r>
              <a:rPr lang="en-US" sz="4000"/>
              <a:t>Key TMP Development Questions </a:t>
            </a:r>
          </a:p>
        </p:txBody>
      </p:sp>
      <p:sp>
        <p:nvSpPr>
          <p:cNvPr id="28675" name="Rectangle 3"/>
          <p:cNvSpPr>
            <a:spLocks noGrp="1" noChangeArrowheads="1"/>
          </p:cNvSpPr>
          <p:nvPr>
            <p:ph type="body" idx="1"/>
          </p:nvPr>
        </p:nvSpPr>
        <p:spPr>
          <a:xfrm>
            <a:off x="609600" y="1524000"/>
            <a:ext cx="8001000" cy="4572000"/>
          </a:xfrm>
          <a:noFill/>
        </p:spPr>
        <p:txBody>
          <a:bodyPr/>
          <a:lstStyle/>
          <a:p>
            <a:pPr>
              <a:lnSpc>
                <a:spcPct val="90000"/>
              </a:lnSpc>
            </a:pPr>
            <a:r>
              <a:rPr lang="en-US"/>
              <a:t>Was a TMP developed for the project?</a:t>
            </a:r>
          </a:p>
          <a:p>
            <a:pPr>
              <a:lnSpc>
                <a:spcPct val="90000"/>
              </a:lnSpc>
            </a:pPr>
            <a:r>
              <a:rPr lang="en-US"/>
              <a:t>Does the TMP consider the expected impacts of the project?</a:t>
            </a:r>
          </a:p>
          <a:p>
            <a:pPr>
              <a:lnSpc>
                <a:spcPct val="90000"/>
              </a:lnSpc>
            </a:pPr>
            <a:r>
              <a:rPr lang="en-US"/>
              <a:t>Did the agency determine if this is a significant project?</a:t>
            </a:r>
          </a:p>
          <a:p>
            <a:pPr>
              <a:lnSpc>
                <a:spcPct val="90000"/>
              </a:lnSpc>
            </a:pPr>
            <a:r>
              <a:rPr lang="en-US"/>
              <a:t>Does the TMP contain strategies to manage the identified impacts?</a:t>
            </a:r>
          </a:p>
          <a:p>
            <a:pPr>
              <a:lnSpc>
                <a:spcPct val="90000"/>
              </a:lnSpc>
            </a:pPr>
            <a:r>
              <a:rPr lang="en-US"/>
              <a:t>Are the strategies reasonable for the level of expected impacts?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TMP Overview</a:t>
            </a:r>
          </a:p>
        </p:txBody>
      </p:sp>
      <p:sp>
        <p:nvSpPr>
          <p:cNvPr id="8" name="Slide Number Placeholder 4"/>
          <p:cNvSpPr>
            <a:spLocks noGrp="1"/>
          </p:cNvSpPr>
          <p:nvPr>
            <p:ph type="sldNum" sz="quarter" idx="11"/>
          </p:nvPr>
        </p:nvSpPr>
        <p:spPr/>
        <p:txBody>
          <a:bodyPr/>
          <a:lstStyle/>
          <a:p>
            <a:fld id="{B24D2908-0516-4A57-ADBF-EBCF6C55A971}" type="slidenum">
              <a:rPr lang="en-US"/>
              <a:pPr/>
              <a:t>2</a:t>
            </a:fld>
            <a:endParaRPr lang="en-US"/>
          </a:p>
        </p:txBody>
      </p:sp>
      <p:sp>
        <p:nvSpPr>
          <p:cNvPr id="39938" name="Rectangle 2"/>
          <p:cNvSpPr>
            <a:spLocks noGrp="1" noChangeArrowheads="1"/>
          </p:cNvSpPr>
          <p:nvPr>
            <p:ph type="title"/>
          </p:nvPr>
        </p:nvSpPr>
        <p:spPr>
          <a:xfrm>
            <a:off x="457200" y="304800"/>
            <a:ext cx="8213725" cy="790575"/>
          </a:xfrm>
        </p:spPr>
        <p:txBody>
          <a:bodyPr/>
          <a:lstStyle/>
          <a:p>
            <a:r>
              <a:rPr lang="en-US"/>
              <a:t>What is a TMP?</a:t>
            </a:r>
          </a:p>
        </p:txBody>
      </p:sp>
      <p:sp>
        <p:nvSpPr>
          <p:cNvPr id="39939" name="Rectangle 3"/>
          <p:cNvSpPr>
            <a:spLocks noGrp="1" noChangeArrowheads="1"/>
          </p:cNvSpPr>
          <p:nvPr>
            <p:ph type="body" idx="1"/>
          </p:nvPr>
        </p:nvSpPr>
        <p:spPr>
          <a:xfrm>
            <a:off x="304800" y="1524000"/>
            <a:ext cx="5486400" cy="4191000"/>
          </a:xfrm>
        </p:spPr>
        <p:txBody>
          <a:bodyPr/>
          <a:lstStyle/>
          <a:p>
            <a:r>
              <a:rPr lang="en-US" dirty="0"/>
              <a:t>Set of coordinated strategies implemented to manage </a:t>
            </a:r>
            <a:r>
              <a:rPr lang="en-US" dirty="0" smtClean="0"/>
              <a:t>WZ </a:t>
            </a:r>
            <a:r>
              <a:rPr lang="en-US" dirty="0"/>
              <a:t>impacts </a:t>
            </a:r>
            <a:r>
              <a:rPr lang="en-US" dirty="0" smtClean="0"/>
              <a:t>of </a:t>
            </a:r>
            <a:r>
              <a:rPr lang="en-US" dirty="0"/>
              <a:t>a project</a:t>
            </a:r>
          </a:p>
          <a:p>
            <a:pPr>
              <a:spcBef>
                <a:spcPct val="40000"/>
              </a:spcBef>
            </a:pPr>
            <a:r>
              <a:rPr lang="en-US" dirty="0"/>
              <a:t>Scale-able – projects with more expected impacts may need more analysis and more strategies</a:t>
            </a:r>
          </a:p>
        </p:txBody>
      </p:sp>
      <p:pic>
        <p:nvPicPr>
          <p:cNvPr id="39940" name="Picture 4"/>
          <p:cNvPicPr>
            <a:picLocks noChangeAspect="1" noChangeArrowheads="1"/>
          </p:cNvPicPr>
          <p:nvPr/>
        </p:nvPicPr>
        <p:blipFill>
          <a:blip r:embed="rId3" cstate="print"/>
          <a:srcRect/>
          <a:stretch>
            <a:fillRect/>
          </a:stretch>
        </p:blipFill>
        <p:spPr bwMode="auto">
          <a:xfrm>
            <a:off x="5773738" y="1524000"/>
            <a:ext cx="3370262" cy="4157663"/>
          </a:xfrm>
          <a:prstGeom prst="rect">
            <a:avLst/>
          </a:prstGeom>
          <a:noFill/>
          <a:ln w="9525">
            <a:solidFill>
              <a:schemeClr val="tx1"/>
            </a:solidFill>
            <a:miter lim="800000"/>
            <a:headEnd/>
            <a:tailEnd/>
          </a:ln>
          <a:effectLst/>
        </p:spPr>
      </p:pic>
      <p:sp>
        <p:nvSpPr>
          <p:cNvPr id="39943" name="Text Box 7"/>
          <p:cNvSpPr txBox="1">
            <a:spLocks noChangeArrowheads="1"/>
          </p:cNvSpPr>
          <p:nvPr/>
        </p:nvSpPr>
        <p:spPr bwMode="auto">
          <a:xfrm>
            <a:off x="304800" y="990600"/>
            <a:ext cx="6400800" cy="519113"/>
          </a:xfrm>
          <a:prstGeom prst="rect">
            <a:avLst/>
          </a:prstGeom>
          <a:noFill/>
          <a:ln w="9525" algn="ctr">
            <a:noFill/>
            <a:miter lim="800000"/>
            <a:headEnd/>
            <a:tailEnd/>
          </a:ln>
          <a:effectLst/>
        </p:spPr>
        <p:txBody>
          <a:bodyPr>
            <a:spAutoFit/>
          </a:bodyPr>
          <a:lstStyle/>
          <a:p>
            <a:pPr algn="ctr"/>
            <a:r>
              <a:rPr lang="en-US" sz="2800" b="1" i="0" dirty="0">
                <a:solidFill>
                  <a:schemeClr val="hlink"/>
                </a:solidFill>
                <a:latin typeface="Arial" pitchFamily="34" charset="0"/>
              </a:rPr>
              <a:t>Transportation Management Plan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870A4AE8-1B14-491A-A460-6FBC31EE0F09}" type="slidenum">
              <a:rPr lang="en-US"/>
              <a:pPr/>
              <a:t>20</a:t>
            </a:fld>
            <a:endParaRPr lang="en-US"/>
          </a:p>
        </p:txBody>
      </p:sp>
      <p:sp>
        <p:nvSpPr>
          <p:cNvPr id="113666" name="Rectangle 2"/>
          <p:cNvSpPr>
            <a:spLocks noGrp="1" noChangeArrowheads="1"/>
          </p:cNvSpPr>
          <p:nvPr>
            <p:ph type="title"/>
          </p:nvPr>
        </p:nvSpPr>
        <p:spPr>
          <a:xfrm>
            <a:off x="457200" y="457200"/>
            <a:ext cx="8305800" cy="960438"/>
          </a:xfrm>
          <a:noFill/>
        </p:spPr>
        <p:txBody>
          <a:bodyPr/>
          <a:lstStyle/>
          <a:p>
            <a:r>
              <a:rPr lang="en-US" sz="4000"/>
              <a:t>Key TMP Development Questions </a:t>
            </a:r>
            <a:r>
              <a:rPr lang="en-US" sz="3600"/>
              <a:t>(cont.)</a:t>
            </a:r>
            <a:r>
              <a:rPr lang="en-US" sz="4000"/>
              <a:t> </a:t>
            </a:r>
          </a:p>
        </p:txBody>
      </p:sp>
      <p:sp>
        <p:nvSpPr>
          <p:cNvPr id="113667" name="Rectangle 3"/>
          <p:cNvSpPr>
            <a:spLocks noGrp="1" noChangeArrowheads="1"/>
          </p:cNvSpPr>
          <p:nvPr>
            <p:ph type="body" idx="1"/>
          </p:nvPr>
        </p:nvSpPr>
        <p:spPr>
          <a:xfrm>
            <a:off x="685800" y="1676400"/>
            <a:ext cx="8153400" cy="4754563"/>
          </a:xfrm>
          <a:noFill/>
        </p:spPr>
        <p:txBody>
          <a:bodyPr/>
          <a:lstStyle/>
          <a:p>
            <a:r>
              <a:rPr lang="en-US"/>
              <a:t>Were key stakeholders involved?</a:t>
            </a:r>
          </a:p>
          <a:p>
            <a:r>
              <a:rPr lang="en-US"/>
              <a:t>Is implementation of the TMP funded?</a:t>
            </a:r>
          </a:p>
          <a:p>
            <a:r>
              <a:rPr lang="en-US"/>
              <a:t>Has a responsible person been designated for the DOT?</a:t>
            </a:r>
          </a:p>
          <a:p>
            <a:r>
              <a:rPr lang="en-US"/>
              <a:t>Has the DOT approved the TMP per its policies/procedures?</a:t>
            </a:r>
          </a:p>
          <a:p>
            <a:r>
              <a:rPr lang="en-US"/>
              <a:t>Are the relevant parts included in the bid package?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TMP Overview</a:t>
            </a:r>
          </a:p>
        </p:txBody>
      </p:sp>
      <p:sp>
        <p:nvSpPr>
          <p:cNvPr id="7" name="Slide Number Placeholder 5"/>
          <p:cNvSpPr>
            <a:spLocks noGrp="1"/>
          </p:cNvSpPr>
          <p:nvPr>
            <p:ph type="sldNum" sz="quarter" idx="11"/>
          </p:nvPr>
        </p:nvSpPr>
        <p:spPr/>
        <p:txBody>
          <a:bodyPr/>
          <a:lstStyle/>
          <a:p>
            <a:fld id="{E0F5A80A-F6E5-4BFC-9708-A320B42BFE4C}" type="slidenum">
              <a:rPr lang="en-US"/>
              <a:pPr/>
              <a:t>21</a:t>
            </a:fld>
            <a:endParaRPr lang="en-US"/>
          </a:p>
        </p:txBody>
      </p:sp>
      <p:sp>
        <p:nvSpPr>
          <p:cNvPr id="104450" name="Rectangle 2"/>
          <p:cNvSpPr>
            <a:spLocks noGrp="1" noChangeArrowheads="1"/>
          </p:cNvSpPr>
          <p:nvPr>
            <p:ph type="title"/>
          </p:nvPr>
        </p:nvSpPr>
        <p:spPr>
          <a:xfrm>
            <a:off x="381000" y="609600"/>
            <a:ext cx="6596063" cy="762000"/>
          </a:xfrm>
        </p:spPr>
        <p:txBody>
          <a:bodyPr/>
          <a:lstStyle/>
          <a:p>
            <a:r>
              <a:rPr lang="en-US"/>
              <a:t>TMP Resources</a:t>
            </a:r>
            <a:endParaRPr lang="en-US" sz="2100" b="1"/>
          </a:p>
        </p:txBody>
      </p:sp>
      <p:sp>
        <p:nvSpPr>
          <p:cNvPr id="104451" name="Rectangle 3"/>
          <p:cNvSpPr>
            <a:spLocks noGrp="1" noChangeArrowheads="1"/>
          </p:cNvSpPr>
          <p:nvPr>
            <p:ph type="body" sz="half" idx="1"/>
          </p:nvPr>
        </p:nvSpPr>
        <p:spPr>
          <a:xfrm>
            <a:off x="228600" y="1447800"/>
            <a:ext cx="6477000" cy="4114800"/>
          </a:xfrm>
        </p:spPr>
        <p:txBody>
          <a:bodyPr/>
          <a:lstStyle/>
          <a:p>
            <a:pPr>
              <a:spcBef>
                <a:spcPct val="10000"/>
              </a:spcBef>
            </a:pPr>
            <a:r>
              <a:rPr lang="en-US" sz="2400" dirty="0"/>
              <a:t>WZ Safety and Mobility Rule Web Site</a:t>
            </a:r>
            <a:r>
              <a:rPr lang="en-US" sz="4400" dirty="0"/>
              <a:t> </a:t>
            </a:r>
          </a:p>
          <a:p>
            <a:pPr lvl="1">
              <a:spcBef>
                <a:spcPct val="10000"/>
              </a:spcBef>
            </a:pPr>
            <a:r>
              <a:rPr lang="en-US" sz="2000" dirty="0"/>
              <a:t>Example TMPs, development resources</a:t>
            </a:r>
          </a:p>
          <a:p>
            <a:pPr>
              <a:spcBef>
                <a:spcPct val="40000"/>
              </a:spcBef>
            </a:pPr>
            <a:r>
              <a:rPr lang="en-US" sz="2400" dirty="0"/>
              <a:t>Developing and Implementing TMPs for Work Zones</a:t>
            </a:r>
          </a:p>
          <a:p>
            <a:pPr lvl="1">
              <a:spcBef>
                <a:spcPct val="10000"/>
              </a:spcBef>
            </a:pPr>
            <a:r>
              <a:rPr lang="en-US" sz="2000" dirty="0"/>
              <a:t>Includes a TMP Checklist and matrix of strategies</a:t>
            </a:r>
          </a:p>
          <a:p>
            <a:pPr>
              <a:spcBef>
                <a:spcPct val="40000"/>
              </a:spcBef>
            </a:pPr>
            <a:r>
              <a:rPr lang="en-US" sz="2400" dirty="0"/>
              <a:t>Templates and Samples</a:t>
            </a:r>
          </a:p>
          <a:p>
            <a:pPr>
              <a:spcBef>
                <a:spcPct val="40000"/>
              </a:spcBef>
            </a:pPr>
            <a:r>
              <a:rPr lang="en-US" sz="2400" dirty="0"/>
              <a:t>Online </a:t>
            </a:r>
            <a:r>
              <a:rPr lang="en-US" sz="2400" dirty="0" smtClean="0"/>
              <a:t>Training</a:t>
            </a:r>
            <a:endParaRPr lang="en-US" sz="2400" i="1" dirty="0"/>
          </a:p>
          <a:p>
            <a:pPr>
              <a:spcBef>
                <a:spcPct val="40000"/>
              </a:spcBef>
            </a:pPr>
            <a:r>
              <a:rPr lang="en-US" sz="2400" dirty="0"/>
              <a:t>FHWA</a:t>
            </a:r>
          </a:p>
        </p:txBody>
      </p:sp>
      <p:pic>
        <p:nvPicPr>
          <p:cNvPr id="104452" name="Picture 4"/>
          <p:cNvPicPr>
            <a:picLocks noChangeAspect="1" noChangeArrowheads="1"/>
          </p:cNvPicPr>
          <p:nvPr/>
        </p:nvPicPr>
        <p:blipFill>
          <a:blip r:embed="rId3" cstate="print"/>
          <a:srcRect/>
          <a:stretch>
            <a:fillRect/>
          </a:stretch>
        </p:blipFill>
        <p:spPr bwMode="auto">
          <a:xfrm>
            <a:off x="6324600" y="0"/>
            <a:ext cx="2819400" cy="3586858"/>
          </a:xfrm>
          <a:prstGeom prst="rect">
            <a:avLst/>
          </a:prstGeom>
          <a:noFill/>
          <a:ln w="9525">
            <a:noFill/>
            <a:miter lim="800000"/>
            <a:headEnd/>
            <a:tailEnd/>
          </a:ln>
          <a:effectLst/>
        </p:spPr>
      </p:pic>
      <p:sp>
        <p:nvSpPr>
          <p:cNvPr id="104454" name="Text Box 6"/>
          <p:cNvSpPr txBox="1">
            <a:spLocks noChangeArrowheads="1"/>
          </p:cNvSpPr>
          <p:nvPr/>
        </p:nvSpPr>
        <p:spPr bwMode="auto">
          <a:xfrm>
            <a:off x="685800" y="5715000"/>
            <a:ext cx="8001000" cy="519113"/>
          </a:xfrm>
          <a:prstGeom prst="rect">
            <a:avLst/>
          </a:prstGeom>
          <a:noFill/>
          <a:ln w="9525" algn="ctr">
            <a:noFill/>
            <a:miter lim="800000"/>
            <a:headEnd/>
            <a:tailEnd/>
          </a:ln>
          <a:effectLst/>
        </p:spPr>
        <p:txBody>
          <a:bodyPr>
            <a:spAutoFit/>
          </a:bodyPr>
          <a:lstStyle/>
          <a:p>
            <a:r>
              <a:rPr lang="en-US" sz="2800" b="1" i="0">
                <a:solidFill>
                  <a:schemeClr val="tx1"/>
                </a:solidFill>
                <a:hlinkClick r:id="rId4"/>
              </a:rPr>
              <a:t>www.ops.fhwa.dot.gov/wz/resources/final_rule.htm</a:t>
            </a:r>
            <a:endParaRPr lang="en-US" sz="2800" b="1" i="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TMP Overview</a:t>
            </a:r>
          </a:p>
        </p:txBody>
      </p:sp>
      <p:sp>
        <p:nvSpPr>
          <p:cNvPr id="7" name="Slide Number Placeholder 4"/>
          <p:cNvSpPr>
            <a:spLocks noGrp="1"/>
          </p:cNvSpPr>
          <p:nvPr>
            <p:ph type="sldNum" sz="quarter" idx="11"/>
          </p:nvPr>
        </p:nvSpPr>
        <p:spPr/>
        <p:txBody>
          <a:bodyPr/>
          <a:lstStyle/>
          <a:p>
            <a:fld id="{0F7DFFB8-366F-45D7-84BC-6586F262133A}" type="slidenum">
              <a:rPr lang="en-US"/>
              <a:pPr/>
              <a:t>3</a:t>
            </a:fld>
            <a:endParaRPr lang="en-US"/>
          </a:p>
        </p:txBody>
      </p:sp>
      <p:sp>
        <p:nvSpPr>
          <p:cNvPr id="183298" name="Rectangle 2"/>
          <p:cNvSpPr>
            <a:spLocks noGrp="1" noChangeArrowheads="1"/>
          </p:cNvSpPr>
          <p:nvPr>
            <p:ph type="title"/>
          </p:nvPr>
        </p:nvSpPr>
        <p:spPr>
          <a:xfrm>
            <a:off x="457200" y="533400"/>
            <a:ext cx="8229600" cy="914400"/>
          </a:xfrm>
        </p:spPr>
        <p:txBody>
          <a:bodyPr/>
          <a:lstStyle/>
          <a:p>
            <a:r>
              <a:rPr lang="en-US"/>
              <a:t>TMP vs. TCP</a:t>
            </a:r>
          </a:p>
        </p:txBody>
      </p:sp>
      <p:sp>
        <p:nvSpPr>
          <p:cNvPr id="183299" name="Rectangle 3"/>
          <p:cNvSpPr>
            <a:spLocks noGrp="1" noChangeArrowheads="1"/>
          </p:cNvSpPr>
          <p:nvPr>
            <p:ph type="body" idx="1"/>
          </p:nvPr>
        </p:nvSpPr>
        <p:spPr>
          <a:xfrm>
            <a:off x="304800" y="1447800"/>
            <a:ext cx="8305800" cy="4876800"/>
          </a:xfrm>
        </p:spPr>
        <p:txBody>
          <a:bodyPr/>
          <a:lstStyle/>
          <a:p>
            <a:pPr>
              <a:lnSpc>
                <a:spcPct val="90000"/>
              </a:lnSpc>
            </a:pPr>
            <a:r>
              <a:rPr lang="en-US" dirty="0"/>
              <a:t>TCP – plan for handling traffic through the use of traffic control devices</a:t>
            </a:r>
          </a:p>
          <a:p>
            <a:pPr lvl="1">
              <a:lnSpc>
                <a:spcPct val="90000"/>
              </a:lnSpc>
            </a:pPr>
            <a:r>
              <a:rPr lang="en-US" dirty="0"/>
              <a:t>Once strategy is determined, TCP implements</a:t>
            </a:r>
          </a:p>
          <a:p>
            <a:pPr lvl="1">
              <a:lnSpc>
                <a:spcPct val="90000"/>
              </a:lnSpc>
              <a:buFont typeface="Wingdings" pitchFamily="2" charset="2"/>
              <a:buNone/>
            </a:pPr>
            <a:endParaRPr lang="en-US" sz="2000" dirty="0"/>
          </a:p>
          <a:p>
            <a:pPr>
              <a:lnSpc>
                <a:spcPct val="90000"/>
              </a:lnSpc>
            </a:pPr>
            <a:r>
              <a:rPr lang="en-US" dirty="0"/>
              <a:t>TMP – more </a:t>
            </a:r>
            <a:r>
              <a:rPr lang="en-US" dirty="0" smtClean="0"/>
              <a:t>comprehensive - incorporates </a:t>
            </a:r>
            <a:r>
              <a:rPr lang="en-US" dirty="0"/>
              <a:t>broader </a:t>
            </a:r>
            <a:r>
              <a:rPr lang="en-US" dirty="0" smtClean="0"/>
              <a:t>issues </a:t>
            </a:r>
            <a:endParaRPr lang="en-US" dirty="0"/>
          </a:p>
          <a:p>
            <a:pPr lvl="1">
              <a:lnSpc>
                <a:spcPct val="90000"/>
              </a:lnSpc>
            </a:pPr>
            <a:r>
              <a:rPr lang="en-US" dirty="0"/>
              <a:t>Public awareness </a:t>
            </a:r>
          </a:p>
          <a:p>
            <a:pPr lvl="1">
              <a:lnSpc>
                <a:spcPct val="90000"/>
              </a:lnSpc>
            </a:pPr>
            <a:r>
              <a:rPr lang="en-US" dirty="0"/>
              <a:t>Mobility and safety </a:t>
            </a:r>
            <a:r>
              <a:rPr lang="en-US" dirty="0" smtClean="0"/>
              <a:t>impacts</a:t>
            </a:r>
          </a:p>
          <a:p>
            <a:pPr lvl="1">
              <a:lnSpc>
                <a:spcPct val="90000"/>
              </a:lnSpc>
            </a:pPr>
            <a:r>
              <a:rPr lang="en-US" dirty="0" smtClean="0"/>
              <a:t>Network and demand management</a:t>
            </a:r>
            <a:endParaRPr lang="en-US" dirty="0"/>
          </a:p>
          <a:p>
            <a:pPr lvl="1">
              <a:lnSpc>
                <a:spcPct val="90000"/>
              </a:lnSpc>
            </a:pPr>
            <a:r>
              <a:rPr lang="en-US" dirty="0"/>
              <a:t>Stakeholder involvement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TMP Overview</a:t>
            </a:r>
          </a:p>
        </p:txBody>
      </p:sp>
      <p:sp>
        <p:nvSpPr>
          <p:cNvPr id="6" name="Slide Number Placeholder 4"/>
          <p:cNvSpPr>
            <a:spLocks noGrp="1"/>
          </p:cNvSpPr>
          <p:nvPr>
            <p:ph type="sldNum" sz="quarter" idx="11"/>
          </p:nvPr>
        </p:nvSpPr>
        <p:spPr/>
        <p:txBody>
          <a:bodyPr/>
          <a:lstStyle/>
          <a:p>
            <a:fld id="{7F9089D3-A3C6-4A92-A298-7BD358E1FADB}" type="slidenum">
              <a:rPr lang="en-US"/>
              <a:pPr/>
              <a:t>4</a:t>
            </a:fld>
            <a:endParaRPr lang="en-US"/>
          </a:p>
        </p:txBody>
      </p:sp>
      <p:sp>
        <p:nvSpPr>
          <p:cNvPr id="114690" name="Rectangle 2"/>
          <p:cNvSpPr>
            <a:spLocks noGrp="1" noChangeArrowheads="1"/>
          </p:cNvSpPr>
          <p:nvPr>
            <p:ph type="title"/>
          </p:nvPr>
        </p:nvSpPr>
        <p:spPr>
          <a:xfrm>
            <a:off x="457200" y="381000"/>
            <a:ext cx="8213725" cy="871538"/>
          </a:xfrm>
        </p:spPr>
        <p:txBody>
          <a:bodyPr/>
          <a:lstStyle/>
          <a:p>
            <a:r>
              <a:rPr lang="en-US"/>
              <a:t>What is a TMP?</a:t>
            </a:r>
          </a:p>
        </p:txBody>
      </p:sp>
      <p:sp>
        <p:nvSpPr>
          <p:cNvPr id="114691" name="Rectangle 3"/>
          <p:cNvSpPr>
            <a:spLocks noGrp="1" noChangeArrowheads="1"/>
          </p:cNvSpPr>
          <p:nvPr>
            <p:ph type="body" idx="1"/>
          </p:nvPr>
        </p:nvSpPr>
        <p:spPr>
          <a:xfrm>
            <a:off x="457200" y="1295400"/>
            <a:ext cx="8153400" cy="3733800"/>
          </a:xfrm>
        </p:spPr>
        <p:txBody>
          <a:bodyPr/>
          <a:lstStyle/>
          <a:p>
            <a:r>
              <a:rPr lang="en-US" dirty="0" smtClean="0"/>
              <a:t>Design </a:t>
            </a:r>
            <a:r>
              <a:rPr lang="en-US" dirty="0"/>
              <a:t>documents </a:t>
            </a:r>
            <a:r>
              <a:rPr lang="en-US" dirty="0" smtClean="0"/>
              <a:t>- how you are </a:t>
            </a:r>
            <a:r>
              <a:rPr lang="en-US" dirty="0"/>
              <a:t>going to build a project</a:t>
            </a:r>
          </a:p>
          <a:p>
            <a:r>
              <a:rPr lang="en-US" dirty="0" smtClean="0"/>
              <a:t>TMP - how you are </a:t>
            </a:r>
            <a:r>
              <a:rPr lang="en-US" dirty="0"/>
              <a:t>going to manage transportation needs during a project</a:t>
            </a:r>
          </a:p>
          <a:p>
            <a:r>
              <a:rPr lang="en-US" dirty="0"/>
              <a:t>With today’s WZ challenges, a TTC plan may not be enough</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A70B483E-D41A-4746-99E7-306467A54166}" type="slidenum">
              <a:rPr lang="en-US"/>
              <a:pPr/>
              <a:t>5</a:t>
            </a:fld>
            <a:endParaRPr lang="en-US"/>
          </a:p>
        </p:txBody>
      </p:sp>
      <p:sp>
        <p:nvSpPr>
          <p:cNvPr id="52226" name="Rectangle 2"/>
          <p:cNvSpPr>
            <a:spLocks noGrp="1" noChangeArrowheads="1"/>
          </p:cNvSpPr>
          <p:nvPr>
            <p:ph type="title"/>
          </p:nvPr>
        </p:nvSpPr>
        <p:spPr>
          <a:xfrm>
            <a:off x="381000" y="533400"/>
            <a:ext cx="8305800" cy="838200"/>
          </a:xfrm>
        </p:spPr>
        <p:txBody>
          <a:bodyPr/>
          <a:lstStyle/>
          <a:p>
            <a:r>
              <a:rPr lang="en-US"/>
              <a:t>TMPs are a Tool</a:t>
            </a:r>
          </a:p>
        </p:txBody>
      </p:sp>
      <p:sp>
        <p:nvSpPr>
          <p:cNvPr id="52227" name="Rectangle 3"/>
          <p:cNvSpPr>
            <a:spLocks noGrp="1" noChangeArrowheads="1"/>
          </p:cNvSpPr>
          <p:nvPr>
            <p:ph type="body" idx="1"/>
          </p:nvPr>
        </p:nvSpPr>
        <p:spPr>
          <a:xfrm>
            <a:off x="457200" y="1524000"/>
            <a:ext cx="8229600" cy="4953000"/>
          </a:xfrm>
        </p:spPr>
        <p:txBody>
          <a:bodyPr/>
          <a:lstStyle/>
          <a:p>
            <a:pPr>
              <a:lnSpc>
                <a:spcPct val="90000"/>
              </a:lnSpc>
              <a:buFont typeface="Wingdings" pitchFamily="2" charset="2"/>
              <a:buNone/>
            </a:pPr>
            <a:r>
              <a:rPr lang="en-US" b="1" dirty="0"/>
              <a:t>Part of overall WZ management</a:t>
            </a:r>
          </a:p>
          <a:p>
            <a:pPr>
              <a:lnSpc>
                <a:spcPct val="80000"/>
              </a:lnSpc>
              <a:spcBef>
                <a:spcPct val="0"/>
              </a:spcBef>
              <a:buFont typeface="Wingdings" pitchFamily="2" charset="2"/>
              <a:buNone/>
            </a:pPr>
            <a:endParaRPr lang="en-US" sz="2000" b="1" dirty="0"/>
          </a:p>
          <a:p>
            <a:pPr>
              <a:lnSpc>
                <a:spcPct val="90000"/>
              </a:lnSpc>
              <a:buFont typeface="Wingdings" pitchFamily="2" charset="2"/>
              <a:buNone/>
            </a:pPr>
            <a:r>
              <a:rPr lang="en-US" b="1" dirty="0"/>
              <a:t>Effective WZ management requires:</a:t>
            </a:r>
          </a:p>
          <a:p>
            <a:pPr>
              <a:lnSpc>
                <a:spcPct val="90000"/>
              </a:lnSpc>
            </a:pPr>
            <a:r>
              <a:rPr lang="en-US" dirty="0"/>
              <a:t>Understanding the likely impacts of a WZ</a:t>
            </a:r>
          </a:p>
          <a:p>
            <a:pPr lvl="1">
              <a:lnSpc>
                <a:spcPct val="90000"/>
              </a:lnSpc>
            </a:pPr>
            <a:r>
              <a:rPr lang="en-US" dirty="0"/>
              <a:t>Safety and </a:t>
            </a:r>
            <a:r>
              <a:rPr lang="en-US" dirty="0" smtClean="0"/>
              <a:t>mobility</a:t>
            </a:r>
            <a:endParaRPr lang="en-US" dirty="0"/>
          </a:p>
          <a:p>
            <a:pPr>
              <a:lnSpc>
                <a:spcPct val="90000"/>
              </a:lnSpc>
            </a:pPr>
            <a:r>
              <a:rPr lang="en-US" dirty="0"/>
              <a:t>Choosing a combination of strategies</a:t>
            </a:r>
          </a:p>
          <a:p>
            <a:pPr lvl="1">
              <a:lnSpc>
                <a:spcPct val="90000"/>
              </a:lnSpc>
            </a:pPr>
            <a:r>
              <a:rPr lang="en-US" dirty="0" smtClean="0"/>
              <a:t>To </a:t>
            </a:r>
            <a:r>
              <a:rPr lang="en-US" dirty="0"/>
              <a:t>address the impacts for that project</a:t>
            </a:r>
          </a:p>
          <a:p>
            <a:pPr>
              <a:lnSpc>
                <a:spcPct val="90000"/>
              </a:lnSpc>
            </a:pPr>
            <a:r>
              <a:rPr lang="en-US" dirty="0"/>
              <a:t>Implementing those strategies</a:t>
            </a:r>
          </a:p>
          <a:p>
            <a:pPr>
              <a:lnSpc>
                <a:spcPct val="80000"/>
              </a:lnSpc>
              <a:spcBef>
                <a:spcPct val="0"/>
              </a:spcBef>
              <a:buFont typeface="Wingdings" pitchFamily="2" charset="2"/>
              <a:buNone/>
            </a:pPr>
            <a:endParaRPr lang="en-US" sz="2400" dirty="0"/>
          </a:p>
          <a:p>
            <a:pPr>
              <a:lnSpc>
                <a:spcPct val="80000"/>
              </a:lnSpc>
              <a:spcBef>
                <a:spcPct val="0"/>
              </a:spcBef>
              <a:buFont typeface="Wingdings" pitchFamily="2" charset="2"/>
              <a:buNone/>
            </a:pPr>
            <a:r>
              <a:rPr lang="en-US" b="1" dirty="0"/>
              <a:t>The TMP outlines all that for a project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0"/>
          </p:nvPr>
        </p:nvSpPr>
        <p:spPr/>
        <p:txBody>
          <a:bodyPr/>
          <a:lstStyle/>
          <a:p>
            <a:r>
              <a:rPr lang="en-US"/>
              <a:t>TMP Overview</a:t>
            </a:r>
          </a:p>
        </p:txBody>
      </p:sp>
      <p:sp>
        <p:nvSpPr>
          <p:cNvPr id="18" name="Slide Number Placeholder 5"/>
          <p:cNvSpPr>
            <a:spLocks noGrp="1"/>
          </p:cNvSpPr>
          <p:nvPr>
            <p:ph type="sldNum" sz="quarter" idx="11"/>
          </p:nvPr>
        </p:nvSpPr>
        <p:spPr/>
        <p:txBody>
          <a:bodyPr/>
          <a:lstStyle/>
          <a:p>
            <a:fld id="{221D4BC9-CE5C-4239-BF8B-369B9550BF78}" type="slidenum">
              <a:rPr lang="en-US"/>
              <a:pPr/>
              <a:t>6</a:t>
            </a:fld>
            <a:endParaRPr lang="en-US"/>
          </a:p>
        </p:txBody>
      </p:sp>
      <p:sp>
        <p:nvSpPr>
          <p:cNvPr id="58370" name="Rectangle 2"/>
          <p:cNvSpPr>
            <a:spLocks noGrp="1" noChangeArrowheads="1"/>
          </p:cNvSpPr>
          <p:nvPr>
            <p:ph type="title"/>
          </p:nvPr>
        </p:nvSpPr>
        <p:spPr>
          <a:xfrm>
            <a:off x="457200" y="457200"/>
            <a:ext cx="8153400" cy="990600"/>
          </a:xfrm>
        </p:spPr>
        <p:txBody>
          <a:bodyPr/>
          <a:lstStyle/>
          <a:p>
            <a:r>
              <a:rPr lang="en-US" sz="4000"/>
              <a:t>TMP Strategies </a:t>
            </a:r>
            <a:br>
              <a:rPr lang="en-US" sz="4000"/>
            </a:br>
            <a:r>
              <a:rPr lang="en-US" sz="4000"/>
              <a:t>to Manage Work Zone Impacts</a:t>
            </a:r>
          </a:p>
        </p:txBody>
      </p:sp>
      <p:graphicFrame>
        <p:nvGraphicFramePr>
          <p:cNvPr id="58407" name="Group 39"/>
          <p:cNvGraphicFramePr>
            <a:graphicFrameLocks noGrp="1"/>
          </p:cNvGraphicFramePr>
          <p:nvPr>
            <p:ph sz="half" idx="2"/>
            <p:extLst>
              <p:ext uri="{D42A27DB-BD31-4B8C-83A1-F6EECF244321}">
                <p14:modId xmlns:p14="http://schemas.microsoft.com/office/powerpoint/2010/main" val="3969673744"/>
              </p:ext>
            </p:extLst>
          </p:nvPr>
        </p:nvGraphicFramePr>
        <p:xfrm>
          <a:off x="381000" y="1828800"/>
          <a:ext cx="8534400" cy="3474720"/>
        </p:xfrm>
        <a:graphic>
          <a:graphicData uri="http://schemas.openxmlformats.org/drawingml/2006/table">
            <a:tbl>
              <a:tblPr/>
              <a:tblGrid>
                <a:gridCol w="2819400"/>
                <a:gridCol w="2286000"/>
                <a:gridCol w="3429000"/>
              </a:tblGrid>
              <a:tr h="774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rPr>
                        <a:t>Temporary Traffic Control (TTC) Strategies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pitchFamily="34" charset="0"/>
                        </a:rPr>
                        <a:t>Public Information (PI) Strategies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pitchFamily="34" charset="0"/>
                        </a:rPr>
                        <a:t>Transportation Operations (TO)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1510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-Traffic control/design approaches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-Traffic control devices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-Project coordination, contracting, and innovative construction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-Public awareness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-Motorist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rPr>
                        <a:t>-Demand management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rPr>
                        <a:t>-Corridor/network management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rPr>
                        <a:t>-WZ safety management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rPr>
                        <a:t>-Traffic/incident management &amp; </a:t>
                      </a:r>
                      <a:r>
                        <a:rPr kumimoji="0" lang="en-US" sz="2000" b="0" i="0" u="none" strike="noStrike" cap="none" normalizeH="0" baseline="0" dirty="0" smtClean="0">
                          <a:ln>
                            <a:noFill/>
                          </a:ln>
                          <a:solidFill>
                            <a:schemeClr val="tx1"/>
                          </a:solidFill>
                          <a:effectLst/>
                          <a:latin typeface="Arial" pitchFamily="34" charset="0"/>
                        </a:rPr>
                        <a:t>enforcement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rPr>
                        <a:t>-Off </a:t>
                      </a:r>
                      <a:r>
                        <a:rPr kumimoji="0" lang="en-US" sz="2000" b="0" i="0" u="none" strike="noStrike" cap="none" normalizeH="0" baseline="0" smtClean="0">
                          <a:ln>
                            <a:noFill/>
                          </a:ln>
                          <a:solidFill>
                            <a:schemeClr val="tx1"/>
                          </a:solidFill>
                          <a:effectLst/>
                          <a:latin typeface="Arial" pitchFamily="34" charset="0"/>
                        </a:rPr>
                        <a:t>site improvements</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357A788F-9012-436B-B29D-C2173EA7F05C}" type="slidenum">
              <a:rPr lang="en-US"/>
              <a:pPr/>
              <a:t>7</a:t>
            </a:fld>
            <a:endParaRPr lang="en-US"/>
          </a:p>
        </p:txBody>
      </p:sp>
      <p:sp>
        <p:nvSpPr>
          <p:cNvPr id="128002" name="Rectangle 2"/>
          <p:cNvSpPr>
            <a:spLocks noGrp="1" noChangeArrowheads="1"/>
          </p:cNvSpPr>
          <p:nvPr>
            <p:ph type="title"/>
          </p:nvPr>
        </p:nvSpPr>
        <p:spPr>
          <a:xfrm>
            <a:off x="457200" y="533400"/>
            <a:ext cx="8229600" cy="1003300"/>
          </a:xfrm>
        </p:spPr>
        <p:txBody>
          <a:bodyPr/>
          <a:lstStyle/>
          <a:p>
            <a:r>
              <a:rPr lang="en-US"/>
              <a:t>Potential TMP Components</a:t>
            </a:r>
            <a:r>
              <a:rPr lang="en-US">
                <a:solidFill>
                  <a:srgbClr val="FFFF00"/>
                </a:solidFill>
              </a:rPr>
              <a:t> </a:t>
            </a:r>
          </a:p>
        </p:txBody>
      </p:sp>
      <p:sp>
        <p:nvSpPr>
          <p:cNvPr id="128003" name="Rectangle 3"/>
          <p:cNvSpPr>
            <a:spLocks noGrp="1" noChangeArrowheads="1"/>
          </p:cNvSpPr>
          <p:nvPr>
            <p:ph type="body" idx="1"/>
          </p:nvPr>
        </p:nvSpPr>
        <p:spPr>
          <a:xfrm>
            <a:off x="457200" y="1828800"/>
            <a:ext cx="8229600" cy="3619500"/>
          </a:xfrm>
        </p:spPr>
        <p:txBody>
          <a:bodyPr/>
          <a:lstStyle/>
          <a:p>
            <a:r>
              <a:rPr lang="en-US" dirty="0"/>
              <a:t>Introductory material</a:t>
            </a:r>
          </a:p>
          <a:p>
            <a:r>
              <a:rPr lang="en-US" dirty="0"/>
              <a:t>Executive Summary</a:t>
            </a:r>
          </a:p>
          <a:p>
            <a:r>
              <a:rPr lang="en-US" dirty="0"/>
              <a:t>TMP Roles and Responsibilities</a:t>
            </a:r>
          </a:p>
          <a:p>
            <a:r>
              <a:rPr lang="en-US" dirty="0"/>
              <a:t>Project Description</a:t>
            </a:r>
          </a:p>
          <a:p>
            <a:r>
              <a:rPr lang="en-US" dirty="0"/>
              <a:t>Existing and Future Conditions</a:t>
            </a:r>
          </a:p>
          <a:p>
            <a:r>
              <a:rPr lang="en-US" dirty="0"/>
              <a:t>Work Zone Impacts Assessment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TMP Overview</a:t>
            </a:r>
          </a:p>
        </p:txBody>
      </p:sp>
      <p:sp>
        <p:nvSpPr>
          <p:cNvPr id="6" name="Slide Number Placeholder 4"/>
          <p:cNvSpPr>
            <a:spLocks noGrp="1"/>
          </p:cNvSpPr>
          <p:nvPr>
            <p:ph type="sldNum" sz="quarter" idx="11"/>
          </p:nvPr>
        </p:nvSpPr>
        <p:spPr/>
        <p:txBody>
          <a:bodyPr/>
          <a:lstStyle/>
          <a:p>
            <a:fld id="{9A1C83C0-7C55-4655-9C47-2CFB05656826}" type="slidenum">
              <a:rPr lang="en-US"/>
              <a:pPr/>
              <a:t>8</a:t>
            </a:fld>
            <a:endParaRPr lang="en-US"/>
          </a:p>
        </p:txBody>
      </p:sp>
      <p:sp>
        <p:nvSpPr>
          <p:cNvPr id="129026" name="Rectangle 2"/>
          <p:cNvSpPr>
            <a:spLocks noGrp="1" noChangeArrowheads="1"/>
          </p:cNvSpPr>
          <p:nvPr>
            <p:ph type="title"/>
          </p:nvPr>
        </p:nvSpPr>
        <p:spPr>
          <a:xfrm>
            <a:off x="457200" y="381000"/>
            <a:ext cx="8229600" cy="762000"/>
          </a:xfrm>
        </p:spPr>
        <p:txBody>
          <a:bodyPr/>
          <a:lstStyle/>
          <a:p>
            <a:r>
              <a:rPr lang="en-US" sz="4000"/>
              <a:t>Potential TMP Components </a:t>
            </a:r>
            <a:r>
              <a:rPr lang="en-US" sz="3600"/>
              <a:t>(con’t)</a:t>
            </a:r>
          </a:p>
        </p:txBody>
      </p:sp>
      <p:sp>
        <p:nvSpPr>
          <p:cNvPr id="129027" name="Rectangle 3"/>
          <p:cNvSpPr>
            <a:spLocks noGrp="1" noChangeArrowheads="1"/>
          </p:cNvSpPr>
          <p:nvPr>
            <p:ph type="body" idx="1"/>
          </p:nvPr>
        </p:nvSpPr>
        <p:spPr>
          <a:xfrm>
            <a:off x="381000" y="1371600"/>
            <a:ext cx="8229600" cy="3886200"/>
          </a:xfrm>
        </p:spPr>
        <p:txBody>
          <a:bodyPr/>
          <a:lstStyle/>
          <a:p>
            <a:r>
              <a:rPr lang="en-US"/>
              <a:t>Work Zone Traffic Management Strategies</a:t>
            </a:r>
          </a:p>
          <a:p>
            <a:pPr lvl="1"/>
            <a:r>
              <a:rPr lang="en-US"/>
              <a:t>TTC Plan</a:t>
            </a:r>
          </a:p>
          <a:p>
            <a:pPr lvl="1"/>
            <a:r>
              <a:rPr lang="en-US"/>
              <a:t>Traffic Operations Plan</a:t>
            </a:r>
          </a:p>
          <a:p>
            <a:pPr lvl="1"/>
            <a:r>
              <a:rPr lang="en-US"/>
              <a:t>Public Information Campaign	</a:t>
            </a:r>
          </a:p>
          <a:p>
            <a:r>
              <a:rPr lang="en-US"/>
              <a:t>TMP Monitoring Requirements</a:t>
            </a:r>
          </a:p>
          <a:p>
            <a:r>
              <a:rPr lang="en-US"/>
              <a:t>Contingency Plans</a:t>
            </a:r>
          </a:p>
          <a:p>
            <a:r>
              <a:rPr lang="en-US"/>
              <a:t>Implementation Costs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TMP Overview</a:t>
            </a:r>
          </a:p>
        </p:txBody>
      </p:sp>
      <p:sp>
        <p:nvSpPr>
          <p:cNvPr id="5" name="Slide Number Placeholder 4"/>
          <p:cNvSpPr>
            <a:spLocks noGrp="1"/>
          </p:cNvSpPr>
          <p:nvPr>
            <p:ph type="sldNum" sz="quarter" idx="11"/>
          </p:nvPr>
        </p:nvSpPr>
        <p:spPr/>
        <p:txBody>
          <a:bodyPr/>
          <a:lstStyle/>
          <a:p>
            <a:fld id="{FA7A7606-8A0C-481D-B1DC-90DF7373864F}" type="slidenum">
              <a:rPr lang="en-US"/>
              <a:pPr/>
              <a:t>9</a:t>
            </a:fld>
            <a:endParaRPr lang="en-US"/>
          </a:p>
        </p:txBody>
      </p:sp>
      <p:sp>
        <p:nvSpPr>
          <p:cNvPr id="26626" name="Rectangle 2"/>
          <p:cNvSpPr>
            <a:spLocks noGrp="1" noChangeArrowheads="1"/>
          </p:cNvSpPr>
          <p:nvPr>
            <p:ph type="title"/>
          </p:nvPr>
        </p:nvSpPr>
        <p:spPr>
          <a:xfrm>
            <a:off x="685800" y="381000"/>
            <a:ext cx="7910513" cy="795338"/>
          </a:xfrm>
          <a:noFill/>
        </p:spPr>
        <p:txBody>
          <a:bodyPr/>
          <a:lstStyle/>
          <a:p>
            <a:r>
              <a:rPr lang="en-US"/>
              <a:t>TMP Formats</a:t>
            </a:r>
          </a:p>
        </p:txBody>
      </p:sp>
      <p:sp>
        <p:nvSpPr>
          <p:cNvPr id="26627" name="Rectangle 3"/>
          <p:cNvSpPr>
            <a:spLocks noGrp="1" noChangeArrowheads="1"/>
          </p:cNvSpPr>
          <p:nvPr>
            <p:ph type="body" idx="1"/>
          </p:nvPr>
        </p:nvSpPr>
        <p:spPr>
          <a:xfrm>
            <a:off x="533400" y="1295400"/>
            <a:ext cx="8153400" cy="5059363"/>
          </a:xfrm>
          <a:noFill/>
        </p:spPr>
        <p:txBody>
          <a:bodyPr/>
          <a:lstStyle/>
          <a:p>
            <a:pPr>
              <a:lnSpc>
                <a:spcPct val="90000"/>
              </a:lnSpc>
              <a:buFont typeface="Wingdings" pitchFamily="2" charset="2"/>
              <a:buNone/>
            </a:pPr>
            <a:r>
              <a:rPr lang="en-US" dirty="0"/>
              <a:t>TMPs need to be documented</a:t>
            </a:r>
          </a:p>
          <a:p>
            <a:pPr>
              <a:lnSpc>
                <a:spcPct val="90000"/>
              </a:lnSpc>
            </a:pPr>
            <a:r>
              <a:rPr lang="en-US" dirty="0"/>
              <a:t>Options include:</a:t>
            </a:r>
          </a:p>
          <a:p>
            <a:pPr lvl="1">
              <a:lnSpc>
                <a:spcPct val="90000"/>
              </a:lnSpc>
            </a:pPr>
            <a:r>
              <a:rPr lang="en-US" dirty="0"/>
              <a:t>Single document with all included material</a:t>
            </a:r>
          </a:p>
          <a:p>
            <a:pPr lvl="1">
              <a:lnSpc>
                <a:spcPct val="90000"/>
              </a:lnSpc>
            </a:pPr>
            <a:r>
              <a:rPr lang="en-US" dirty="0"/>
              <a:t>Brief document with summaries of analysis results and decisions, where the full documentation is in the project files or similar</a:t>
            </a:r>
          </a:p>
          <a:p>
            <a:pPr lvl="1">
              <a:lnSpc>
                <a:spcPct val="90000"/>
              </a:lnSpc>
            </a:pPr>
            <a:r>
              <a:rPr lang="en-US" dirty="0" err="1"/>
              <a:t>Powerpoint</a:t>
            </a:r>
            <a:r>
              <a:rPr lang="en-US" dirty="0"/>
              <a:t> format has been used</a:t>
            </a:r>
          </a:p>
          <a:p>
            <a:pPr lvl="1">
              <a:lnSpc>
                <a:spcPct val="90000"/>
              </a:lnSpc>
            </a:pPr>
            <a:r>
              <a:rPr lang="en-US" dirty="0"/>
              <a:t>Others?</a:t>
            </a:r>
          </a:p>
          <a:p>
            <a:pPr>
              <a:lnSpc>
                <a:spcPct val="90000"/>
              </a:lnSpc>
            </a:pPr>
            <a:r>
              <a:rPr lang="en-US" dirty="0"/>
              <a:t>Scope, content, level of detail may vary based on DOT policy and impacts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1"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C0C0C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1"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1"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C0C0C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1"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2117</TotalTime>
  <Words>2125</Words>
  <Application>Microsoft Office PowerPoint</Application>
  <PresentationFormat>On-screen Show (4:3)</PresentationFormat>
  <Paragraphs>263</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Arial Black</vt:lpstr>
      <vt:lpstr>Times New Roman</vt:lpstr>
      <vt:lpstr>Wingdings</vt:lpstr>
      <vt:lpstr>1_Custom Design</vt:lpstr>
      <vt:lpstr>Pixel</vt:lpstr>
      <vt:lpstr>Transportation Management Plan Overview</vt:lpstr>
      <vt:lpstr>What is a TMP?</vt:lpstr>
      <vt:lpstr>TMP vs. TCP</vt:lpstr>
      <vt:lpstr>What is a TMP?</vt:lpstr>
      <vt:lpstr>TMPs are a Tool</vt:lpstr>
      <vt:lpstr>TMP Strategies  to Manage Work Zone Impacts</vt:lpstr>
      <vt:lpstr>Potential TMP Components </vt:lpstr>
      <vt:lpstr>Potential TMP Components (con’t)</vt:lpstr>
      <vt:lpstr>TMP Formats</vt:lpstr>
      <vt:lpstr>Why TMPs?</vt:lpstr>
      <vt:lpstr>Importance of a TMP</vt:lpstr>
      <vt:lpstr>Why TMPs? – Key Benefits</vt:lpstr>
      <vt:lpstr>Why TMPs? – Key Benefits (cont.)</vt:lpstr>
      <vt:lpstr>Why TMPs? – Key Benefits (cont.)</vt:lpstr>
      <vt:lpstr>PowerPoint Presentation</vt:lpstr>
      <vt:lpstr>When is a TMP Developed?</vt:lpstr>
      <vt:lpstr>During Design…</vt:lpstr>
      <vt:lpstr>TMPs Need to Be…</vt:lpstr>
      <vt:lpstr>Key TMP Development Questions </vt:lpstr>
      <vt:lpstr>Key TMP Development Questions (cont.) </vt:lpstr>
      <vt:lpstr>TMP Resources</vt:lpstr>
    </vt:vector>
  </TitlesOfParts>
  <Company>FHWA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TScriba</dc:creator>
  <cp:lastModifiedBy>AVERY, NANCY</cp:lastModifiedBy>
  <cp:revision>100</cp:revision>
  <cp:lastPrinted>2013-04-01T22:35:31Z</cp:lastPrinted>
  <dcterms:created xsi:type="dcterms:W3CDTF">2009-03-27T20:07:24Z</dcterms:created>
  <dcterms:modified xsi:type="dcterms:W3CDTF">2016-01-20T13:41:22Z</dcterms:modified>
</cp:coreProperties>
</file>