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2" r:id="rId2"/>
  </p:sldMasterIdLst>
  <p:notesMasterIdLst>
    <p:notesMasterId r:id="rId50"/>
  </p:notesMasterIdLst>
  <p:handoutMasterIdLst>
    <p:handoutMasterId r:id="rId51"/>
  </p:handoutMasterIdLst>
  <p:sldIdLst>
    <p:sldId id="257" r:id="rId3"/>
    <p:sldId id="294" r:id="rId4"/>
    <p:sldId id="268" r:id="rId5"/>
    <p:sldId id="270" r:id="rId6"/>
    <p:sldId id="327" r:id="rId7"/>
    <p:sldId id="328" r:id="rId8"/>
    <p:sldId id="332" r:id="rId9"/>
    <p:sldId id="342" r:id="rId10"/>
    <p:sldId id="343" r:id="rId11"/>
    <p:sldId id="357" r:id="rId12"/>
    <p:sldId id="356" r:id="rId13"/>
    <p:sldId id="354" r:id="rId14"/>
    <p:sldId id="355" r:id="rId15"/>
    <p:sldId id="377" r:id="rId16"/>
    <p:sldId id="378" r:id="rId17"/>
    <p:sldId id="382" r:id="rId18"/>
    <p:sldId id="297" r:id="rId19"/>
    <p:sldId id="300" r:id="rId20"/>
    <p:sldId id="316" r:id="rId21"/>
    <p:sldId id="284" r:id="rId22"/>
    <p:sldId id="301" r:id="rId23"/>
    <p:sldId id="326" r:id="rId24"/>
    <p:sldId id="324" r:id="rId25"/>
    <p:sldId id="322" r:id="rId26"/>
    <p:sldId id="323" r:id="rId27"/>
    <p:sldId id="285" r:id="rId28"/>
    <p:sldId id="302" r:id="rId29"/>
    <p:sldId id="307" r:id="rId30"/>
    <p:sldId id="325" r:id="rId31"/>
    <p:sldId id="279" r:id="rId32"/>
    <p:sldId id="280" r:id="rId33"/>
    <p:sldId id="309" r:id="rId34"/>
    <p:sldId id="314" r:id="rId35"/>
    <p:sldId id="311" r:id="rId36"/>
    <p:sldId id="312" r:id="rId37"/>
    <p:sldId id="313" r:id="rId38"/>
    <p:sldId id="290" r:id="rId39"/>
    <p:sldId id="286" r:id="rId40"/>
    <p:sldId id="273" r:id="rId41"/>
    <p:sldId id="289" r:id="rId42"/>
    <p:sldId id="281" r:id="rId43"/>
    <p:sldId id="304" r:id="rId44"/>
    <p:sldId id="293" r:id="rId45"/>
    <p:sldId id="291" r:id="rId46"/>
    <p:sldId id="292" r:id="rId47"/>
    <p:sldId id="275" r:id="rId48"/>
    <p:sldId id="318" r:id="rId49"/>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44" d="100"/>
          <a:sy n="44" d="100"/>
        </p:scale>
        <p:origin x="1219" y="5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2" d="100"/>
          <a:sy n="82" d="100"/>
        </p:scale>
        <p:origin x="-197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1" y="1"/>
            <a:ext cx="3170238" cy="481013"/>
          </a:xfrm>
          <a:prstGeom prst="rect">
            <a:avLst/>
          </a:prstGeom>
          <a:noFill/>
          <a:ln w="9525">
            <a:noFill/>
            <a:miter lim="800000"/>
            <a:headEnd/>
            <a:tailEnd/>
          </a:ln>
          <a:effectLst/>
        </p:spPr>
        <p:txBody>
          <a:bodyPr vert="horz" wrap="square" lIns="94837" tIns="47418" rIns="94837" bIns="47418" numCol="1" anchor="t" anchorCtr="0" compatLnSpc="1">
            <a:prstTxWarp prst="textNoShape">
              <a:avLst/>
            </a:prstTxWarp>
          </a:bodyPr>
          <a:lstStyle>
            <a:lvl1pPr algn="l" defTabSz="947599">
              <a:defRPr sz="1200"/>
            </a:lvl1pPr>
          </a:lstStyle>
          <a:p>
            <a:endParaRPr lang="en-US"/>
          </a:p>
        </p:txBody>
      </p:sp>
      <p:sp>
        <p:nvSpPr>
          <p:cNvPr id="86019" name="Rectangle 3"/>
          <p:cNvSpPr>
            <a:spLocks noGrp="1" noChangeArrowheads="1"/>
          </p:cNvSpPr>
          <p:nvPr>
            <p:ph type="dt" sz="quarter" idx="1"/>
          </p:nvPr>
        </p:nvSpPr>
        <p:spPr bwMode="auto">
          <a:xfrm>
            <a:off x="4143375" y="1"/>
            <a:ext cx="3170238" cy="481013"/>
          </a:xfrm>
          <a:prstGeom prst="rect">
            <a:avLst/>
          </a:prstGeom>
          <a:noFill/>
          <a:ln w="9525">
            <a:noFill/>
            <a:miter lim="800000"/>
            <a:headEnd/>
            <a:tailEnd/>
          </a:ln>
          <a:effectLst/>
        </p:spPr>
        <p:txBody>
          <a:bodyPr vert="horz" wrap="square" lIns="94837" tIns="47418" rIns="94837" bIns="47418" numCol="1" anchor="t" anchorCtr="0" compatLnSpc="1">
            <a:prstTxWarp prst="textNoShape">
              <a:avLst/>
            </a:prstTxWarp>
          </a:bodyPr>
          <a:lstStyle>
            <a:lvl1pPr algn="r" defTabSz="947599">
              <a:defRPr sz="1200"/>
            </a:lvl1pPr>
          </a:lstStyle>
          <a:p>
            <a:endParaRPr lang="en-US"/>
          </a:p>
        </p:txBody>
      </p:sp>
      <p:sp>
        <p:nvSpPr>
          <p:cNvPr id="86020" name="Rectangle 4"/>
          <p:cNvSpPr>
            <a:spLocks noGrp="1" noChangeArrowheads="1"/>
          </p:cNvSpPr>
          <p:nvPr>
            <p:ph type="ftr" sz="quarter" idx="2"/>
          </p:nvPr>
        </p:nvSpPr>
        <p:spPr bwMode="auto">
          <a:xfrm>
            <a:off x="1" y="9118601"/>
            <a:ext cx="3170238" cy="481013"/>
          </a:xfrm>
          <a:prstGeom prst="rect">
            <a:avLst/>
          </a:prstGeom>
          <a:noFill/>
          <a:ln w="9525">
            <a:noFill/>
            <a:miter lim="800000"/>
            <a:headEnd/>
            <a:tailEnd/>
          </a:ln>
          <a:effectLst/>
        </p:spPr>
        <p:txBody>
          <a:bodyPr vert="horz" wrap="square" lIns="94837" tIns="47418" rIns="94837" bIns="47418" numCol="1" anchor="b" anchorCtr="0" compatLnSpc="1">
            <a:prstTxWarp prst="textNoShape">
              <a:avLst/>
            </a:prstTxWarp>
          </a:bodyPr>
          <a:lstStyle>
            <a:lvl1pPr algn="l" defTabSz="947599">
              <a:defRPr sz="1200"/>
            </a:lvl1pPr>
          </a:lstStyle>
          <a:p>
            <a:endParaRPr lang="en-US"/>
          </a:p>
        </p:txBody>
      </p:sp>
      <p:sp>
        <p:nvSpPr>
          <p:cNvPr id="86021" name="Rectangle 5"/>
          <p:cNvSpPr>
            <a:spLocks noGrp="1" noChangeArrowheads="1"/>
          </p:cNvSpPr>
          <p:nvPr>
            <p:ph type="sldNum" sz="quarter" idx="3"/>
          </p:nvPr>
        </p:nvSpPr>
        <p:spPr bwMode="auto">
          <a:xfrm>
            <a:off x="4143375" y="9118601"/>
            <a:ext cx="3170238" cy="481013"/>
          </a:xfrm>
          <a:prstGeom prst="rect">
            <a:avLst/>
          </a:prstGeom>
          <a:noFill/>
          <a:ln w="9525">
            <a:noFill/>
            <a:miter lim="800000"/>
            <a:headEnd/>
            <a:tailEnd/>
          </a:ln>
          <a:effectLst/>
        </p:spPr>
        <p:txBody>
          <a:bodyPr vert="horz" wrap="square" lIns="94837" tIns="47418" rIns="94837" bIns="47418" numCol="1" anchor="b" anchorCtr="0" compatLnSpc="1">
            <a:prstTxWarp prst="textNoShape">
              <a:avLst/>
            </a:prstTxWarp>
          </a:bodyPr>
          <a:lstStyle>
            <a:lvl1pPr algn="r" defTabSz="947599">
              <a:defRPr sz="1200"/>
            </a:lvl1pPr>
          </a:lstStyle>
          <a:p>
            <a:fld id="{34273541-BF6F-4BE3-8E5C-3F744748CD06}" type="slidenum">
              <a:rPr lang="en-US"/>
              <a:pPr/>
              <a:t>‹#›</a:t>
            </a:fld>
            <a:endParaRPr lang="en-US"/>
          </a:p>
        </p:txBody>
      </p:sp>
    </p:spTree>
    <p:extLst>
      <p:ext uri="{BB962C8B-B14F-4D97-AF65-F5344CB8AC3E}">
        <p14:creationId xmlns:p14="http://schemas.microsoft.com/office/powerpoint/2010/main" val="2998282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1"/>
            <a:ext cx="3170238" cy="481013"/>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l" defTabSz="966646">
              <a:defRPr sz="1200"/>
            </a:lvl1pPr>
          </a:lstStyle>
          <a:p>
            <a:endParaRPr lang="en-US"/>
          </a:p>
        </p:txBody>
      </p:sp>
      <p:sp>
        <p:nvSpPr>
          <p:cNvPr id="22531" name="Rectangle 3"/>
          <p:cNvSpPr>
            <a:spLocks noGrp="1" noChangeArrowheads="1"/>
          </p:cNvSpPr>
          <p:nvPr>
            <p:ph type="dt" idx="1"/>
          </p:nvPr>
        </p:nvSpPr>
        <p:spPr bwMode="auto">
          <a:xfrm>
            <a:off x="4143375" y="1"/>
            <a:ext cx="3170238" cy="481013"/>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r" defTabSz="966646">
              <a:defRPr sz="1200"/>
            </a:lvl1pPr>
          </a:lstStyle>
          <a:p>
            <a:endParaRPr lang="en-US"/>
          </a:p>
        </p:txBody>
      </p:sp>
      <p:sp>
        <p:nvSpPr>
          <p:cNvPr id="22532" name="Rectangle 4"/>
          <p:cNvSpPr>
            <a:spLocks noGrp="1" noRot="1" noChangeAspect="1" noChangeArrowheads="1" noTextEdit="1"/>
          </p:cNvSpPr>
          <p:nvPr>
            <p:ph type="sldImg" idx="2"/>
          </p:nvPr>
        </p:nvSpPr>
        <p:spPr bwMode="auto">
          <a:xfrm>
            <a:off x="666750" y="314325"/>
            <a:ext cx="5902325" cy="4427538"/>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397565" y="4800600"/>
            <a:ext cx="6520070" cy="4410725"/>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1" y="9118601"/>
            <a:ext cx="3170238" cy="481013"/>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l" defTabSz="966646">
              <a:defRPr sz="1200"/>
            </a:lvl1pPr>
          </a:lstStyle>
          <a:p>
            <a:endParaRPr lang="en-US"/>
          </a:p>
        </p:txBody>
      </p:sp>
      <p:sp>
        <p:nvSpPr>
          <p:cNvPr id="22535" name="Rectangle 7"/>
          <p:cNvSpPr>
            <a:spLocks noGrp="1" noChangeArrowheads="1"/>
          </p:cNvSpPr>
          <p:nvPr>
            <p:ph type="sldNum" sz="quarter" idx="5"/>
          </p:nvPr>
        </p:nvSpPr>
        <p:spPr bwMode="auto">
          <a:xfrm>
            <a:off x="4143375" y="9118601"/>
            <a:ext cx="3170238" cy="481013"/>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r" defTabSz="966646">
              <a:defRPr sz="1200"/>
            </a:lvl1pPr>
          </a:lstStyle>
          <a:p>
            <a:fld id="{ABD05CF2-49B0-4D69-8B83-DABFD3CAB290}" type="slidenum">
              <a:rPr lang="en-US"/>
              <a:pPr/>
              <a:t>‹#›</a:t>
            </a:fld>
            <a:endParaRPr lang="en-US"/>
          </a:p>
        </p:txBody>
      </p:sp>
    </p:spTree>
    <p:extLst>
      <p:ext uri="{BB962C8B-B14F-4D97-AF65-F5344CB8AC3E}">
        <p14:creationId xmlns:p14="http://schemas.microsoft.com/office/powerpoint/2010/main" val="26503444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2C0CD-24A6-4EF4-91DB-5CF16782D596}" type="slidenum">
              <a:rPr lang="en-US"/>
              <a:pPr/>
              <a:t>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2971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10</a:t>
            </a:fld>
            <a:endParaRPr lang="en-US"/>
          </a:p>
        </p:txBody>
      </p:sp>
    </p:spTree>
    <p:extLst>
      <p:ext uri="{BB962C8B-B14F-4D97-AF65-F5344CB8AC3E}">
        <p14:creationId xmlns:p14="http://schemas.microsoft.com/office/powerpoint/2010/main" val="269385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11</a:t>
            </a:fld>
            <a:endParaRPr lang="en-US"/>
          </a:p>
        </p:txBody>
      </p:sp>
    </p:spTree>
    <p:extLst>
      <p:ext uri="{BB962C8B-B14F-4D97-AF65-F5344CB8AC3E}">
        <p14:creationId xmlns:p14="http://schemas.microsoft.com/office/powerpoint/2010/main" val="42151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12</a:t>
            </a:fld>
            <a:endParaRPr lang="en-US"/>
          </a:p>
        </p:txBody>
      </p:sp>
    </p:spTree>
    <p:extLst>
      <p:ext uri="{BB962C8B-B14F-4D97-AF65-F5344CB8AC3E}">
        <p14:creationId xmlns:p14="http://schemas.microsoft.com/office/powerpoint/2010/main" val="284265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65058"/>
            <a:fld id="{73215C10-4F15-49E5-99EA-581FA024ED60}" type="slidenum">
              <a:rPr lang="en-US" smtClean="0"/>
              <a:pPr defTabSz="965058"/>
              <a:t>13</a:t>
            </a:fld>
            <a:endParaRPr lang="en-US" smtClean="0"/>
          </a:p>
        </p:txBody>
      </p:sp>
      <p:sp>
        <p:nvSpPr>
          <p:cNvPr id="74755" name="Rectangle 2"/>
          <p:cNvSpPr>
            <a:spLocks noGrp="1" noRot="1" noChangeAspect="1" noChangeArrowheads="1" noTextEdit="1"/>
          </p:cNvSpPr>
          <p:nvPr>
            <p:ph type="sldImg"/>
          </p:nvPr>
        </p:nvSpPr>
        <p:spPr>
          <a:xfrm>
            <a:off x="981075" y="314325"/>
            <a:ext cx="5353050" cy="4014788"/>
          </a:xfrm>
          <a:ln/>
        </p:spPr>
      </p:sp>
      <p:sp>
        <p:nvSpPr>
          <p:cNvPr id="74756" name="Rectangle 3"/>
          <p:cNvSpPr>
            <a:spLocks noGrp="1" noChangeArrowheads="1"/>
          </p:cNvSpPr>
          <p:nvPr>
            <p:ph type="body" idx="1"/>
          </p:nvPr>
        </p:nvSpPr>
        <p:spPr>
          <a:xfrm>
            <a:off x="556592" y="4407108"/>
            <a:ext cx="6281530" cy="4485807"/>
          </a:xfrm>
          <a:noFill/>
          <a:ln/>
        </p:spPr>
        <p:txBody>
          <a:bodyPr/>
          <a:lstStyle/>
          <a:p>
            <a:pPr eaLnBrk="1" hangingPunct="1">
              <a:spcBef>
                <a:spcPct val="0"/>
              </a:spcBef>
            </a:pPr>
            <a:r>
              <a:rPr lang="en-US" sz="1500" dirty="0"/>
              <a:t>Devices that meet the quality requirements such as design, size, color, weight, etc. in the plans and specifications, shall be considered to be acceptable for use on highway construction or contract maintenance projects.</a:t>
            </a:r>
          </a:p>
          <a:p>
            <a:pPr eaLnBrk="1" hangingPunct="1">
              <a:spcBef>
                <a:spcPct val="0"/>
              </a:spcBef>
            </a:pPr>
            <a:endParaRPr lang="en-US" sz="1500" dirty="0"/>
          </a:p>
          <a:p>
            <a:pPr eaLnBrk="1" hangingPunct="1">
              <a:spcBef>
                <a:spcPct val="0"/>
              </a:spcBef>
            </a:pPr>
            <a:r>
              <a:rPr lang="en-US" sz="1500" dirty="0"/>
              <a:t>Devices that meet the quality criteria for marginal may remain in the work zone until their number exceeds the specified percentage of that type of device or until it is determined that they have become unacceptable.</a:t>
            </a:r>
          </a:p>
          <a:p>
            <a:pPr eaLnBrk="1" hangingPunct="1">
              <a:spcBef>
                <a:spcPct val="0"/>
              </a:spcBef>
            </a:pPr>
            <a:endParaRPr lang="en-US" sz="1500" dirty="0"/>
          </a:p>
          <a:p>
            <a:pPr eaLnBrk="1" hangingPunct="1">
              <a:spcBef>
                <a:spcPct val="0"/>
              </a:spcBef>
            </a:pPr>
            <a:r>
              <a:rPr lang="en-US" sz="1500" dirty="0"/>
              <a:t>Unacceptable devices shall not be delivered to the jobsite.  When found in the work zone, they shall be replaced or repaired within 12 hours of notification or as contained in the contract specifications.</a:t>
            </a:r>
          </a:p>
        </p:txBody>
      </p:sp>
    </p:spTree>
    <p:extLst>
      <p:ext uri="{BB962C8B-B14F-4D97-AF65-F5344CB8AC3E}">
        <p14:creationId xmlns:p14="http://schemas.microsoft.com/office/powerpoint/2010/main" val="385111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14</a:t>
            </a:fld>
            <a:endParaRPr lang="en-US"/>
          </a:p>
        </p:txBody>
      </p:sp>
    </p:spTree>
    <p:extLst>
      <p:ext uri="{BB962C8B-B14F-4D97-AF65-F5344CB8AC3E}">
        <p14:creationId xmlns:p14="http://schemas.microsoft.com/office/powerpoint/2010/main" val="88900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15</a:t>
            </a:fld>
            <a:endParaRPr lang="en-US"/>
          </a:p>
        </p:txBody>
      </p:sp>
    </p:spTree>
    <p:extLst>
      <p:ext uri="{BB962C8B-B14F-4D97-AF65-F5344CB8AC3E}">
        <p14:creationId xmlns:p14="http://schemas.microsoft.com/office/powerpoint/2010/main" val="1513554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16</a:t>
            </a:fld>
            <a:endParaRPr lang="en-US"/>
          </a:p>
        </p:txBody>
      </p:sp>
    </p:spTree>
    <p:extLst>
      <p:ext uri="{BB962C8B-B14F-4D97-AF65-F5344CB8AC3E}">
        <p14:creationId xmlns:p14="http://schemas.microsoft.com/office/powerpoint/2010/main" val="372821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565" y="4957997"/>
            <a:ext cx="6520070" cy="4253328"/>
          </a:xfrm>
        </p:spPr>
        <p:txBody>
          <a:bodyPr>
            <a:normAutofit/>
          </a:bodyPr>
          <a:lstStyle/>
          <a:p>
            <a:pPr>
              <a:lnSpc>
                <a:spcPct val="90000"/>
              </a:lnSpc>
            </a:pPr>
            <a:r>
              <a:rPr lang="en-US" dirty="0" smtClean="0"/>
              <a:t>All the efforts of WZ planning, impacts assessment, coordination, design, TMP development…culminate in one thing:</a:t>
            </a:r>
          </a:p>
          <a:p>
            <a:pPr>
              <a:lnSpc>
                <a:spcPct val="90000"/>
              </a:lnSpc>
            </a:pPr>
            <a:endParaRPr lang="en-US" dirty="0" smtClean="0"/>
          </a:p>
          <a:p>
            <a:pPr>
              <a:lnSpc>
                <a:spcPct val="90000"/>
              </a:lnSpc>
              <a:buClr>
                <a:schemeClr val="hlink"/>
              </a:buClr>
              <a:buFont typeface="Wingdings" pitchFamily="2" charset="2"/>
              <a:buChar char="Ø"/>
            </a:pPr>
            <a:r>
              <a:rPr lang="en-US" b="1" dirty="0" smtClean="0"/>
              <a:t>How does the TMP work in the field?</a:t>
            </a:r>
            <a:endParaRPr lang="en-US" dirty="0"/>
          </a:p>
        </p:txBody>
      </p:sp>
      <p:sp>
        <p:nvSpPr>
          <p:cNvPr id="4" name="Slide Number Placeholder 3"/>
          <p:cNvSpPr>
            <a:spLocks noGrp="1"/>
          </p:cNvSpPr>
          <p:nvPr>
            <p:ph type="sldNum" sz="quarter" idx="10"/>
          </p:nvPr>
        </p:nvSpPr>
        <p:spPr/>
        <p:txBody>
          <a:bodyPr/>
          <a:lstStyle/>
          <a:p>
            <a:fld id="{ABD05CF2-49B0-4D69-8B83-DABFD3CAB290}" type="slidenum">
              <a:rPr lang="en-US" smtClean="0"/>
              <a:pPr/>
              <a:t>17</a:t>
            </a:fld>
            <a:endParaRPr lang="en-US"/>
          </a:p>
        </p:txBody>
      </p:sp>
    </p:spTree>
    <p:extLst>
      <p:ext uri="{BB962C8B-B14F-4D97-AF65-F5344CB8AC3E}">
        <p14:creationId xmlns:p14="http://schemas.microsoft.com/office/powerpoint/2010/main" val="2826630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66850-21EC-4C8B-89E6-CE14F0213E0B}" type="slidenum">
              <a:rPr lang="en-US"/>
              <a:pPr/>
              <a:t>18</a:t>
            </a:fld>
            <a:endParaRPr lang="en-US"/>
          </a:p>
        </p:txBody>
      </p:sp>
      <p:sp>
        <p:nvSpPr>
          <p:cNvPr id="102402" name="Rectangle 2"/>
          <p:cNvSpPr>
            <a:spLocks noGrp="1" noRot="1" noChangeAspect="1" noChangeArrowheads="1" noTextEdit="1"/>
          </p:cNvSpPr>
          <p:nvPr>
            <p:ph type="sldImg"/>
          </p:nvPr>
        </p:nvSpPr>
        <p:spPr>
          <a:xfrm>
            <a:off x="1217613" y="393700"/>
            <a:ext cx="4800600" cy="3600450"/>
          </a:xfrm>
          <a:ln/>
        </p:spPr>
      </p:sp>
      <p:sp>
        <p:nvSpPr>
          <p:cNvPr id="102403" name="Rectangle 3"/>
          <p:cNvSpPr>
            <a:spLocks noGrp="1" noChangeArrowheads="1"/>
          </p:cNvSpPr>
          <p:nvPr>
            <p:ph type="body" idx="1"/>
          </p:nvPr>
        </p:nvSpPr>
        <p:spPr>
          <a:xfrm>
            <a:off x="317500" y="4251325"/>
            <a:ext cx="6680200" cy="5113338"/>
          </a:xfrm>
        </p:spPr>
        <p:txBody>
          <a:bodyPr/>
          <a:lstStyle/>
          <a:p>
            <a:r>
              <a:rPr lang="en-US" b="1" dirty="0" smtClean="0"/>
              <a:t>These are not made up pictures.  I took each of the pictures on this slide and the one a couple slides ago.  </a:t>
            </a:r>
          </a:p>
          <a:p>
            <a:endParaRPr lang="en-US" b="1" dirty="0"/>
          </a:p>
          <a:p>
            <a:r>
              <a:rPr lang="en-US" b="1" dirty="0" smtClean="0"/>
              <a:t>Significant work zone back-ups do happen.  And extra crashes often come with the back-ups.  Realistically, we can’t avoid every back-up or congestion - even with excellent project planning.  </a:t>
            </a:r>
          </a:p>
          <a:p>
            <a:endParaRPr lang="en-US" b="1" dirty="0"/>
          </a:p>
          <a:p>
            <a:r>
              <a:rPr lang="en-US" b="1" dirty="0" smtClean="0"/>
              <a:t>But we do need manage them and possibly mitigate them when they happen.  And learn what we can to do the most knowledgeable planning we can next time.</a:t>
            </a:r>
            <a:endParaRPr lang="en-US" b="1" dirty="0"/>
          </a:p>
        </p:txBody>
      </p:sp>
    </p:spTree>
    <p:extLst>
      <p:ext uri="{BB962C8B-B14F-4D97-AF65-F5344CB8AC3E}">
        <p14:creationId xmlns:p14="http://schemas.microsoft.com/office/powerpoint/2010/main" val="4111935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19</a:t>
            </a:fld>
            <a:endParaRPr lang="en-US"/>
          </a:p>
        </p:txBody>
      </p:sp>
    </p:spTree>
    <p:extLst>
      <p:ext uri="{BB962C8B-B14F-4D97-AF65-F5344CB8AC3E}">
        <p14:creationId xmlns:p14="http://schemas.microsoft.com/office/powerpoint/2010/main" val="50983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C0075-2754-4E41-80A6-732105F7CC4D}" type="slidenum">
              <a:rPr lang="en-US"/>
              <a:pPr/>
              <a:t>2</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1328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EF1FF-78FC-40A8-A400-A6EBC6E2D99C}" type="slidenum">
              <a:rPr lang="en-US"/>
              <a:pPr/>
              <a:t>20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1892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4D2D0-9213-4074-965E-3408B3B4E3B3}" type="slidenum">
              <a:rPr lang="en-US"/>
              <a:pPr/>
              <a:t>21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1119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4D2D0-9213-4074-965E-3408B3B4E3B3}" type="slidenum">
              <a:rPr lang="en-US"/>
              <a:pPr/>
              <a:t>22</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4221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23</a:t>
            </a:fld>
            <a:endParaRPr lang="en-US"/>
          </a:p>
        </p:txBody>
      </p:sp>
    </p:spTree>
    <p:extLst>
      <p:ext uri="{BB962C8B-B14F-4D97-AF65-F5344CB8AC3E}">
        <p14:creationId xmlns:p14="http://schemas.microsoft.com/office/powerpoint/2010/main" val="3728495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24</a:t>
            </a:fld>
            <a:endParaRPr lang="en-US"/>
          </a:p>
        </p:txBody>
      </p:sp>
    </p:spTree>
    <p:extLst>
      <p:ext uri="{BB962C8B-B14F-4D97-AF65-F5344CB8AC3E}">
        <p14:creationId xmlns:p14="http://schemas.microsoft.com/office/powerpoint/2010/main" val="1247486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25</a:t>
            </a:fld>
            <a:endParaRPr lang="en-US"/>
          </a:p>
        </p:txBody>
      </p:sp>
    </p:spTree>
    <p:extLst>
      <p:ext uri="{BB962C8B-B14F-4D97-AF65-F5344CB8AC3E}">
        <p14:creationId xmlns:p14="http://schemas.microsoft.com/office/powerpoint/2010/main" val="4058703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CC293-308D-42FF-B389-0A81F8ECEFFA}" type="slidenum">
              <a:rPr lang="en-US"/>
              <a:pPr/>
              <a:t>26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5352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9617A-8EF2-459A-99A5-C820C21DCE5F}" type="slidenum">
              <a:rPr lang="en-US"/>
              <a:pPr/>
              <a:t>27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397565" y="4957997"/>
            <a:ext cx="6520070" cy="4253328"/>
          </a:xfrm>
        </p:spPr>
        <p:txBody>
          <a:bodyPr/>
          <a:lstStyle/>
          <a:p>
            <a:r>
              <a:rPr lang="en-US" dirty="0"/>
              <a:t>RIDOT requires construction staff to document all monitoring activities and has made this clear during training sessions for construction staff. In addition, RIDOT occasionally includes a line item in their contracts requiring the contractor to monitor TMP implementation. </a:t>
            </a:r>
            <a:endParaRPr lang="en-US" dirty="0" smtClean="0"/>
          </a:p>
          <a:p>
            <a:endParaRPr lang="en-US" dirty="0" smtClean="0"/>
          </a:p>
          <a:p>
            <a:r>
              <a:rPr lang="en-US" dirty="0" smtClean="0"/>
              <a:t>RIDOT </a:t>
            </a:r>
            <a:r>
              <a:rPr lang="en-US" dirty="0"/>
              <a:t>has developed a specific set of performance monitoring TMP strategies and includes a post-construction work zone performance assessment section in their TMP template that is to be completed by the RIDOT TMP Implementation Manager upon completion of the work to document lessons learned and provide recommendations on how to improve the TMP process and/or modify guidelines. </a:t>
            </a:r>
          </a:p>
          <a:p>
            <a:endParaRPr lang="en-US" dirty="0"/>
          </a:p>
        </p:txBody>
      </p:sp>
    </p:spTree>
    <p:extLst>
      <p:ext uri="{BB962C8B-B14F-4D97-AF65-F5344CB8AC3E}">
        <p14:creationId xmlns:p14="http://schemas.microsoft.com/office/powerpoint/2010/main" val="1483032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28</a:t>
            </a:fld>
            <a:endParaRPr lang="en-US"/>
          </a:p>
        </p:txBody>
      </p:sp>
    </p:spTree>
    <p:extLst>
      <p:ext uri="{BB962C8B-B14F-4D97-AF65-F5344CB8AC3E}">
        <p14:creationId xmlns:p14="http://schemas.microsoft.com/office/powerpoint/2010/main" val="3932709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29</a:t>
            </a:fld>
            <a:endParaRPr lang="en-US"/>
          </a:p>
        </p:txBody>
      </p:sp>
    </p:spTree>
    <p:extLst>
      <p:ext uri="{BB962C8B-B14F-4D97-AF65-F5344CB8AC3E}">
        <p14:creationId xmlns:p14="http://schemas.microsoft.com/office/powerpoint/2010/main" val="420363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E848D-98F6-4DE8-BEEB-310174A4A9B0}" type="slidenum">
              <a:rPr lang="en-US"/>
              <a:pPr/>
              <a:t>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318052" y="5036696"/>
            <a:ext cx="6679096" cy="3845368"/>
          </a:xfrm>
        </p:spPr>
        <p:txBody>
          <a:bodyPr/>
          <a:lstStyle/>
          <a:p>
            <a:endParaRPr lang="en-US" dirty="0"/>
          </a:p>
        </p:txBody>
      </p:sp>
    </p:spTree>
    <p:extLst>
      <p:ext uri="{BB962C8B-B14F-4D97-AF65-F5344CB8AC3E}">
        <p14:creationId xmlns:p14="http://schemas.microsoft.com/office/powerpoint/2010/main" val="581697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920EB-E168-491E-9FD6-B3A3ECDD4AA7}" type="slidenum">
              <a:rPr lang="en-US"/>
              <a:pPr/>
              <a:t>30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477079" y="4957997"/>
            <a:ext cx="6361043" cy="3924067"/>
          </a:xfrm>
        </p:spPr>
        <p:txBody>
          <a:bodyPr/>
          <a:lstStyle/>
          <a:p>
            <a:r>
              <a:rPr lang="en-US" dirty="0"/>
              <a:t>Agencies are encouraged to perform project-level performance assessments to improve work zone policies, processes, and procedures and improve their work zone data and information resources. Most of the data needed for this assessment should be available from each project's monitoring efforts including field observations, crash data, and operational data. It is important that traffic and safety monitoring data collected during construction be documented and maintained in a consistent manner for each project. Table 8.4 presents some examples of performance measures that may be considered. </a:t>
            </a:r>
          </a:p>
          <a:p>
            <a:endParaRPr lang="en-US" dirty="0"/>
          </a:p>
          <a:p>
            <a:r>
              <a:rPr lang="en-US" b="1" dirty="0"/>
              <a:t>Work Zone Safety Performance</a:t>
            </a:r>
            <a:r>
              <a:rPr lang="en-US" dirty="0"/>
              <a:t>. This aspect of work zone performance addresses both traffic and worker safety. Measures are typically obtained over/during a period of time some example are: (refer to slide)</a:t>
            </a:r>
          </a:p>
          <a:p>
            <a:endParaRPr lang="en-US" dirty="0"/>
          </a:p>
          <a:p>
            <a:r>
              <a:rPr lang="en-US" b="1" dirty="0"/>
              <a:t>Work Zone Mobility Performance</a:t>
            </a:r>
            <a:r>
              <a:rPr lang="en-US" dirty="0"/>
              <a:t>. This aspect of work zone performance provides a representation of the ease, convenience, and efficiency of the transportation system through, in, and around the work zone. Specifically, work zone mobility pertains to moving road users smoothly through or around a work zone area with a minimum delay compared to baseline travel when no work zone is present some examples are: (refer to slide)</a:t>
            </a:r>
          </a:p>
          <a:p>
            <a:endParaRPr lang="en-US" dirty="0"/>
          </a:p>
        </p:txBody>
      </p:sp>
    </p:spTree>
    <p:extLst>
      <p:ext uri="{BB962C8B-B14F-4D97-AF65-F5344CB8AC3E}">
        <p14:creationId xmlns:p14="http://schemas.microsoft.com/office/powerpoint/2010/main" val="2178218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C5F93-3BCC-4ED9-96E0-88888E0904F4}" type="slidenum">
              <a:rPr lang="en-US"/>
              <a:pPr/>
              <a:t>31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397565" y="5036696"/>
            <a:ext cx="6520070" cy="4321175"/>
          </a:xfrm>
        </p:spPr>
        <p:txBody>
          <a:bodyPr/>
          <a:lstStyle/>
          <a:p>
            <a:r>
              <a:rPr lang="en-US" b="1" dirty="0"/>
              <a:t>Construction Efficiency and Effectiveness</a:t>
            </a:r>
            <a:r>
              <a:rPr lang="en-US" dirty="0"/>
              <a:t>. This aspect of work zone performance provides an assessment of the efficiency and the effectiveness of the actual construction project itself. Even though the efficiency and effectiveness of construction may seem like an unrelated aspect, it is key to the safety and mobility performance of work zones. For example, project delays cause the impacts of the work zones to last longer, and poor quality work require repetitive fixes and repairs at a later stage. </a:t>
            </a:r>
          </a:p>
          <a:p>
            <a:endParaRPr lang="en-US" dirty="0"/>
          </a:p>
          <a:p>
            <a:r>
              <a:rPr lang="en-US" b="1" dirty="0"/>
              <a:t>Public Perception</a:t>
            </a:r>
            <a:r>
              <a:rPr lang="en-US" dirty="0"/>
              <a:t>. This aspect of work zone performance provides an indication of what the traveling public feels about the performance and impacts of work zones. In spite of the best possible work zone designs and management strategies used, negative public perception about a project may damage the image of a transportation agency, perhaps even resulting in project stoppage. Public perception data can be collected before, during, and after the implementation of road projects. Documentation of public input may yield information that may be useful for implementing work zone designs and strategies that resonate with what the public wants. Public perception data may be collected through surveys (telephone, Internet, roadside), focus groups, and public meetings </a:t>
            </a:r>
          </a:p>
          <a:p>
            <a:endParaRPr lang="en-US" dirty="0"/>
          </a:p>
        </p:txBody>
      </p:sp>
    </p:spTree>
    <p:extLst>
      <p:ext uri="{BB962C8B-B14F-4D97-AF65-F5344CB8AC3E}">
        <p14:creationId xmlns:p14="http://schemas.microsoft.com/office/powerpoint/2010/main" val="114867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9626E48-C022-4785-AB03-82D217D08BF2}" type="slidenum">
              <a:rPr lang="en-US"/>
              <a:pPr/>
              <a:t>32</a:t>
            </a:fld>
            <a:endParaRPr lang="en-US"/>
          </a:p>
        </p:txBody>
      </p:sp>
      <p:sp>
        <p:nvSpPr>
          <p:cNvPr id="115714" name="Rectangle 7"/>
          <p:cNvSpPr txBox="1">
            <a:spLocks noGrp="1" noChangeArrowheads="1"/>
          </p:cNvSpPr>
          <p:nvPr/>
        </p:nvSpPr>
        <p:spPr bwMode="auto">
          <a:xfrm>
            <a:off x="4143375" y="9118601"/>
            <a:ext cx="3170238" cy="481013"/>
          </a:xfrm>
          <a:prstGeom prst="rect">
            <a:avLst/>
          </a:prstGeom>
          <a:noFill/>
          <a:ln w="9525">
            <a:noFill/>
            <a:miter lim="800000"/>
            <a:headEnd/>
            <a:tailEnd/>
          </a:ln>
        </p:spPr>
        <p:txBody>
          <a:bodyPr lIns="95731" tIns="47865" rIns="95731" bIns="47865" anchor="b"/>
          <a:lstStyle/>
          <a:p>
            <a:pPr algn="r" defTabSz="947599"/>
            <a:fld id="{871A78D4-6CFE-4431-9F5E-CE637E38E025}" type="slidenum">
              <a:rPr lang="en-US" sz="1200"/>
              <a:pPr algn="r" defTabSz="947599"/>
              <a:t>32</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397565" y="5115394"/>
            <a:ext cx="6520070" cy="4250686"/>
          </a:xfrm>
          <a:noFill/>
        </p:spPr>
        <p:txBody>
          <a:bodyPr lIns="95731" tIns="47865" rIns="95731" bIns="47865"/>
          <a:lstStyle/>
          <a:p>
            <a:r>
              <a:rPr lang="en-US" dirty="0"/>
              <a:t>What Should Have Happened Prior:</a:t>
            </a:r>
          </a:p>
          <a:p>
            <a:pPr>
              <a:buFontTx/>
              <a:buChar char="•"/>
            </a:pPr>
            <a:r>
              <a:rPr lang="en-US" dirty="0"/>
              <a:t>Project identified as significant or not</a:t>
            </a:r>
          </a:p>
          <a:p>
            <a:pPr>
              <a:buFontTx/>
              <a:buChar char="•"/>
            </a:pPr>
            <a:r>
              <a:rPr lang="en-US" dirty="0"/>
              <a:t>Assessment of impacts done</a:t>
            </a:r>
          </a:p>
          <a:p>
            <a:pPr>
              <a:buFontTx/>
              <a:buChar char="•"/>
            </a:pPr>
            <a:r>
              <a:rPr lang="en-US" dirty="0"/>
              <a:t>Impacts considered in selection of preferred alternative</a:t>
            </a:r>
          </a:p>
          <a:p>
            <a:pPr>
              <a:buFontTx/>
              <a:buChar char="•"/>
            </a:pPr>
            <a:r>
              <a:rPr lang="en-US" dirty="0"/>
              <a:t>TMP developed to reduce and manage the impacts</a:t>
            </a:r>
          </a:p>
          <a:p>
            <a:pPr>
              <a:buFontTx/>
              <a:buChar char="•"/>
            </a:pPr>
            <a:r>
              <a:rPr lang="en-US" dirty="0"/>
              <a:t>TMP approved for the project</a:t>
            </a:r>
          </a:p>
          <a:p>
            <a:pPr>
              <a:buFontTx/>
              <a:buChar char="•"/>
            </a:pPr>
            <a:r>
              <a:rPr lang="en-US" dirty="0"/>
              <a:t>Some or all of TMP included in PS&amp;Es</a:t>
            </a:r>
          </a:p>
          <a:p>
            <a:pPr>
              <a:buFontTx/>
              <a:buChar char="•"/>
            </a:pPr>
            <a:r>
              <a:rPr lang="en-US" dirty="0"/>
              <a:t>Project bid and Award made</a:t>
            </a:r>
          </a:p>
          <a:p>
            <a:endParaRPr lang="en-US" dirty="0"/>
          </a:p>
          <a:p>
            <a:r>
              <a:rPr lang="en-US" dirty="0"/>
              <a:t>All this work and planning has been done, and it can all be thrown away by a bad decision at Construction.</a:t>
            </a:r>
          </a:p>
          <a:p>
            <a:endParaRPr lang="en-US" dirty="0"/>
          </a:p>
        </p:txBody>
      </p:sp>
    </p:spTree>
    <p:extLst>
      <p:ext uri="{BB962C8B-B14F-4D97-AF65-F5344CB8AC3E}">
        <p14:creationId xmlns:p14="http://schemas.microsoft.com/office/powerpoint/2010/main" val="4259340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DD6AA-B3AC-4F7A-96B8-C3FA66621AF2}" type="slidenum">
              <a:rPr lang="en-US"/>
              <a:pPr/>
              <a:t>33</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3829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0F976-00D9-46F5-97A9-8935A8B0EC58}" type="slidenum">
              <a:rPr lang="en-US"/>
              <a:pPr/>
              <a:t>34</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5443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FADC0-59A6-483E-83E0-8564F330F72E}" type="slidenum">
              <a:rPr lang="en-US"/>
              <a:pPr/>
              <a:t>35</a:t>
            </a:fld>
            <a:endParaRPr lang="en-US"/>
          </a:p>
        </p:txBody>
      </p:sp>
      <p:sp>
        <p:nvSpPr>
          <p:cNvPr id="121858" name="Rectangle 2"/>
          <p:cNvSpPr>
            <a:spLocks noGrp="1" noRot="1" noChangeAspect="1" noChangeArrowheads="1" noTextEdit="1"/>
          </p:cNvSpPr>
          <p:nvPr>
            <p:ph type="sldImg"/>
          </p:nvPr>
        </p:nvSpPr>
        <p:spPr>
          <a:xfrm>
            <a:off x="889000" y="314325"/>
            <a:ext cx="5457825" cy="4092575"/>
          </a:xfrm>
          <a:ln/>
        </p:spPr>
      </p:sp>
      <p:sp>
        <p:nvSpPr>
          <p:cNvPr id="121859" name="Rectangle 3"/>
          <p:cNvSpPr>
            <a:spLocks noGrp="1" noChangeArrowheads="1"/>
          </p:cNvSpPr>
          <p:nvPr>
            <p:ph type="body" idx="1"/>
          </p:nvPr>
        </p:nvSpPr>
        <p:spPr>
          <a:xfrm>
            <a:off x="317500" y="4486275"/>
            <a:ext cx="6680200" cy="4878388"/>
          </a:xfrm>
        </p:spPr>
        <p:txBody>
          <a:bodyPr/>
          <a:lstStyle/>
          <a:p>
            <a:pPr marL="120633" indent="-120633">
              <a:lnSpc>
                <a:spcPct val="90000"/>
              </a:lnSpc>
            </a:pPr>
            <a:r>
              <a:rPr lang="en-US" dirty="0"/>
              <a:t>Findings from recent NRT ARRA project reviews:</a:t>
            </a:r>
          </a:p>
          <a:p>
            <a:pPr marL="120633" indent="-120633">
              <a:lnSpc>
                <a:spcPct val="90000"/>
              </a:lnSpc>
            </a:pPr>
            <a:r>
              <a:rPr lang="en-US" dirty="0"/>
              <a:t>1) WZTC was not in accordance with the plans. Major changes to WZTC not documented. Project Manager did not submit WZTC plan changes to the District Traffic Engineer for review and approval per DOT procedures. </a:t>
            </a:r>
          </a:p>
          <a:p>
            <a:pPr marL="120633" indent="-120633">
              <a:lnSpc>
                <a:spcPct val="90000"/>
              </a:lnSpc>
              <a:buFontTx/>
              <a:buChar char="•"/>
            </a:pPr>
            <a:r>
              <a:rPr lang="en-US" dirty="0"/>
              <a:t>Action - FHWA Division will meet with DOT Project Manager to ensure that all plans will be developed by a person trained in the Traffic Operation.</a:t>
            </a:r>
          </a:p>
          <a:p>
            <a:pPr marL="120633" indent="-120633">
              <a:lnSpc>
                <a:spcPct val="90000"/>
              </a:lnSpc>
            </a:pPr>
            <a:endParaRPr lang="en-US" dirty="0"/>
          </a:p>
          <a:p>
            <a:pPr marL="120633" indent="-120633">
              <a:lnSpc>
                <a:spcPct val="90000"/>
              </a:lnSpc>
              <a:spcBef>
                <a:spcPct val="20000"/>
              </a:spcBef>
            </a:pPr>
            <a:r>
              <a:rPr lang="en-US" dirty="0"/>
              <a:t>2) Project diaries either did not address WZTC or there were inconsistencies in documentation of WZTC in inspector daily reports and diaries.</a:t>
            </a:r>
          </a:p>
          <a:p>
            <a:pPr marL="120633" indent="-120633">
              <a:lnSpc>
                <a:spcPct val="90000"/>
              </a:lnSpc>
              <a:buFontTx/>
              <a:buChar char="•"/>
            </a:pPr>
            <a:r>
              <a:rPr lang="en-US" dirty="0"/>
              <a:t>Rec - REs should review WZTC at various times including start of project, start of new traffic phases, and periodically during life of project. Reviews should be documented in diaries to help ensure that the WZTC is operating safely and effectively, so that there is documentation that project staff is actively monitoring WZTC.</a:t>
            </a:r>
          </a:p>
          <a:p>
            <a:pPr marL="120633" indent="-120633">
              <a:lnSpc>
                <a:spcPct val="90000"/>
              </a:lnSpc>
              <a:buFontTx/>
              <a:buChar char="•"/>
            </a:pPr>
            <a:r>
              <a:rPr lang="en-US" dirty="0"/>
              <a:t>Action - DOT procedures are that major changes to WZTC will be recorded in project engineer’s log.  DOT requires contractor to supply a certified WZTC supervisor for every project.  Project engineer is expected to check the TC supervisor's actions.  </a:t>
            </a:r>
          </a:p>
          <a:p>
            <a:pPr marL="120633" indent="-120633">
              <a:lnSpc>
                <a:spcPct val="90000"/>
              </a:lnSpc>
              <a:buFontTx/>
              <a:buChar char="•"/>
            </a:pPr>
            <a:r>
              <a:rPr lang="en-US" dirty="0"/>
              <a:t>FHWA Division Engineers will inspect a few projects throughout the State to verify that project engineers are reviewing WZTC at start of the project, start of new traffic phases, and periodically  during construction, and that reviews are documented in the daily reports. DOT WZ Safety Office worked with Construction to send out a memo to remind project engineers that major WZTC changes should be documented in the log and that they need to verify at the time of installation that the new TC is in good working order.  </a:t>
            </a:r>
          </a:p>
          <a:p>
            <a:pPr marL="120633" indent="-120633">
              <a:lnSpc>
                <a:spcPct val="90000"/>
              </a:lnSpc>
            </a:pPr>
            <a:endParaRPr lang="en-US" dirty="0"/>
          </a:p>
          <a:p>
            <a:pPr marL="120633" indent="-120633">
              <a:lnSpc>
                <a:spcPct val="90000"/>
              </a:lnSpc>
              <a:spcBef>
                <a:spcPct val="20000"/>
              </a:spcBef>
            </a:pPr>
            <a:r>
              <a:rPr lang="en-US" dirty="0"/>
              <a:t>3) One State – TTC plan details were missing from local public agency (LPA) PS&amp;E packages.</a:t>
            </a:r>
          </a:p>
        </p:txBody>
      </p:sp>
    </p:spTree>
    <p:extLst>
      <p:ext uri="{BB962C8B-B14F-4D97-AF65-F5344CB8AC3E}">
        <p14:creationId xmlns:p14="http://schemas.microsoft.com/office/powerpoint/2010/main" val="2668168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DAC73-371D-4C32-B649-643D48887A3A}" type="slidenum">
              <a:rPr lang="en-US"/>
              <a:pPr/>
              <a:t>36</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The Responsible Persons designated for the project need to be involved in reviewing any TMP changes that are proposed.</a:t>
            </a:r>
          </a:p>
          <a:p>
            <a:endParaRPr lang="en-US"/>
          </a:p>
          <a:p>
            <a:r>
              <a:rPr lang="en-US"/>
              <a:t>Notice that the responsible persons need to be trained.</a:t>
            </a:r>
          </a:p>
        </p:txBody>
      </p:sp>
    </p:spTree>
    <p:extLst>
      <p:ext uri="{BB962C8B-B14F-4D97-AF65-F5344CB8AC3E}">
        <p14:creationId xmlns:p14="http://schemas.microsoft.com/office/powerpoint/2010/main" val="734287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AC83B-5840-46C2-9D95-5E598FB95463}" type="slidenum">
              <a:rPr lang="en-US"/>
              <a:pPr/>
              <a:t>37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4597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3272D-87B2-4571-B445-93A1AC8DC1A0}" type="slidenum">
              <a:rPr lang="en-US"/>
              <a:pPr/>
              <a:t>38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1408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D0A1A-94BB-4FD9-BF54-245DB0000183}" type="slidenum">
              <a:rPr lang="en-US"/>
              <a:pPr/>
              <a:t>39</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397565" y="4957997"/>
            <a:ext cx="6520070" cy="4321175"/>
          </a:xfrm>
        </p:spPr>
        <p:txBody>
          <a:bodyPr/>
          <a:lstStyle/>
          <a:p>
            <a:r>
              <a:rPr lang="en-US" dirty="0"/>
              <a:t>This step involves the documentation of the findings of the work zone impacts monitoring process. This documentation should be done throughout the course of the project construction phase. If possible, after the project is complete, this information should be summarized to document:</a:t>
            </a:r>
          </a:p>
          <a:p>
            <a:pPr>
              <a:buFontTx/>
              <a:buChar char="•"/>
            </a:pPr>
            <a:r>
              <a:rPr lang="en-US" dirty="0"/>
              <a:t>The observed and/or measured impacts. </a:t>
            </a:r>
          </a:p>
          <a:p>
            <a:pPr>
              <a:buFontTx/>
              <a:buChar char="•"/>
            </a:pPr>
            <a:r>
              <a:rPr lang="en-US" dirty="0"/>
              <a:t>A comparison of the actual work zone impacts versus the anticipated work zone impacts of the project. </a:t>
            </a:r>
          </a:p>
          <a:p>
            <a:pPr>
              <a:buFontTx/>
              <a:buChar char="•"/>
            </a:pPr>
            <a:r>
              <a:rPr lang="en-US" dirty="0"/>
              <a:t>The effectiveness of the implemented TMP and its constituent management strategies. </a:t>
            </a:r>
          </a:p>
          <a:p>
            <a:pPr>
              <a:buFontTx/>
              <a:buChar char="•"/>
            </a:pPr>
            <a:r>
              <a:rPr lang="en-US" dirty="0"/>
              <a:t>Best practices. </a:t>
            </a:r>
          </a:p>
          <a:p>
            <a:pPr>
              <a:buFontTx/>
              <a:buChar char="•"/>
            </a:pPr>
            <a:r>
              <a:rPr lang="en-US" dirty="0"/>
              <a:t>Innovative approaches/techniques/technologies used on the project. </a:t>
            </a:r>
          </a:p>
          <a:p>
            <a:pPr>
              <a:buFontTx/>
              <a:buChar char="•"/>
            </a:pPr>
            <a:r>
              <a:rPr lang="en-US" dirty="0"/>
              <a:t>Lessons learned and mistakes to avoid. </a:t>
            </a:r>
          </a:p>
          <a:p>
            <a:pPr>
              <a:buFontTx/>
              <a:buChar char="•"/>
            </a:pPr>
            <a:r>
              <a:rPr lang="en-US" dirty="0"/>
              <a:t>Any recommendations for policy or procedural change. </a:t>
            </a:r>
          </a:p>
          <a:p>
            <a:pPr>
              <a:buFontTx/>
              <a:buChar char="•"/>
            </a:pPr>
            <a:r>
              <a:rPr lang="en-US" dirty="0"/>
              <a:t>Such performance documentation, if performed at the individual project-level, supports the assessment of work zone performance on a large scale (regional/district level, agency-level, State-level, etc.). Information for project-level assessments provides the basis for conducting overall agency work zone performance assessment (discussed in Section 8.0 of this document). </a:t>
            </a:r>
          </a:p>
          <a:p>
            <a:endParaRPr lang="en-US" dirty="0"/>
          </a:p>
        </p:txBody>
      </p:sp>
    </p:spTree>
    <p:extLst>
      <p:ext uri="{BB962C8B-B14F-4D97-AF65-F5344CB8AC3E}">
        <p14:creationId xmlns:p14="http://schemas.microsoft.com/office/powerpoint/2010/main" val="332428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E97E0-EBD6-4CF0-9CC3-C61E8C6EE55D}" type="slidenum">
              <a:rPr lang="en-US"/>
              <a:pPr/>
              <a:t>4</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0149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7C643-F8F5-4D89-AF3F-6E7EA7334FF5}" type="slidenum">
              <a:rPr lang="en-US"/>
              <a:pPr/>
              <a:t>40</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8678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E59EB-B7F8-48C1-B42C-05B35EC134CA}" type="slidenum">
              <a:rPr lang="en-US"/>
              <a:pPr/>
              <a:t>41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556592" y="5115394"/>
            <a:ext cx="6281530" cy="4092315"/>
          </a:xfrm>
        </p:spPr>
        <p:txBody>
          <a:bodyPr/>
          <a:lstStyle/>
          <a:p>
            <a:r>
              <a:rPr lang="en-US" dirty="0"/>
              <a:t>This step represents the synthesis and analysis of performance assessment data and information gathered from the various sources. This data may be aggregated and collated to perform analysis and make recommendations at all levels (e.g. project, program, regional, State and/or national levels.)</a:t>
            </a:r>
          </a:p>
          <a:p>
            <a:endParaRPr lang="en-US" dirty="0"/>
          </a:p>
          <a:p>
            <a:r>
              <a:rPr lang="en-US" dirty="0"/>
              <a:t>Data collection and analysis involve a combination of existing/available sources including (refer to slide)</a:t>
            </a:r>
          </a:p>
          <a:p>
            <a:endParaRPr lang="en-US" dirty="0"/>
          </a:p>
        </p:txBody>
      </p:sp>
    </p:spTree>
    <p:extLst>
      <p:ext uri="{BB962C8B-B14F-4D97-AF65-F5344CB8AC3E}">
        <p14:creationId xmlns:p14="http://schemas.microsoft.com/office/powerpoint/2010/main" val="1443361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6789F-F257-4B0E-85F0-43E5FAD68E09}" type="slidenum">
              <a:rPr lang="en-US"/>
              <a:pPr/>
              <a:t>42</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397565" y="5036695"/>
            <a:ext cx="6520070" cy="4174630"/>
          </a:xfrm>
        </p:spPr>
        <p:txBody>
          <a:bodyPr/>
          <a:lstStyle/>
          <a:p>
            <a:r>
              <a:rPr lang="en-US" dirty="0"/>
              <a:t>Had session in December to look at projects statewide over the next year or two and how to best coordinate them. Reported on findings of TMP and work zone reviews to that group – sharing of best practices. Each region gets an opportunity at this exchange to share best practices from their TMPs. </a:t>
            </a:r>
            <a:endParaRPr lang="en-US" dirty="0" smtClean="0"/>
          </a:p>
          <a:p>
            <a:endParaRPr lang="en-US" dirty="0"/>
          </a:p>
          <a:p>
            <a:r>
              <a:rPr lang="en-US" dirty="0" smtClean="0"/>
              <a:t>Also </a:t>
            </a:r>
            <a:r>
              <a:rPr lang="en-US" dirty="0"/>
              <a:t>hold TMP Process review meetings in each region, meet with key project staff to discuss 1 or 2 projects in each region. Got an idea from these meetings about effective strategies – off peak work, night work, use of PCMS with real time traffic information, statewide traffic operations center, coordination with adjacent projects, incident management strategies such as freeway service patrols, extra law enforcement on projects. Good public information is key throughout the project – web sites, for major projects use email updates on closure schedules to stakeholder groups, updated maps of closures and detours. </a:t>
            </a:r>
          </a:p>
          <a:p>
            <a:endParaRPr lang="en-US" dirty="0"/>
          </a:p>
        </p:txBody>
      </p:sp>
    </p:spTree>
    <p:extLst>
      <p:ext uri="{BB962C8B-B14F-4D97-AF65-F5344CB8AC3E}">
        <p14:creationId xmlns:p14="http://schemas.microsoft.com/office/powerpoint/2010/main" val="317215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55DC0-7497-430C-B0BB-E83EE0AEFE68}" type="slidenum">
              <a:rPr lang="en-US"/>
              <a:pPr/>
              <a:t>43</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9663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6C60B-82A9-4121-9795-E1100117AD59}" type="slidenum">
              <a:rPr lang="en-US"/>
              <a:pPr/>
              <a:t>44</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397565" y="5115394"/>
            <a:ext cx="6361043" cy="3766670"/>
          </a:xfrm>
        </p:spPr>
        <p:txBody>
          <a:bodyPr/>
          <a:lstStyle/>
          <a:p>
            <a:pPr>
              <a:spcBef>
                <a:spcPct val="0"/>
              </a:spcBef>
            </a:pPr>
            <a:endParaRPr lang="en-US" dirty="0"/>
          </a:p>
          <a:p>
            <a:pPr>
              <a:spcBef>
                <a:spcPct val="0"/>
              </a:spcBef>
            </a:pPr>
            <a:endParaRPr lang="en-US" dirty="0"/>
          </a:p>
        </p:txBody>
      </p:sp>
    </p:spTree>
    <p:extLst>
      <p:ext uri="{BB962C8B-B14F-4D97-AF65-F5344CB8AC3E}">
        <p14:creationId xmlns:p14="http://schemas.microsoft.com/office/powerpoint/2010/main" val="2164612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52A20-4B4B-4108-8313-24B635E1EC24}" type="slidenum">
              <a:rPr lang="en-US"/>
              <a:pPr/>
              <a:t>45</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8141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7A63C-B45F-4ED1-8252-DB45CD3D96A6}" type="slidenum">
              <a:rPr lang="en-US"/>
              <a:pPr/>
              <a:t>46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556592" y="5036696"/>
            <a:ext cx="6202017" cy="3845368"/>
          </a:xfrm>
        </p:spPr>
        <p:txBody>
          <a:bodyPr/>
          <a:lstStyle/>
          <a:p>
            <a:endParaRPr lang="en-US" sz="1000" dirty="0"/>
          </a:p>
        </p:txBody>
      </p:sp>
    </p:spTree>
    <p:extLst>
      <p:ext uri="{BB962C8B-B14F-4D97-AF65-F5344CB8AC3E}">
        <p14:creationId xmlns:p14="http://schemas.microsoft.com/office/powerpoint/2010/main" val="2650999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565" y="5115393"/>
            <a:ext cx="6520070" cy="4095932"/>
          </a:xfrm>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fld id="{ABD05CF2-49B0-4D69-8B83-DABFD3CAB290}" type="slidenum">
              <a:rPr lang="en-US" smtClean="0"/>
              <a:pPr/>
              <a:t>47</a:t>
            </a:fld>
            <a:endParaRPr lang="en-US"/>
          </a:p>
        </p:txBody>
      </p:sp>
    </p:spTree>
    <p:extLst>
      <p:ext uri="{BB962C8B-B14F-4D97-AF65-F5344CB8AC3E}">
        <p14:creationId xmlns:p14="http://schemas.microsoft.com/office/powerpoint/2010/main" val="299106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65058"/>
            <a:fld id="{BB1854E3-FA2A-47B4-9028-93F4A3445CB0}" type="slidenum">
              <a:rPr lang="en-US" smtClean="0"/>
              <a:pPr defTabSz="965058"/>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0714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6</a:t>
            </a:fld>
            <a:endParaRPr lang="en-US"/>
          </a:p>
        </p:txBody>
      </p:sp>
    </p:spTree>
    <p:extLst>
      <p:ext uri="{BB962C8B-B14F-4D97-AF65-F5344CB8AC3E}">
        <p14:creationId xmlns:p14="http://schemas.microsoft.com/office/powerpoint/2010/main" val="322394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7</a:t>
            </a:fld>
            <a:endParaRPr lang="en-US"/>
          </a:p>
        </p:txBody>
      </p:sp>
    </p:spTree>
    <p:extLst>
      <p:ext uri="{BB962C8B-B14F-4D97-AF65-F5344CB8AC3E}">
        <p14:creationId xmlns:p14="http://schemas.microsoft.com/office/powerpoint/2010/main" val="351839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8</a:t>
            </a:fld>
            <a:endParaRPr lang="en-US"/>
          </a:p>
        </p:txBody>
      </p:sp>
    </p:spTree>
    <p:extLst>
      <p:ext uri="{BB962C8B-B14F-4D97-AF65-F5344CB8AC3E}">
        <p14:creationId xmlns:p14="http://schemas.microsoft.com/office/powerpoint/2010/main" val="275906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05CF2-49B0-4D69-8B83-DABFD3CAB290}" type="slidenum">
              <a:rPr lang="en-US" smtClean="0"/>
              <a:pPr/>
              <a:t>9</a:t>
            </a:fld>
            <a:endParaRPr lang="en-US"/>
          </a:p>
        </p:txBody>
      </p:sp>
    </p:spTree>
    <p:extLst>
      <p:ext uri="{BB962C8B-B14F-4D97-AF65-F5344CB8AC3E}">
        <p14:creationId xmlns:p14="http://schemas.microsoft.com/office/powerpoint/2010/main" val="3562631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9" name="Rectangle 3"/>
          <p:cNvSpPr>
            <a:spLocks noGrp="1" noChangeArrowheads="1"/>
          </p:cNvSpPr>
          <p:nvPr>
            <p:ph type="ctrTitle"/>
          </p:nvPr>
        </p:nvSpPr>
        <p:spPr>
          <a:xfrm>
            <a:off x="685800" y="838200"/>
            <a:ext cx="7772400" cy="1470025"/>
          </a:xfrm>
        </p:spPr>
        <p:txBody>
          <a:bodyPr/>
          <a:lstStyle>
            <a:lvl1pPr>
              <a:defRPr/>
            </a:lvl1pPr>
          </a:lstStyle>
          <a:p>
            <a:r>
              <a:rPr lang="en-US"/>
              <a:t>Click to edit Master title style</a:t>
            </a:r>
          </a:p>
        </p:txBody>
      </p:sp>
      <p:sp>
        <p:nvSpPr>
          <p:cNvPr id="19460" name="Rectangle 4"/>
          <p:cNvSpPr>
            <a:spLocks noGrp="1" noChangeArrowheads="1"/>
          </p:cNvSpPr>
          <p:nvPr>
            <p:ph type="subTitle" idx="1"/>
          </p:nvPr>
        </p:nvSpPr>
        <p:spPr>
          <a:xfrm>
            <a:off x="1371600" y="2593975"/>
            <a:ext cx="6400800" cy="1752600"/>
          </a:xfrm>
        </p:spPr>
        <p:txBody>
          <a:bodyPr/>
          <a:lstStyle>
            <a:lvl1pPr marL="0" indent="0" algn="ctr">
              <a:buFontTx/>
              <a:buNone/>
              <a:defRPr/>
            </a:lvl1pPr>
          </a:lstStyle>
          <a:p>
            <a:r>
              <a:rPr lang="en-US"/>
              <a:t>Click to edit Master subtitle style</a:t>
            </a:r>
          </a:p>
        </p:txBody>
      </p:sp>
      <p:sp>
        <p:nvSpPr>
          <p:cNvPr id="19461" name="Rectangle 5"/>
          <p:cNvSpPr>
            <a:spLocks noGrp="1" noChangeArrowheads="1"/>
          </p:cNvSpPr>
          <p:nvPr>
            <p:ph type="dt" sz="half" idx="2"/>
          </p:nvPr>
        </p:nvSpPr>
        <p:spPr/>
        <p:txBody>
          <a:bodyPr/>
          <a:lstStyle>
            <a:lvl1pPr>
              <a:defRPr/>
            </a:lvl1pPr>
          </a:lstStyle>
          <a:p>
            <a:endParaRPr lang="en-US"/>
          </a:p>
        </p:txBody>
      </p:sp>
      <p:sp>
        <p:nvSpPr>
          <p:cNvPr id="19462" name="Rectangle 6"/>
          <p:cNvSpPr>
            <a:spLocks noGrp="1" noChangeArrowheads="1"/>
          </p:cNvSpPr>
          <p:nvPr>
            <p:ph type="ftr" sz="quarter" idx="3"/>
          </p:nvPr>
        </p:nvSpPr>
        <p:spPr/>
        <p:txBody>
          <a:bodyPr/>
          <a:lstStyle>
            <a:lvl1pPr>
              <a:defRPr/>
            </a:lvl1pPr>
          </a:lstStyle>
          <a:p>
            <a:r>
              <a:rPr lang="en-US"/>
              <a:t>Assessing TMP Performance</a:t>
            </a:r>
          </a:p>
        </p:txBody>
      </p:sp>
      <p:sp>
        <p:nvSpPr>
          <p:cNvPr id="19463" name="Rectangle 7"/>
          <p:cNvSpPr>
            <a:spLocks noGrp="1" noChangeArrowheads="1"/>
          </p:cNvSpPr>
          <p:nvPr>
            <p:ph type="sldNum" sz="quarter" idx="4"/>
          </p:nvPr>
        </p:nvSpPr>
        <p:spPr/>
        <p:txBody>
          <a:bodyPr/>
          <a:lstStyle>
            <a:lvl1pPr>
              <a:defRPr/>
            </a:lvl1pPr>
          </a:lstStyle>
          <a:p>
            <a:fld id="{4CBE5491-527A-4DA9-819B-6B904AA2AFAC}" type="slidenum">
              <a:rPr lang="en-US"/>
              <a:pPr/>
              <a:t>‹#›</a:t>
            </a:fld>
            <a:endParaRPr lang="en-US"/>
          </a:p>
        </p:txBody>
      </p:sp>
      <p:pic>
        <p:nvPicPr>
          <p:cNvPr id="19464" name="Picture 8" descr="ppt_temp_title"/>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Assessing TMP Performance</a:t>
            </a:r>
          </a:p>
        </p:txBody>
      </p:sp>
      <p:sp>
        <p:nvSpPr>
          <p:cNvPr id="6" name="Slide Number Placeholder 5"/>
          <p:cNvSpPr>
            <a:spLocks noGrp="1"/>
          </p:cNvSpPr>
          <p:nvPr>
            <p:ph type="sldNum" sz="quarter" idx="12"/>
          </p:nvPr>
        </p:nvSpPr>
        <p:spPr/>
        <p:txBody>
          <a:bodyPr/>
          <a:lstStyle>
            <a:lvl1pPr>
              <a:defRPr/>
            </a:lvl1pPr>
          </a:lstStyle>
          <a:p>
            <a:fld id="{692D7010-BE24-465C-A68D-ED57AE2CDDE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Assessing TMP Performance</a:t>
            </a:r>
          </a:p>
        </p:txBody>
      </p:sp>
      <p:sp>
        <p:nvSpPr>
          <p:cNvPr id="6" name="Slide Number Placeholder 5"/>
          <p:cNvSpPr>
            <a:spLocks noGrp="1"/>
          </p:cNvSpPr>
          <p:nvPr>
            <p:ph type="sldNum" sz="quarter" idx="12"/>
          </p:nvPr>
        </p:nvSpPr>
        <p:spPr/>
        <p:txBody>
          <a:bodyPr/>
          <a:lstStyle>
            <a:lvl1pPr>
              <a:defRPr/>
            </a:lvl1pPr>
          </a:lstStyle>
          <a:p>
            <a:fld id="{966B8320-E9F4-47D7-A9D5-8329C9E7D42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4210" name="Group 2"/>
          <p:cNvGrpSpPr>
            <a:grpSpLocks/>
          </p:cNvGrpSpPr>
          <p:nvPr/>
        </p:nvGrpSpPr>
        <p:grpSpPr bwMode="auto">
          <a:xfrm>
            <a:off x="0" y="0"/>
            <a:ext cx="9144000" cy="6858000"/>
            <a:chOff x="0" y="0"/>
            <a:chExt cx="5760" cy="4320"/>
          </a:xfrm>
        </p:grpSpPr>
        <p:sp>
          <p:nvSpPr>
            <p:cNvPr id="9421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sz="2400">
                <a:latin typeface="Times New Roman" pitchFamily="18" charset="0"/>
              </a:endParaRPr>
            </a:p>
          </p:txBody>
        </p:sp>
        <p:sp>
          <p:nvSpPr>
            <p:cNvPr id="9421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a:endParaRPr lang="en-US" sz="2400">
                <a:latin typeface="Times New Roman" pitchFamily="18" charset="0"/>
              </a:endParaRPr>
            </a:p>
          </p:txBody>
        </p:sp>
        <p:grpSp>
          <p:nvGrpSpPr>
            <p:cNvPr id="94213" name="Group 5"/>
            <p:cNvGrpSpPr>
              <a:grpSpLocks/>
            </p:cNvGrpSpPr>
            <p:nvPr/>
          </p:nvGrpSpPr>
          <p:grpSpPr bwMode="auto">
            <a:xfrm>
              <a:off x="0" y="672"/>
              <a:ext cx="1806" cy="1989"/>
              <a:chOff x="0" y="672"/>
              <a:chExt cx="1806" cy="1989"/>
            </a:xfrm>
          </p:grpSpPr>
          <p:sp>
            <p:nvSpPr>
              <p:cNvPr id="9421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a:endParaRPr lang="en-US" sz="2400">
                  <a:latin typeface="Times New Roman" pitchFamily="18" charset="0"/>
                </a:endParaRPr>
              </a:p>
            </p:txBody>
          </p:sp>
          <p:sp>
            <p:nvSpPr>
              <p:cNvPr id="9421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a:endParaRPr lang="en-US" sz="2400">
                  <a:latin typeface="Times New Roman" pitchFamily="18" charset="0"/>
                </a:endParaRPr>
              </a:p>
            </p:txBody>
          </p:sp>
          <p:sp>
            <p:nvSpPr>
              <p:cNvPr id="9421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a:endParaRPr lang="en-US" sz="2400">
                  <a:latin typeface="Times New Roman" pitchFamily="18" charset="0"/>
                </a:endParaRPr>
              </a:p>
            </p:txBody>
          </p:sp>
          <p:sp>
            <p:nvSpPr>
              <p:cNvPr id="9421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a:endParaRPr lang="en-US" sz="2400">
                  <a:latin typeface="Times New Roman" pitchFamily="18" charset="0"/>
                </a:endParaRPr>
              </a:p>
            </p:txBody>
          </p:sp>
          <p:sp>
            <p:nvSpPr>
              <p:cNvPr id="9421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a:endParaRPr lang="en-US" sz="2400">
                  <a:latin typeface="Times New Roman" pitchFamily="18" charset="0"/>
                </a:endParaRPr>
              </a:p>
            </p:txBody>
          </p:sp>
          <p:sp>
            <p:nvSpPr>
              <p:cNvPr id="9421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a:endParaRPr lang="en-US" sz="2400">
                  <a:latin typeface="Times New Roman" pitchFamily="18" charset="0"/>
                </a:endParaRPr>
              </a:p>
            </p:txBody>
          </p:sp>
          <p:sp>
            <p:nvSpPr>
              <p:cNvPr id="9422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a:endParaRPr lang="en-US" sz="2400">
                  <a:latin typeface="Times New Roman" pitchFamily="18" charset="0"/>
                </a:endParaRPr>
              </a:p>
            </p:txBody>
          </p:sp>
          <p:sp>
            <p:nvSpPr>
              <p:cNvPr id="9422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a:endParaRPr lang="en-US" sz="2400">
                  <a:latin typeface="Times New Roman" pitchFamily="18" charset="0"/>
                </a:endParaRPr>
              </a:p>
            </p:txBody>
          </p:sp>
          <p:sp>
            <p:nvSpPr>
              <p:cNvPr id="9422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a:endParaRPr lang="en-US" sz="2400">
                  <a:latin typeface="Times New Roman" pitchFamily="18" charset="0"/>
                </a:endParaRPr>
              </a:p>
            </p:txBody>
          </p:sp>
          <p:sp>
            <p:nvSpPr>
              <p:cNvPr id="9422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a:endParaRPr lang="en-US" sz="2400">
                  <a:latin typeface="Times New Roman" pitchFamily="18" charset="0"/>
                </a:endParaRPr>
              </a:p>
            </p:txBody>
          </p:sp>
        </p:grpSp>
      </p:grpSp>
      <p:sp>
        <p:nvSpPr>
          <p:cNvPr id="9422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4225" name="Rectangle 17"/>
          <p:cNvSpPr>
            <a:spLocks noGrp="1" noChangeArrowheads="1"/>
          </p:cNvSpPr>
          <p:nvPr>
            <p:ph type="ftr" sz="quarter" idx="3"/>
          </p:nvPr>
        </p:nvSpPr>
        <p:spPr/>
        <p:txBody>
          <a:bodyPr/>
          <a:lstStyle>
            <a:lvl1pPr>
              <a:defRPr/>
            </a:lvl1pPr>
          </a:lstStyle>
          <a:p>
            <a:r>
              <a:rPr lang="en-US"/>
              <a:t>Assessing TMP Performance</a:t>
            </a:r>
          </a:p>
        </p:txBody>
      </p:sp>
      <p:sp>
        <p:nvSpPr>
          <p:cNvPr id="94226" name="Rectangle 18"/>
          <p:cNvSpPr>
            <a:spLocks noGrp="1" noChangeArrowheads="1"/>
          </p:cNvSpPr>
          <p:nvPr>
            <p:ph type="sldNum" sz="quarter" idx="4"/>
          </p:nvPr>
        </p:nvSpPr>
        <p:spPr/>
        <p:txBody>
          <a:bodyPr/>
          <a:lstStyle>
            <a:lvl1pPr>
              <a:defRPr>
                <a:latin typeface="Arial Black" pitchFamily="34" charset="0"/>
              </a:defRPr>
            </a:lvl1pPr>
          </a:lstStyle>
          <a:p>
            <a:fld id="{B4A18F34-9502-44AE-9336-06DB7A0C6397}" type="slidenum">
              <a:rPr lang="en-US"/>
              <a:pPr/>
              <a:t>‹#›</a:t>
            </a:fld>
            <a:endParaRPr lang="en-US"/>
          </a:p>
        </p:txBody>
      </p:sp>
      <p:sp>
        <p:nvSpPr>
          <p:cNvPr id="9422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9422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a:t>Assessing TMP Performance</a:t>
            </a:r>
          </a:p>
        </p:txBody>
      </p:sp>
      <p:sp>
        <p:nvSpPr>
          <p:cNvPr id="5" name="Slide Number Placeholder 4"/>
          <p:cNvSpPr>
            <a:spLocks noGrp="1"/>
          </p:cNvSpPr>
          <p:nvPr>
            <p:ph type="sldNum" sz="quarter" idx="11"/>
          </p:nvPr>
        </p:nvSpPr>
        <p:spPr/>
        <p:txBody>
          <a:bodyPr/>
          <a:lstStyle>
            <a:lvl1pPr>
              <a:defRPr/>
            </a:lvl1pPr>
          </a:lstStyle>
          <a:p>
            <a:fld id="{7AE8D7B7-0409-437F-8EEB-F0D873CC4AF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Assessing TMP Performance</a:t>
            </a:r>
          </a:p>
        </p:txBody>
      </p:sp>
      <p:sp>
        <p:nvSpPr>
          <p:cNvPr id="5" name="Slide Number Placeholder 4"/>
          <p:cNvSpPr>
            <a:spLocks noGrp="1"/>
          </p:cNvSpPr>
          <p:nvPr>
            <p:ph type="sldNum" sz="quarter" idx="11"/>
          </p:nvPr>
        </p:nvSpPr>
        <p:spPr/>
        <p:txBody>
          <a:bodyPr/>
          <a:lstStyle>
            <a:lvl1pPr>
              <a:defRPr/>
            </a:lvl1pPr>
          </a:lstStyle>
          <a:p>
            <a:fld id="{B6B03A09-4F84-4891-8CFE-7BA0DFAFAEB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Assessing TMP Performance</a:t>
            </a:r>
          </a:p>
        </p:txBody>
      </p:sp>
      <p:sp>
        <p:nvSpPr>
          <p:cNvPr id="6" name="Slide Number Placeholder 5"/>
          <p:cNvSpPr>
            <a:spLocks noGrp="1"/>
          </p:cNvSpPr>
          <p:nvPr>
            <p:ph type="sldNum" sz="quarter" idx="11"/>
          </p:nvPr>
        </p:nvSpPr>
        <p:spPr/>
        <p:txBody>
          <a:bodyPr/>
          <a:lstStyle>
            <a:lvl1pPr>
              <a:defRPr/>
            </a:lvl1pPr>
          </a:lstStyle>
          <a:p>
            <a:fld id="{A93DE434-2745-4449-ACBE-5B16E135D07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Assessing TMP Performance</a:t>
            </a:r>
          </a:p>
        </p:txBody>
      </p:sp>
      <p:sp>
        <p:nvSpPr>
          <p:cNvPr id="8" name="Slide Number Placeholder 7"/>
          <p:cNvSpPr>
            <a:spLocks noGrp="1"/>
          </p:cNvSpPr>
          <p:nvPr>
            <p:ph type="sldNum" sz="quarter" idx="11"/>
          </p:nvPr>
        </p:nvSpPr>
        <p:spPr/>
        <p:txBody>
          <a:bodyPr/>
          <a:lstStyle>
            <a:lvl1pPr>
              <a:defRPr/>
            </a:lvl1pPr>
          </a:lstStyle>
          <a:p>
            <a:fld id="{6A8411CA-4EF9-44B7-89B3-23294C635EAD}"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Assessing TMP Performance</a:t>
            </a:r>
          </a:p>
        </p:txBody>
      </p:sp>
      <p:sp>
        <p:nvSpPr>
          <p:cNvPr id="4" name="Slide Number Placeholder 3"/>
          <p:cNvSpPr>
            <a:spLocks noGrp="1"/>
          </p:cNvSpPr>
          <p:nvPr>
            <p:ph type="sldNum" sz="quarter" idx="11"/>
          </p:nvPr>
        </p:nvSpPr>
        <p:spPr/>
        <p:txBody>
          <a:bodyPr/>
          <a:lstStyle>
            <a:lvl1pPr>
              <a:defRPr/>
            </a:lvl1pPr>
          </a:lstStyle>
          <a:p>
            <a:fld id="{B88DF136-E12E-45F6-9D2F-0897166C00B6}"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Assessing TMP Performance</a:t>
            </a:r>
          </a:p>
        </p:txBody>
      </p:sp>
      <p:sp>
        <p:nvSpPr>
          <p:cNvPr id="3" name="Slide Number Placeholder 2"/>
          <p:cNvSpPr>
            <a:spLocks noGrp="1"/>
          </p:cNvSpPr>
          <p:nvPr>
            <p:ph type="sldNum" sz="quarter" idx="11"/>
          </p:nvPr>
        </p:nvSpPr>
        <p:spPr/>
        <p:txBody>
          <a:bodyPr/>
          <a:lstStyle>
            <a:lvl1pPr>
              <a:defRPr/>
            </a:lvl1pPr>
          </a:lstStyle>
          <a:p>
            <a:fld id="{8C95425F-4C12-4076-9E1C-859D933CA98F}"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Assessing TMP Performance</a:t>
            </a:r>
          </a:p>
        </p:txBody>
      </p:sp>
      <p:sp>
        <p:nvSpPr>
          <p:cNvPr id="6" name="Slide Number Placeholder 5"/>
          <p:cNvSpPr>
            <a:spLocks noGrp="1"/>
          </p:cNvSpPr>
          <p:nvPr>
            <p:ph type="sldNum" sz="quarter" idx="11"/>
          </p:nvPr>
        </p:nvSpPr>
        <p:spPr/>
        <p:txBody>
          <a:bodyPr/>
          <a:lstStyle>
            <a:lvl1pPr>
              <a:defRPr/>
            </a:lvl1pPr>
          </a:lstStyle>
          <a:p>
            <a:fld id="{8975BD63-CDEB-404B-8114-7ED127D6213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Assessing TMP Performance</a:t>
            </a:r>
          </a:p>
        </p:txBody>
      </p:sp>
      <p:sp>
        <p:nvSpPr>
          <p:cNvPr id="6" name="Slide Number Placeholder 5"/>
          <p:cNvSpPr>
            <a:spLocks noGrp="1"/>
          </p:cNvSpPr>
          <p:nvPr>
            <p:ph type="sldNum" sz="quarter" idx="12"/>
          </p:nvPr>
        </p:nvSpPr>
        <p:spPr/>
        <p:txBody>
          <a:bodyPr/>
          <a:lstStyle>
            <a:lvl1pPr>
              <a:defRPr/>
            </a:lvl1pPr>
          </a:lstStyle>
          <a:p>
            <a:fld id="{55225CA7-B1AC-4C87-BB4F-F652DB5C020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Assessing TMP Performance</a:t>
            </a:r>
          </a:p>
        </p:txBody>
      </p:sp>
      <p:sp>
        <p:nvSpPr>
          <p:cNvPr id="6" name="Slide Number Placeholder 5"/>
          <p:cNvSpPr>
            <a:spLocks noGrp="1"/>
          </p:cNvSpPr>
          <p:nvPr>
            <p:ph type="sldNum" sz="quarter" idx="11"/>
          </p:nvPr>
        </p:nvSpPr>
        <p:spPr/>
        <p:txBody>
          <a:bodyPr/>
          <a:lstStyle>
            <a:lvl1pPr>
              <a:defRPr/>
            </a:lvl1pPr>
          </a:lstStyle>
          <a:p>
            <a:fld id="{B5320225-DAB6-4363-9AC9-5999B7FACA0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Assessing TMP Performance</a:t>
            </a:r>
          </a:p>
        </p:txBody>
      </p:sp>
      <p:sp>
        <p:nvSpPr>
          <p:cNvPr id="5" name="Slide Number Placeholder 4"/>
          <p:cNvSpPr>
            <a:spLocks noGrp="1"/>
          </p:cNvSpPr>
          <p:nvPr>
            <p:ph type="sldNum" sz="quarter" idx="11"/>
          </p:nvPr>
        </p:nvSpPr>
        <p:spPr/>
        <p:txBody>
          <a:bodyPr/>
          <a:lstStyle>
            <a:lvl1pPr>
              <a:defRPr/>
            </a:lvl1pPr>
          </a:lstStyle>
          <a:p>
            <a:fld id="{D847E063-23F8-435E-B07A-72E34948CBA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Assessing TMP Performance</a:t>
            </a:r>
          </a:p>
        </p:txBody>
      </p:sp>
      <p:sp>
        <p:nvSpPr>
          <p:cNvPr id="5" name="Slide Number Placeholder 4"/>
          <p:cNvSpPr>
            <a:spLocks noGrp="1"/>
          </p:cNvSpPr>
          <p:nvPr>
            <p:ph type="sldNum" sz="quarter" idx="11"/>
          </p:nvPr>
        </p:nvSpPr>
        <p:spPr/>
        <p:txBody>
          <a:bodyPr/>
          <a:lstStyle>
            <a:lvl1pPr>
              <a:defRPr/>
            </a:lvl1pPr>
          </a:lstStyle>
          <a:p>
            <a:fld id="{713D4486-465D-4022-B122-EDC5C6D2823C}"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Assessing TMP Performance</a:t>
            </a:r>
          </a:p>
        </p:txBody>
      </p:sp>
      <p:sp>
        <p:nvSpPr>
          <p:cNvPr id="6" name="Slide Number Placeholder 5"/>
          <p:cNvSpPr>
            <a:spLocks noGrp="1"/>
          </p:cNvSpPr>
          <p:nvPr>
            <p:ph type="sldNum" sz="quarter" idx="12"/>
          </p:nvPr>
        </p:nvSpPr>
        <p:spPr/>
        <p:txBody>
          <a:bodyPr/>
          <a:lstStyle>
            <a:lvl1pPr>
              <a:defRPr/>
            </a:lvl1pPr>
          </a:lstStyle>
          <a:p>
            <a:fld id="{9D445644-5CDF-4E4F-9C8B-05C1F17978F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Assessing TMP Performance</a:t>
            </a:r>
          </a:p>
        </p:txBody>
      </p:sp>
      <p:sp>
        <p:nvSpPr>
          <p:cNvPr id="7" name="Slide Number Placeholder 6"/>
          <p:cNvSpPr>
            <a:spLocks noGrp="1"/>
          </p:cNvSpPr>
          <p:nvPr>
            <p:ph type="sldNum" sz="quarter" idx="12"/>
          </p:nvPr>
        </p:nvSpPr>
        <p:spPr/>
        <p:txBody>
          <a:bodyPr/>
          <a:lstStyle>
            <a:lvl1pPr>
              <a:defRPr/>
            </a:lvl1pPr>
          </a:lstStyle>
          <a:p>
            <a:fld id="{2C1F664B-A7AB-4C5F-9D7C-C6FEE443B9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Assessing TMP Performance</a:t>
            </a:r>
          </a:p>
        </p:txBody>
      </p:sp>
      <p:sp>
        <p:nvSpPr>
          <p:cNvPr id="9" name="Slide Number Placeholder 8"/>
          <p:cNvSpPr>
            <a:spLocks noGrp="1"/>
          </p:cNvSpPr>
          <p:nvPr>
            <p:ph type="sldNum" sz="quarter" idx="12"/>
          </p:nvPr>
        </p:nvSpPr>
        <p:spPr/>
        <p:txBody>
          <a:bodyPr/>
          <a:lstStyle>
            <a:lvl1pPr>
              <a:defRPr/>
            </a:lvl1pPr>
          </a:lstStyle>
          <a:p>
            <a:fld id="{4F6140CB-F881-4DD3-94CB-317BAA54773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Assessing TMP Performance</a:t>
            </a:r>
          </a:p>
        </p:txBody>
      </p:sp>
      <p:sp>
        <p:nvSpPr>
          <p:cNvPr id="5" name="Slide Number Placeholder 4"/>
          <p:cNvSpPr>
            <a:spLocks noGrp="1"/>
          </p:cNvSpPr>
          <p:nvPr>
            <p:ph type="sldNum" sz="quarter" idx="12"/>
          </p:nvPr>
        </p:nvSpPr>
        <p:spPr/>
        <p:txBody>
          <a:bodyPr/>
          <a:lstStyle>
            <a:lvl1pPr>
              <a:defRPr/>
            </a:lvl1pPr>
          </a:lstStyle>
          <a:p>
            <a:fld id="{49D383A1-739D-4A4D-B381-5FA2638F37B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Assessing TMP Performance</a:t>
            </a:r>
          </a:p>
        </p:txBody>
      </p:sp>
      <p:sp>
        <p:nvSpPr>
          <p:cNvPr id="4" name="Slide Number Placeholder 3"/>
          <p:cNvSpPr>
            <a:spLocks noGrp="1"/>
          </p:cNvSpPr>
          <p:nvPr>
            <p:ph type="sldNum" sz="quarter" idx="12"/>
          </p:nvPr>
        </p:nvSpPr>
        <p:spPr/>
        <p:txBody>
          <a:bodyPr/>
          <a:lstStyle>
            <a:lvl1pPr>
              <a:defRPr/>
            </a:lvl1pPr>
          </a:lstStyle>
          <a:p>
            <a:fld id="{0EE62A4A-0753-4D37-8A1B-BF9889E568C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Assessing TMP Performance</a:t>
            </a:r>
          </a:p>
        </p:txBody>
      </p:sp>
      <p:sp>
        <p:nvSpPr>
          <p:cNvPr id="7" name="Slide Number Placeholder 6"/>
          <p:cNvSpPr>
            <a:spLocks noGrp="1"/>
          </p:cNvSpPr>
          <p:nvPr>
            <p:ph type="sldNum" sz="quarter" idx="12"/>
          </p:nvPr>
        </p:nvSpPr>
        <p:spPr/>
        <p:txBody>
          <a:bodyPr/>
          <a:lstStyle>
            <a:lvl1pPr>
              <a:defRPr/>
            </a:lvl1pPr>
          </a:lstStyle>
          <a:p>
            <a:fld id="{805558DB-2CF6-41CC-BD88-36CCD625823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Assessing TMP Performance</a:t>
            </a:r>
          </a:p>
        </p:txBody>
      </p:sp>
      <p:sp>
        <p:nvSpPr>
          <p:cNvPr id="7" name="Slide Number Placeholder 6"/>
          <p:cNvSpPr>
            <a:spLocks noGrp="1"/>
          </p:cNvSpPr>
          <p:nvPr>
            <p:ph type="sldNum" sz="quarter" idx="12"/>
          </p:nvPr>
        </p:nvSpPr>
        <p:spPr/>
        <p:txBody>
          <a:bodyPr/>
          <a:lstStyle>
            <a:lvl1pPr>
              <a:defRPr/>
            </a:lvl1pPr>
          </a:lstStyle>
          <a:p>
            <a:fld id="{0904444B-8811-4CF1-9C98-556E5363F01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42" name="Picture 10" descr="ppt_temp_body"/>
          <p:cNvPicPr>
            <a:picLocks noChangeAspect="1" noChangeArrowheads="1"/>
          </p:cNvPicPr>
          <p:nvPr userDrawn="1"/>
        </p:nvPicPr>
        <p:blipFill>
          <a:blip r:embed="rId13" cstate="print"/>
          <a:srcRect/>
          <a:stretch>
            <a:fillRect/>
          </a:stretch>
        </p:blipFill>
        <p:spPr bwMode="auto">
          <a:xfrm>
            <a:off x="0" y="0"/>
            <a:ext cx="9144000" cy="6856413"/>
          </a:xfrm>
          <a:prstGeom prst="rect">
            <a:avLst/>
          </a:prstGeom>
          <a:noFill/>
        </p:spPr>
      </p:pic>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a:t>Assessing TMP Performance</a:t>
            </a: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87F3CFF-5ED1-4E09-B058-0761787EAE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dt="0"/>
  <p:txStyles>
    <p:titleStyle>
      <a:lvl1pPr algn="ctr" rtl="0" fontAlgn="base">
        <a:spcBef>
          <a:spcPct val="0"/>
        </a:spcBef>
        <a:spcAft>
          <a:spcPct val="0"/>
        </a:spcAft>
        <a:defRPr sz="4400">
          <a:solidFill>
            <a:srgbClr val="333333"/>
          </a:solidFill>
          <a:latin typeface="+mj-lt"/>
          <a:ea typeface="+mj-ea"/>
          <a:cs typeface="+mj-cs"/>
        </a:defRPr>
      </a:lvl1pPr>
      <a:lvl2pPr algn="ctr" rtl="0" fontAlgn="base">
        <a:spcBef>
          <a:spcPct val="0"/>
        </a:spcBef>
        <a:spcAft>
          <a:spcPct val="0"/>
        </a:spcAft>
        <a:defRPr sz="4400">
          <a:solidFill>
            <a:srgbClr val="333333"/>
          </a:solidFill>
          <a:latin typeface="Arial" pitchFamily="34" charset="0"/>
        </a:defRPr>
      </a:lvl2pPr>
      <a:lvl3pPr algn="ctr" rtl="0" fontAlgn="base">
        <a:spcBef>
          <a:spcPct val="0"/>
        </a:spcBef>
        <a:spcAft>
          <a:spcPct val="0"/>
        </a:spcAft>
        <a:defRPr sz="4400">
          <a:solidFill>
            <a:srgbClr val="333333"/>
          </a:solidFill>
          <a:latin typeface="Arial" pitchFamily="34" charset="0"/>
        </a:defRPr>
      </a:lvl3pPr>
      <a:lvl4pPr algn="ctr" rtl="0" fontAlgn="base">
        <a:spcBef>
          <a:spcPct val="0"/>
        </a:spcBef>
        <a:spcAft>
          <a:spcPct val="0"/>
        </a:spcAft>
        <a:defRPr sz="4400">
          <a:solidFill>
            <a:srgbClr val="333333"/>
          </a:solidFill>
          <a:latin typeface="Arial" pitchFamily="34" charset="0"/>
        </a:defRPr>
      </a:lvl4pPr>
      <a:lvl5pPr algn="ctr" rtl="0" fontAlgn="base">
        <a:spcBef>
          <a:spcPct val="0"/>
        </a:spcBef>
        <a:spcAft>
          <a:spcPct val="0"/>
        </a:spcAft>
        <a:defRPr sz="4400">
          <a:solidFill>
            <a:srgbClr val="333333"/>
          </a:solidFill>
          <a:latin typeface="Arial" pitchFamily="34" charset="0"/>
        </a:defRPr>
      </a:lvl5pPr>
      <a:lvl6pPr marL="457200" algn="ctr" rtl="0" fontAlgn="base">
        <a:spcBef>
          <a:spcPct val="0"/>
        </a:spcBef>
        <a:spcAft>
          <a:spcPct val="0"/>
        </a:spcAft>
        <a:defRPr sz="4400">
          <a:solidFill>
            <a:srgbClr val="333333"/>
          </a:solidFill>
          <a:latin typeface="Arial" pitchFamily="34" charset="0"/>
        </a:defRPr>
      </a:lvl6pPr>
      <a:lvl7pPr marL="914400" algn="ctr" rtl="0" fontAlgn="base">
        <a:spcBef>
          <a:spcPct val="0"/>
        </a:spcBef>
        <a:spcAft>
          <a:spcPct val="0"/>
        </a:spcAft>
        <a:defRPr sz="4400">
          <a:solidFill>
            <a:srgbClr val="333333"/>
          </a:solidFill>
          <a:latin typeface="Arial" pitchFamily="34" charset="0"/>
        </a:defRPr>
      </a:lvl7pPr>
      <a:lvl8pPr marL="1371600" algn="ctr" rtl="0" fontAlgn="base">
        <a:spcBef>
          <a:spcPct val="0"/>
        </a:spcBef>
        <a:spcAft>
          <a:spcPct val="0"/>
        </a:spcAft>
        <a:defRPr sz="4400">
          <a:solidFill>
            <a:srgbClr val="333333"/>
          </a:solidFill>
          <a:latin typeface="Arial" pitchFamily="34" charset="0"/>
        </a:defRPr>
      </a:lvl8pPr>
      <a:lvl9pPr marL="1828800" algn="ctr" rtl="0" fontAlgn="base">
        <a:spcBef>
          <a:spcPct val="0"/>
        </a:spcBef>
        <a:spcAft>
          <a:spcPct val="0"/>
        </a:spcAft>
        <a:defRPr sz="4400">
          <a:solidFill>
            <a:srgbClr val="333333"/>
          </a:solidFill>
          <a:latin typeface="Arial" pitchFamily="34" charset="0"/>
        </a:defRPr>
      </a:lvl9pPr>
    </p:titleStyle>
    <p:bodyStyle>
      <a:lvl1pPr marL="342900" indent="-342900" algn="l" rtl="0" fontAlgn="base">
        <a:spcBef>
          <a:spcPct val="20000"/>
        </a:spcBef>
        <a:spcAft>
          <a:spcPct val="0"/>
        </a:spcAft>
        <a:buBlip>
          <a:blip r:embed="rId14"/>
        </a:buBlip>
        <a:defRPr sz="3200">
          <a:solidFill>
            <a:srgbClr val="333333"/>
          </a:solidFill>
          <a:latin typeface="+mn-lt"/>
          <a:ea typeface="+mn-ea"/>
          <a:cs typeface="+mn-cs"/>
        </a:defRPr>
      </a:lvl1pPr>
      <a:lvl2pPr marL="742950" indent="-285750" algn="l" rtl="0" fontAlgn="base">
        <a:spcBef>
          <a:spcPct val="20000"/>
        </a:spcBef>
        <a:spcAft>
          <a:spcPct val="0"/>
        </a:spcAft>
        <a:buChar char="–"/>
        <a:defRPr sz="2800">
          <a:solidFill>
            <a:srgbClr val="333333"/>
          </a:solidFill>
          <a:latin typeface="+mn-lt"/>
        </a:defRPr>
      </a:lvl2pPr>
      <a:lvl3pPr marL="1143000" indent="-228600" algn="l" rtl="0" fontAlgn="base">
        <a:spcBef>
          <a:spcPct val="20000"/>
        </a:spcBef>
        <a:spcAft>
          <a:spcPct val="0"/>
        </a:spcAft>
        <a:buChar char="•"/>
        <a:defRPr sz="2400">
          <a:solidFill>
            <a:srgbClr val="333333"/>
          </a:solidFill>
          <a:latin typeface="+mn-lt"/>
        </a:defRPr>
      </a:lvl3pPr>
      <a:lvl4pPr marL="1600200" indent="-228600" algn="l" rtl="0" fontAlgn="base">
        <a:spcBef>
          <a:spcPct val="20000"/>
        </a:spcBef>
        <a:spcAft>
          <a:spcPct val="0"/>
        </a:spcAft>
        <a:buChar char="–"/>
        <a:defRPr sz="2000">
          <a:solidFill>
            <a:srgbClr val="333333"/>
          </a:solidFill>
          <a:latin typeface="+mn-lt"/>
        </a:defRPr>
      </a:lvl4pPr>
      <a:lvl5pPr marL="2057400" indent="-228600" algn="l" rtl="0" fontAlgn="base">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Assessing TMP Performance</a:t>
            </a:r>
          </a:p>
        </p:txBody>
      </p:sp>
      <p:sp>
        <p:nvSpPr>
          <p:cNvPr id="931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DB989B-7268-4D7F-81F7-B0C1CAC7C1A5}" type="slidenum">
              <a:rPr lang="en-US"/>
              <a:pPr/>
              <a:t>‹#›</a:t>
            </a:fld>
            <a:endParaRPr lang="en-US"/>
          </a:p>
        </p:txBody>
      </p:sp>
      <p:grpSp>
        <p:nvGrpSpPr>
          <p:cNvPr id="93188" name="Group 4"/>
          <p:cNvGrpSpPr>
            <a:grpSpLocks/>
          </p:cNvGrpSpPr>
          <p:nvPr/>
        </p:nvGrpSpPr>
        <p:grpSpPr bwMode="auto">
          <a:xfrm>
            <a:off x="0" y="0"/>
            <a:ext cx="9144000" cy="546100"/>
            <a:chOff x="0" y="0"/>
            <a:chExt cx="5760" cy="344"/>
          </a:xfrm>
        </p:grpSpPr>
        <p:sp>
          <p:nvSpPr>
            <p:cNvPr id="9318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sz="2400">
                <a:latin typeface="Times New Roman" pitchFamily="18" charset="0"/>
              </a:endParaRPr>
            </a:p>
          </p:txBody>
        </p:sp>
        <p:sp>
          <p:nvSpPr>
            <p:cNvPr id="9319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a:endParaRPr lang="en-US" sz="2400">
                <a:latin typeface="Times New Roman" pitchFamily="18" charset="0"/>
              </a:endParaRPr>
            </a:p>
          </p:txBody>
        </p:sp>
        <p:sp>
          <p:nvSpPr>
            <p:cNvPr id="9319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a:endParaRPr lang="en-US">
                <a:solidFill>
                  <a:schemeClr val="hlink"/>
                </a:solidFill>
              </a:endParaRPr>
            </a:p>
          </p:txBody>
        </p:sp>
        <p:sp>
          <p:nvSpPr>
            <p:cNvPr id="9319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a:endParaRPr lang="en-US">
                <a:solidFill>
                  <a:schemeClr val="hlink"/>
                </a:solidFill>
              </a:endParaRPr>
            </a:p>
          </p:txBody>
        </p:sp>
        <p:sp>
          <p:nvSpPr>
            <p:cNvPr id="9319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a:endParaRPr lang="en-US">
                <a:solidFill>
                  <a:schemeClr val="accent2"/>
                </a:solidFill>
              </a:endParaRPr>
            </a:p>
          </p:txBody>
        </p:sp>
        <p:sp>
          <p:nvSpPr>
            <p:cNvPr id="9319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a:endParaRPr lang="en-US">
                <a:solidFill>
                  <a:schemeClr val="hlink"/>
                </a:solidFill>
              </a:endParaRPr>
            </a:p>
          </p:txBody>
        </p:sp>
        <p:sp>
          <p:nvSpPr>
            <p:cNvPr id="9319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a:endParaRPr lang="en-US" sz="2400">
                <a:latin typeface="Times New Roman" pitchFamily="18" charset="0"/>
              </a:endParaRPr>
            </a:p>
          </p:txBody>
        </p:sp>
        <p:sp>
          <p:nvSpPr>
            <p:cNvPr id="9319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a:endParaRPr lang="en-US">
                <a:solidFill>
                  <a:schemeClr val="accent2"/>
                </a:solidFill>
              </a:endParaRPr>
            </a:p>
          </p:txBody>
        </p:sp>
        <p:sp>
          <p:nvSpPr>
            <p:cNvPr id="9319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a:endParaRPr lang="en-US">
                <a:solidFill>
                  <a:schemeClr val="accent2"/>
                </a:solidFill>
              </a:endParaRPr>
            </a:p>
          </p:txBody>
        </p:sp>
      </p:grpSp>
      <p:sp>
        <p:nvSpPr>
          <p:cNvPr id="9319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9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2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34" charset="0"/>
        </a:defRPr>
      </a:lvl2pPr>
      <a:lvl3pPr algn="l" rtl="0" fontAlgn="base">
        <a:spcBef>
          <a:spcPct val="0"/>
        </a:spcBef>
        <a:spcAft>
          <a:spcPct val="0"/>
        </a:spcAft>
        <a:defRPr sz="4400">
          <a:solidFill>
            <a:schemeClr val="tx1"/>
          </a:solidFill>
          <a:latin typeface="Arial" pitchFamily="34" charset="0"/>
        </a:defRPr>
      </a:lvl3pPr>
      <a:lvl4pPr algn="l" rtl="0" fontAlgn="base">
        <a:spcBef>
          <a:spcPct val="0"/>
        </a:spcBef>
        <a:spcAft>
          <a:spcPct val="0"/>
        </a:spcAft>
        <a:defRPr sz="4400">
          <a:solidFill>
            <a:schemeClr val="tx1"/>
          </a:solidFill>
          <a:latin typeface="Arial" pitchFamily="34" charset="0"/>
        </a:defRPr>
      </a:lvl4pPr>
      <a:lvl5pPr algn="l" rtl="0" fontAlgn="base">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10"/>
          <p:cNvSpPr>
            <a:spLocks noGrp="1" noChangeArrowheads="1"/>
          </p:cNvSpPr>
          <p:nvPr>
            <p:ph type="ctrTitle"/>
          </p:nvPr>
        </p:nvSpPr>
        <p:spPr>
          <a:xfrm>
            <a:off x="2895600" y="1905000"/>
            <a:ext cx="6019800" cy="2308225"/>
          </a:xfrm>
        </p:spPr>
        <p:txBody>
          <a:bodyPr/>
          <a:lstStyle/>
          <a:p>
            <a:r>
              <a:rPr lang="en-US" sz="4800" dirty="0" smtClean="0"/>
              <a:t>TMP Implementation, Monitoring, and Evaluation </a:t>
            </a:r>
            <a:r>
              <a:rPr lang="en-US" dirty="0"/>
              <a:t/>
            </a:r>
            <a:br>
              <a:rPr lang="en-US" dirty="0"/>
            </a:br>
            <a:endParaRPr lang="en-US" dirty="0"/>
          </a:p>
        </p:txBody>
      </p:sp>
      <p:sp>
        <p:nvSpPr>
          <p:cNvPr id="6155" name="Rectangle 11"/>
          <p:cNvSpPr>
            <a:spLocks noGrp="1" noChangeArrowheads="1"/>
          </p:cNvSpPr>
          <p:nvPr>
            <p:ph type="subTitle" idx="1"/>
          </p:nvPr>
        </p:nvSpPr>
        <p:spPr>
          <a:xfrm>
            <a:off x="4267200" y="4419600"/>
            <a:ext cx="2362200" cy="685800"/>
          </a:xfrm>
        </p:spPr>
        <p:txBody>
          <a:bodyPr/>
          <a:lstStyle/>
          <a:p>
            <a:r>
              <a:rPr lang="en-US" dirty="0">
                <a:solidFill>
                  <a:schemeClr val="hlink"/>
                </a:solidFill>
              </a:rPr>
              <a:t>Module </a:t>
            </a:r>
            <a:r>
              <a:rPr lang="en-US" dirty="0" smtClean="0">
                <a:solidFill>
                  <a:schemeClr val="hlink"/>
                </a:solidFill>
              </a:rPr>
              <a:t>10</a:t>
            </a:r>
            <a:endParaRPr lang="en-US" dirty="0">
              <a:solidFill>
                <a:schemeClr val="hlink"/>
              </a:solidFill>
            </a:endParaRPr>
          </a:p>
        </p:txBody>
      </p:sp>
      <p:pic>
        <p:nvPicPr>
          <p:cNvPr id="6158" name="Picture 14" descr="FHWA bkgd revised"/>
          <p:cNvPicPr>
            <a:picLocks noChangeAspect="1" noChangeArrowheads="1"/>
          </p:cNvPicPr>
          <p:nvPr/>
        </p:nvPicPr>
        <p:blipFill>
          <a:blip r:embed="rId3" cstate="print"/>
          <a:srcRect r="81400" b="7539"/>
          <a:stretch>
            <a:fillRect/>
          </a:stretch>
        </p:blipFill>
        <p:spPr bwMode="auto">
          <a:xfrm>
            <a:off x="0" y="0"/>
            <a:ext cx="1828800" cy="6858000"/>
          </a:xfrm>
          <a:prstGeom prst="rect">
            <a:avLst/>
          </a:prstGeom>
          <a:noFill/>
        </p:spPr>
      </p:pic>
      <p:pic>
        <p:nvPicPr>
          <p:cNvPr id="6159" name="Picture 15" descr="fhwalogo"/>
          <p:cNvPicPr>
            <a:picLocks noChangeAspect="1" noChangeArrowheads="1"/>
          </p:cNvPicPr>
          <p:nvPr/>
        </p:nvPicPr>
        <p:blipFill>
          <a:blip r:embed="rId4" cstate="print"/>
          <a:srcRect/>
          <a:stretch>
            <a:fillRect/>
          </a:stretch>
        </p:blipFill>
        <p:spPr bwMode="auto">
          <a:xfrm>
            <a:off x="7515225" y="6305550"/>
            <a:ext cx="1628775" cy="5524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533400"/>
            <a:ext cx="8229600" cy="1143000"/>
          </a:xfrm>
        </p:spPr>
        <p:txBody>
          <a:bodyPr/>
          <a:lstStyle/>
          <a:p>
            <a:pPr eaLnBrk="1" hangingPunct="1"/>
            <a:r>
              <a:rPr lang="en-US" smtClean="0"/>
              <a:t>Maintenance of Devices</a:t>
            </a:r>
          </a:p>
        </p:txBody>
      </p:sp>
      <p:sp>
        <p:nvSpPr>
          <p:cNvPr id="44035" name="Rectangle 3"/>
          <p:cNvSpPr>
            <a:spLocks noGrp="1" noChangeArrowheads="1"/>
          </p:cNvSpPr>
          <p:nvPr>
            <p:ph idx="1"/>
          </p:nvPr>
        </p:nvSpPr>
        <p:spPr>
          <a:xfrm>
            <a:off x="381000" y="1905000"/>
            <a:ext cx="8229600" cy="4525963"/>
          </a:xfrm>
        </p:spPr>
        <p:txBody>
          <a:bodyPr/>
          <a:lstStyle/>
          <a:p>
            <a:pPr eaLnBrk="1" hangingPunct="1"/>
            <a:r>
              <a:rPr lang="en-US" sz="2800" smtClean="0"/>
              <a:t>Routine (Daily) Inspections</a:t>
            </a:r>
          </a:p>
          <a:p>
            <a:pPr lvl="1" eaLnBrk="1" hangingPunct="1"/>
            <a:r>
              <a:rPr lang="en-US" smtClean="0"/>
              <a:t>During working hours</a:t>
            </a:r>
          </a:p>
          <a:p>
            <a:pPr lvl="1" eaLnBrk="1" hangingPunct="1"/>
            <a:r>
              <a:rPr lang="en-US" smtClean="0"/>
              <a:t>After work has stopped </a:t>
            </a:r>
          </a:p>
          <a:p>
            <a:pPr lvl="2" eaLnBrk="1" hangingPunct="1"/>
            <a:r>
              <a:rPr lang="en-US" sz="2800" smtClean="0"/>
              <a:t>Last duty of inspector before leaving the project site – drive through and be sure devices are in proper location</a:t>
            </a:r>
          </a:p>
          <a:p>
            <a:pPr lvl="2" eaLnBrk="1" hangingPunct="1"/>
            <a:r>
              <a:rPr lang="en-US" sz="2800" smtClean="0"/>
              <a:t>Devices often moved for contractor access during working hours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Maintenance of Devices</a:t>
            </a:r>
          </a:p>
        </p:txBody>
      </p:sp>
      <p:sp>
        <p:nvSpPr>
          <p:cNvPr id="43011" name="Rectangle 3"/>
          <p:cNvSpPr>
            <a:spLocks noGrp="1" noChangeArrowheads="1"/>
          </p:cNvSpPr>
          <p:nvPr>
            <p:ph idx="1"/>
          </p:nvPr>
        </p:nvSpPr>
        <p:spPr/>
        <p:txBody>
          <a:bodyPr/>
          <a:lstStyle/>
          <a:p>
            <a:pPr eaLnBrk="1" hangingPunct="1"/>
            <a:r>
              <a:rPr lang="en-US" sz="2800" dirty="0" smtClean="0"/>
              <a:t>Payment for maintenance</a:t>
            </a:r>
          </a:p>
          <a:p>
            <a:pPr lvl="1" eaLnBrk="1" hangingPunct="1"/>
            <a:r>
              <a:rPr lang="en-US" dirty="0" smtClean="0"/>
              <a:t>Clearly establish basis in contract specifications</a:t>
            </a:r>
          </a:p>
          <a:p>
            <a:pPr lvl="2" eaLnBrk="1" hangingPunct="1"/>
            <a:r>
              <a:rPr lang="en-US" sz="2800" dirty="0" smtClean="0"/>
              <a:t>Included in pay item</a:t>
            </a:r>
          </a:p>
          <a:p>
            <a:pPr lvl="2" eaLnBrk="1" hangingPunct="1"/>
            <a:r>
              <a:rPr lang="en-US" sz="2800" dirty="0" smtClean="0"/>
              <a:t>Separate for some items</a:t>
            </a:r>
          </a:p>
          <a:p>
            <a:pPr lvl="3" eaLnBrk="1" hangingPunct="1"/>
            <a:r>
              <a:rPr lang="en-US" sz="2800" dirty="0" smtClean="0"/>
              <a:t>Surveillance?</a:t>
            </a:r>
          </a:p>
          <a:p>
            <a:pPr lvl="3" eaLnBrk="1" hangingPunct="1"/>
            <a:r>
              <a:rPr lang="en-US" sz="2800" dirty="0" smtClean="0"/>
              <a:t>Attenuator maintenance?</a:t>
            </a:r>
          </a:p>
          <a:p>
            <a:pPr eaLnBrk="1" hangingPunct="1"/>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2000"/>
            <a:ext cx="5334000" cy="1143000"/>
          </a:xfrm>
        </p:spPr>
        <p:txBody>
          <a:bodyPr/>
          <a:lstStyle/>
          <a:p>
            <a:pPr eaLnBrk="1" hangingPunct="1"/>
            <a:r>
              <a:rPr lang="en-US" sz="4000" smtClean="0"/>
              <a:t>Maintenance of Devices</a:t>
            </a:r>
          </a:p>
        </p:txBody>
      </p:sp>
      <p:sp>
        <p:nvSpPr>
          <p:cNvPr id="40963" name="Rectangle 3"/>
          <p:cNvSpPr>
            <a:spLocks noGrp="1" noChangeArrowheads="1"/>
          </p:cNvSpPr>
          <p:nvPr>
            <p:ph idx="1"/>
          </p:nvPr>
        </p:nvSpPr>
        <p:spPr>
          <a:xfrm>
            <a:off x="381000" y="2332038"/>
            <a:ext cx="5410200" cy="4525962"/>
          </a:xfrm>
        </p:spPr>
        <p:txBody>
          <a:bodyPr/>
          <a:lstStyle/>
          <a:p>
            <a:pPr eaLnBrk="1" hangingPunct="1"/>
            <a:r>
              <a:rPr lang="en-US" smtClean="0"/>
              <a:t>Subpart K requires adoption of Quality Standards Guide</a:t>
            </a:r>
          </a:p>
          <a:p>
            <a:pPr eaLnBrk="1" hangingPunct="1"/>
            <a:r>
              <a:rPr lang="en-US" smtClean="0"/>
              <a:t>Training for Inspectors</a:t>
            </a:r>
          </a:p>
          <a:p>
            <a:pPr eaLnBrk="1" hangingPunct="1"/>
            <a:r>
              <a:rPr lang="en-US" smtClean="0"/>
              <a:t>Quality of devices maintained</a:t>
            </a:r>
          </a:p>
        </p:txBody>
      </p:sp>
      <p:pic>
        <p:nvPicPr>
          <p:cNvPr id="40964" name="Picture 5"/>
          <p:cNvPicPr>
            <a:picLocks noChangeAspect="1" noChangeArrowheads="1"/>
          </p:cNvPicPr>
          <p:nvPr/>
        </p:nvPicPr>
        <p:blipFill>
          <a:blip r:embed="rId3" cstate="print"/>
          <a:srcRect/>
          <a:stretch>
            <a:fillRect/>
          </a:stretch>
        </p:blipFill>
        <p:spPr bwMode="auto">
          <a:xfrm>
            <a:off x="4876800" y="685800"/>
            <a:ext cx="4267200" cy="5553075"/>
          </a:xfrm>
          <a:prstGeom prst="rect">
            <a:avLst/>
          </a:prstGeom>
          <a:noFill/>
          <a:ln w="9525" algn="ctr">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685800"/>
            <a:ext cx="8383588" cy="5334000"/>
          </a:xfrm>
          <a:prstGeom prst="rect">
            <a:avLst/>
          </a:prstGeom>
          <a:noFill/>
          <a:ln w="9525">
            <a:noFill/>
            <a:miter lim="800000"/>
            <a:headEnd/>
            <a:tailEnd/>
          </a:ln>
        </p:spPr>
        <p:txBody>
          <a:bodyPr wrap="none">
            <a:spAutoFit/>
          </a:bodyPr>
          <a:lstStyle/>
          <a:p>
            <a:r>
              <a:rPr lang="en-US" sz="3200" b="1" u="sng"/>
              <a:t>QUALITY STANDARDS:</a:t>
            </a:r>
          </a:p>
          <a:p>
            <a:endParaRPr lang="en-US" sz="3200" b="1" u="sng"/>
          </a:p>
          <a:p>
            <a:r>
              <a:rPr lang="en-US" sz="2000" b="1" u="sng"/>
              <a:t>ACCEPTABLE: </a:t>
            </a:r>
            <a:r>
              <a:rPr lang="en-US" sz="2000" b="1"/>
              <a:t>Devices that meet the quality requirements such as</a:t>
            </a:r>
          </a:p>
          <a:p>
            <a:r>
              <a:rPr lang="en-US" sz="2000" b="1"/>
              <a:t>design, size, color, weight, etc. in the plans and specifications, shall</a:t>
            </a:r>
          </a:p>
          <a:p>
            <a:r>
              <a:rPr lang="en-US" sz="2000" b="1"/>
              <a:t>be considered to be acceptable for use on highway construction</a:t>
            </a:r>
          </a:p>
          <a:p>
            <a:r>
              <a:rPr lang="en-US" sz="2000" b="1"/>
              <a:t>or contract maintenance projects.</a:t>
            </a:r>
          </a:p>
          <a:p>
            <a:endParaRPr lang="en-US" sz="2000" b="1"/>
          </a:p>
          <a:p>
            <a:r>
              <a:rPr lang="en-US" sz="2000" b="1" u="sng"/>
              <a:t>MARGINAL:</a:t>
            </a:r>
            <a:r>
              <a:rPr lang="en-US" sz="2000" b="1"/>
              <a:t> Devices that meet the quality criteria for marginal may</a:t>
            </a:r>
          </a:p>
          <a:p>
            <a:r>
              <a:rPr lang="en-US" sz="2000" b="1"/>
              <a:t>remain in the work zone until their number exceeds the specified</a:t>
            </a:r>
          </a:p>
          <a:p>
            <a:r>
              <a:rPr lang="en-US" sz="2000" b="1"/>
              <a:t>percentage of that type of device or until it is determined that they</a:t>
            </a:r>
          </a:p>
          <a:p>
            <a:r>
              <a:rPr lang="en-US" sz="2000" b="1"/>
              <a:t>have become unacceptable.</a:t>
            </a:r>
          </a:p>
          <a:p>
            <a:endParaRPr lang="en-US" sz="2000" b="1"/>
          </a:p>
          <a:p>
            <a:r>
              <a:rPr lang="en-US" sz="2000" b="1" u="sng"/>
              <a:t>UNACCEPTABLE:</a:t>
            </a:r>
            <a:r>
              <a:rPr lang="en-US" sz="2000" b="1"/>
              <a:t> Devices in the unacceptable category shall not</a:t>
            </a:r>
          </a:p>
          <a:p>
            <a:r>
              <a:rPr lang="en-US" sz="2000" b="1"/>
              <a:t>be delivered to the jobsite.  When found in the work zone, they</a:t>
            </a:r>
          </a:p>
          <a:p>
            <a:r>
              <a:rPr lang="en-US" sz="2000" b="1"/>
              <a:t>shall be replaced or repaired within 12 hours of notification or</a:t>
            </a:r>
          </a:p>
          <a:p>
            <a:r>
              <a:rPr lang="en-US" sz="2000" b="1"/>
              <a:t>as contained in the contract specifications.</a:t>
            </a:r>
            <a:endParaRPr lang="en-US" sz="2000" b="1" u="sng"/>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z="4000" dirty="0" smtClean="0"/>
              <a:t>Traffic Operation Implementation </a:t>
            </a:r>
          </a:p>
        </p:txBody>
      </p:sp>
      <p:sp>
        <p:nvSpPr>
          <p:cNvPr id="64515" name="Content Placeholder 2"/>
          <p:cNvSpPr>
            <a:spLocks noGrp="1"/>
          </p:cNvSpPr>
          <p:nvPr>
            <p:ph idx="1"/>
          </p:nvPr>
        </p:nvSpPr>
        <p:spPr>
          <a:xfrm>
            <a:off x="457200" y="1524000"/>
            <a:ext cx="8229600" cy="4953000"/>
          </a:xfrm>
        </p:spPr>
        <p:txBody>
          <a:bodyPr/>
          <a:lstStyle/>
          <a:p>
            <a:r>
              <a:rPr lang="en-US" dirty="0" smtClean="0"/>
              <a:t>Alternate routes </a:t>
            </a:r>
          </a:p>
          <a:p>
            <a:pPr lvl="1"/>
            <a:r>
              <a:rPr lang="en-US" dirty="0" smtClean="0"/>
              <a:t>Strategies to encourage use working?</a:t>
            </a:r>
          </a:p>
          <a:p>
            <a:pPr lvl="1"/>
            <a:r>
              <a:rPr lang="en-US" dirty="0" smtClean="0"/>
              <a:t>Operational issues on alternate routes?</a:t>
            </a:r>
          </a:p>
          <a:p>
            <a:r>
              <a:rPr lang="en-US" dirty="0" smtClean="0"/>
              <a:t>Emergency vehicle access to work area or through project</a:t>
            </a:r>
          </a:p>
          <a:p>
            <a:r>
              <a:rPr lang="en-US" dirty="0" smtClean="0"/>
              <a:t>Work Zone ITS</a:t>
            </a:r>
          </a:p>
          <a:p>
            <a:r>
              <a:rPr lang="en-US" dirty="0" smtClean="0"/>
              <a:t>Speed Control Measures</a:t>
            </a:r>
          </a:p>
          <a:p>
            <a:r>
              <a:rPr lang="en-US" dirty="0" smtClean="0"/>
              <a:t>Coordination with other projects in corridor</a:t>
            </a:r>
          </a:p>
          <a:p>
            <a:r>
              <a:rPr lang="en-US" dirty="0" smtClean="0"/>
              <a:t>Queuing</a:t>
            </a:r>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z="4000" smtClean="0"/>
              <a:t>Traffic</a:t>
            </a:r>
            <a:r>
              <a:rPr lang="en-US" smtClean="0"/>
              <a:t> Operation Implementation </a:t>
            </a:r>
          </a:p>
        </p:txBody>
      </p:sp>
      <p:sp>
        <p:nvSpPr>
          <p:cNvPr id="65539" name="Content Placeholder 2"/>
          <p:cNvSpPr>
            <a:spLocks noGrp="1"/>
          </p:cNvSpPr>
          <p:nvPr>
            <p:ph idx="1"/>
          </p:nvPr>
        </p:nvSpPr>
        <p:spPr>
          <a:xfrm>
            <a:off x="457200" y="1752600"/>
            <a:ext cx="8229600" cy="4495800"/>
          </a:xfrm>
        </p:spPr>
        <p:txBody>
          <a:bodyPr/>
          <a:lstStyle/>
          <a:p>
            <a:r>
              <a:rPr lang="en-US" dirty="0" smtClean="0"/>
              <a:t>Work zone ITS </a:t>
            </a:r>
          </a:p>
          <a:p>
            <a:pPr lvl="1"/>
            <a:r>
              <a:rPr lang="en-US" dirty="0" smtClean="0"/>
              <a:t>Systems installed properly and calibrated to provide accurate information?</a:t>
            </a:r>
          </a:p>
          <a:p>
            <a:pPr lvl="1"/>
            <a:r>
              <a:rPr lang="en-US" dirty="0" smtClean="0"/>
              <a:t>PCMS messages legible and accurate?</a:t>
            </a:r>
          </a:p>
          <a:p>
            <a:pPr lvl="1"/>
            <a:r>
              <a:rPr lang="en-US" dirty="0" smtClean="0"/>
              <a:t>Dynamic Merge System applied properly?</a:t>
            </a:r>
          </a:p>
          <a:p>
            <a:pPr lvl="1"/>
            <a:r>
              <a:rPr lang="en-US" dirty="0" smtClean="0"/>
              <a:t>Loss of credibility of device</a:t>
            </a:r>
          </a:p>
          <a:p>
            <a:pPr lvl="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z="4000" dirty="0" smtClean="0"/>
              <a:t>Public Information Implementation</a:t>
            </a:r>
          </a:p>
        </p:txBody>
      </p:sp>
      <p:sp>
        <p:nvSpPr>
          <p:cNvPr id="66563" name="Content Placeholder 2"/>
          <p:cNvSpPr>
            <a:spLocks noGrp="1"/>
          </p:cNvSpPr>
          <p:nvPr>
            <p:ph idx="1"/>
          </p:nvPr>
        </p:nvSpPr>
        <p:spPr/>
        <p:txBody>
          <a:bodyPr/>
          <a:lstStyle/>
          <a:p>
            <a:r>
              <a:rPr lang="en-US" dirty="0" smtClean="0"/>
              <a:t>Coordination with local media</a:t>
            </a:r>
          </a:p>
          <a:p>
            <a:pPr lvl="1"/>
            <a:r>
              <a:rPr lang="en-US" dirty="0" smtClean="0"/>
              <a:t>News releases</a:t>
            </a:r>
          </a:p>
          <a:p>
            <a:pPr lvl="1"/>
            <a:r>
              <a:rPr lang="en-US" dirty="0" smtClean="0"/>
              <a:t>Interviews with project personnel</a:t>
            </a:r>
          </a:p>
          <a:p>
            <a:r>
              <a:rPr lang="en-US" dirty="0" smtClean="0"/>
              <a:t>Printed materials distributed</a:t>
            </a:r>
          </a:p>
          <a:p>
            <a:r>
              <a:rPr lang="en-US" dirty="0" smtClean="0"/>
              <a:t>Web site updated</a:t>
            </a:r>
          </a:p>
          <a:p>
            <a:pPr lvl="1"/>
            <a:r>
              <a:rPr lang="en-US" dirty="0" smtClean="0"/>
              <a:t>Travel times/delays (if applicable) accurate</a:t>
            </a:r>
          </a:p>
          <a:p>
            <a:r>
              <a:rPr lang="en-US" dirty="0" smtClean="0"/>
              <a:t>Feedback from public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2478B6A7-CA9D-4BF9-9599-C906DFF48673}" type="slidenum">
              <a:rPr lang="en-US"/>
              <a:pPr/>
              <a:t>17</a:t>
            </a:fld>
            <a:endParaRPr lang="en-US"/>
          </a:p>
        </p:txBody>
      </p:sp>
      <p:sp>
        <p:nvSpPr>
          <p:cNvPr id="82946" name="Rectangle 2"/>
          <p:cNvSpPr>
            <a:spLocks noGrp="1" noChangeArrowheads="1"/>
          </p:cNvSpPr>
          <p:nvPr>
            <p:ph type="title"/>
          </p:nvPr>
        </p:nvSpPr>
        <p:spPr>
          <a:xfrm>
            <a:off x="457200" y="381000"/>
            <a:ext cx="8382000" cy="1325562"/>
          </a:xfrm>
        </p:spPr>
        <p:txBody>
          <a:bodyPr/>
          <a:lstStyle/>
          <a:p>
            <a:r>
              <a:rPr lang="en-US" dirty="0" smtClean="0"/>
              <a:t>The TMP is implemented.  Now what?</a:t>
            </a:r>
            <a:endParaRPr lang="en-US" dirty="0"/>
          </a:p>
        </p:txBody>
      </p:sp>
      <p:sp>
        <p:nvSpPr>
          <p:cNvPr id="82947" name="Rectangle 3"/>
          <p:cNvSpPr>
            <a:spLocks noGrp="1" noChangeArrowheads="1"/>
          </p:cNvSpPr>
          <p:nvPr>
            <p:ph type="body" idx="1"/>
          </p:nvPr>
        </p:nvSpPr>
        <p:spPr>
          <a:xfrm>
            <a:off x="457200" y="1905000"/>
            <a:ext cx="8382000" cy="4449763"/>
          </a:xfrm>
        </p:spPr>
        <p:txBody>
          <a:bodyPr/>
          <a:lstStyle/>
          <a:p>
            <a:pPr>
              <a:lnSpc>
                <a:spcPct val="90000"/>
              </a:lnSpc>
            </a:pPr>
            <a:r>
              <a:rPr lang="en-US" dirty="0" smtClean="0"/>
              <a:t>Our work is not done</a:t>
            </a:r>
          </a:p>
          <a:p>
            <a:pPr>
              <a:lnSpc>
                <a:spcPct val="90000"/>
              </a:lnSpc>
              <a:buNone/>
            </a:pPr>
            <a:endParaRPr lang="en-US" dirty="0" smtClean="0"/>
          </a:p>
          <a:p>
            <a:pPr>
              <a:lnSpc>
                <a:spcPct val="90000"/>
              </a:lnSpc>
            </a:pPr>
            <a:r>
              <a:rPr lang="en-US" dirty="0" smtClean="0"/>
              <a:t>All </a:t>
            </a:r>
            <a:r>
              <a:rPr lang="en-US" dirty="0"/>
              <a:t>the </a:t>
            </a:r>
            <a:r>
              <a:rPr lang="en-US" dirty="0" smtClean="0"/>
              <a:t>effort culminates </a:t>
            </a:r>
            <a:r>
              <a:rPr lang="en-US" dirty="0"/>
              <a:t>in one thing</a:t>
            </a:r>
            <a:r>
              <a:rPr lang="en-US" dirty="0" smtClean="0"/>
              <a:t>:</a:t>
            </a:r>
          </a:p>
          <a:p>
            <a:pPr>
              <a:lnSpc>
                <a:spcPct val="90000"/>
              </a:lnSpc>
              <a:buNone/>
            </a:pPr>
            <a:endParaRPr lang="en-US" sz="1400" dirty="0"/>
          </a:p>
          <a:p>
            <a:pPr>
              <a:lnSpc>
                <a:spcPct val="90000"/>
              </a:lnSpc>
              <a:buClr>
                <a:schemeClr val="hlink"/>
              </a:buClr>
              <a:buNone/>
            </a:pPr>
            <a:r>
              <a:rPr lang="en-US" b="1" dirty="0" smtClean="0">
                <a:solidFill>
                  <a:schemeClr val="accent1"/>
                </a:solidFill>
              </a:rPr>
              <a:t>	</a:t>
            </a:r>
            <a:r>
              <a:rPr lang="en-US" b="1" dirty="0" smtClean="0">
                <a:solidFill>
                  <a:schemeClr val="accent1">
                    <a:lumMod val="90000"/>
                  </a:schemeClr>
                </a:solidFill>
              </a:rPr>
              <a:t>How </a:t>
            </a:r>
            <a:r>
              <a:rPr lang="en-US" b="1" dirty="0">
                <a:solidFill>
                  <a:schemeClr val="accent1">
                    <a:lumMod val="90000"/>
                  </a:schemeClr>
                </a:solidFill>
              </a:rPr>
              <a:t>does the TMP work in the field? </a:t>
            </a:r>
          </a:p>
          <a:p>
            <a:pPr lvl="1">
              <a:lnSpc>
                <a:spcPct val="90000"/>
              </a:lnSpc>
            </a:pPr>
            <a:r>
              <a:rPr lang="en-US" b="1" dirty="0" smtClean="0">
                <a:solidFill>
                  <a:schemeClr val="accent1">
                    <a:lumMod val="90000"/>
                  </a:schemeClr>
                </a:solidFill>
              </a:rPr>
              <a:t> Are </a:t>
            </a:r>
            <a:r>
              <a:rPr lang="en-US" b="1" dirty="0">
                <a:solidFill>
                  <a:schemeClr val="accent1">
                    <a:lumMod val="90000"/>
                  </a:schemeClr>
                </a:solidFill>
              </a:rPr>
              <a:t>conditions as expected?</a:t>
            </a:r>
          </a:p>
          <a:p>
            <a:pPr lvl="1">
              <a:lnSpc>
                <a:spcPct val="90000"/>
              </a:lnSpc>
            </a:pPr>
            <a:r>
              <a:rPr lang="en-US" b="1" dirty="0" smtClean="0">
                <a:solidFill>
                  <a:schemeClr val="accent1">
                    <a:lumMod val="90000"/>
                  </a:schemeClr>
                </a:solidFill>
              </a:rPr>
              <a:t> Do </a:t>
            </a:r>
            <a:r>
              <a:rPr lang="en-US" b="1" dirty="0">
                <a:solidFill>
                  <a:schemeClr val="accent1">
                    <a:lumMod val="90000"/>
                  </a:schemeClr>
                </a:solidFill>
              </a:rPr>
              <a:t>major issues arise?</a:t>
            </a:r>
          </a:p>
          <a:p>
            <a:pPr lvl="1">
              <a:lnSpc>
                <a:spcPct val="90000"/>
              </a:lnSpc>
            </a:pPr>
            <a:r>
              <a:rPr lang="en-US" b="1" dirty="0" smtClean="0">
                <a:solidFill>
                  <a:schemeClr val="accent1">
                    <a:lumMod val="90000"/>
                  </a:schemeClr>
                </a:solidFill>
              </a:rPr>
              <a:t> Are </a:t>
            </a:r>
            <a:r>
              <a:rPr lang="en-US" b="1" dirty="0">
                <a:solidFill>
                  <a:schemeClr val="accent1">
                    <a:lumMod val="90000"/>
                  </a:schemeClr>
                </a:solidFill>
              </a:rPr>
              <a:t>there many complaints or “bad press</a:t>
            </a:r>
            <a:r>
              <a:rPr lang="en-US" b="1" dirty="0" smtClean="0">
                <a:solidFill>
                  <a:schemeClr val="accent1">
                    <a:lumMod val="90000"/>
                  </a:schemeClr>
                </a:solidFill>
              </a:rPr>
              <a:t>”?</a:t>
            </a:r>
            <a:endParaRPr lang="en-US" b="1" dirty="0">
              <a:solidFill>
                <a:schemeClr val="accent1">
                  <a:lumMod val="90000"/>
                </a:schemeClr>
              </a:solidFill>
            </a:endParaRPr>
          </a:p>
        </p:txBody>
      </p:sp>
      <p:sp>
        <p:nvSpPr>
          <p:cNvPr id="6" name="Rectangle 5"/>
          <p:cNvSpPr/>
          <p:nvPr/>
        </p:nvSpPr>
        <p:spPr bwMode="auto">
          <a:xfrm>
            <a:off x="533400" y="3657600"/>
            <a:ext cx="8305800" cy="2438400"/>
          </a:xfrm>
          <a:prstGeom prst="rect">
            <a:avLst/>
          </a:prstGeom>
          <a:noFill/>
          <a:ln w="508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533400"/>
            <a:ext cx="4191000" cy="1295400"/>
          </a:xfrm>
        </p:spPr>
        <p:txBody>
          <a:bodyPr/>
          <a:lstStyle/>
          <a:p>
            <a:r>
              <a:rPr lang="en-US"/>
              <a:t>Did I expect this </a:t>
            </a:r>
            <a:r>
              <a:rPr lang="en-US">
                <a:solidFill>
                  <a:schemeClr val="accent1"/>
                </a:solidFill>
                <a:sym typeface="Wingdings" pitchFamily="2" charset="2"/>
              </a:rPr>
              <a:t></a:t>
            </a:r>
          </a:p>
        </p:txBody>
      </p:sp>
      <p:pic>
        <p:nvPicPr>
          <p:cNvPr id="101379" name="Picture 3" descr="102-0268_IMG"/>
          <p:cNvPicPr>
            <a:picLocks noChangeAspect="1" noChangeArrowheads="1"/>
          </p:cNvPicPr>
          <p:nvPr/>
        </p:nvPicPr>
        <p:blipFill>
          <a:blip r:embed="rId3" cstate="print"/>
          <a:srcRect/>
          <a:stretch>
            <a:fillRect/>
          </a:stretch>
        </p:blipFill>
        <p:spPr bwMode="auto">
          <a:xfrm>
            <a:off x="0" y="2892425"/>
            <a:ext cx="5029200" cy="3965575"/>
          </a:xfrm>
          <a:prstGeom prst="rect">
            <a:avLst/>
          </a:prstGeom>
          <a:noFill/>
        </p:spPr>
      </p:pic>
      <p:pic>
        <p:nvPicPr>
          <p:cNvPr id="101380" name="Picture 4" descr="100-0026_IMG"/>
          <p:cNvPicPr>
            <a:picLocks noChangeAspect="1" noChangeArrowheads="1"/>
          </p:cNvPicPr>
          <p:nvPr/>
        </p:nvPicPr>
        <p:blipFill>
          <a:blip r:embed="rId4" cstate="print"/>
          <a:srcRect/>
          <a:stretch>
            <a:fillRect/>
          </a:stretch>
        </p:blipFill>
        <p:spPr bwMode="auto">
          <a:xfrm>
            <a:off x="4267200" y="0"/>
            <a:ext cx="4876800" cy="3659188"/>
          </a:xfrm>
          <a:prstGeom prst="rect">
            <a:avLst/>
          </a:prstGeom>
          <a:noFill/>
        </p:spPr>
      </p:pic>
      <p:sp>
        <p:nvSpPr>
          <p:cNvPr id="101382" name="Text Box 6"/>
          <p:cNvSpPr txBox="1">
            <a:spLocks noChangeArrowheads="1"/>
          </p:cNvSpPr>
          <p:nvPr/>
        </p:nvSpPr>
        <p:spPr bwMode="auto">
          <a:xfrm>
            <a:off x="5105400" y="4038600"/>
            <a:ext cx="3810000" cy="2101850"/>
          </a:xfrm>
          <a:prstGeom prst="rect">
            <a:avLst/>
          </a:prstGeom>
          <a:noFill/>
          <a:ln w="9525">
            <a:noFill/>
            <a:miter lim="800000"/>
            <a:headEnd/>
            <a:tailEnd/>
          </a:ln>
          <a:effectLst/>
        </p:spPr>
        <p:txBody>
          <a:bodyPr>
            <a:spAutoFit/>
          </a:bodyPr>
          <a:lstStyle/>
          <a:p>
            <a:r>
              <a:rPr lang="en-US" sz="4400"/>
              <a:t>But instead got this</a:t>
            </a:r>
          </a:p>
          <a:p>
            <a:r>
              <a:rPr lang="en-US" sz="4400">
                <a:solidFill>
                  <a:schemeClr val="accent1"/>
                </a:solidFill>
                <a:sym typeface="Wingdings" pitchFamily="2" charset="2"/>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How is the TMP working?</a:t>
            </a:r>
            <a:endParaRPr lang="en-US" dirty="0"/>
          </a:p>
        </p:txBody>
      </p:sp>
      <p:sp>
        <p:nvSpPr>
          <p:cNvPr id="3" name="Content Placeholder 2"/>
          <p:cNvSpPr>
            <a:spLocks noGrp="1"/>
          </p:cNvSpPr>
          <p:nvPr>
            <p:ph idx="1"/>
          </p:nvPr>
        </p:nvSpPr>
        <p:spPr>
          <a:xfrm>
            <a:off x="457200" y="1447800"/>
            <a:ext cx="8229600" cy="4876800"/>
          </a:xfrm>
        </p:spPr>
        <p:txBody>
          <a:bodyPr/>
          <a:lstStyle/>
          <a:p>
            <a:pPr marL="514350" indent="-514350"/>
            <a:r>
              <a:rPr lang="en-US" dirty="0" smtClean="0"/>
              <a:t>Great.  No changes are needed.</a:t>
            </a:r>
          </a:p>
          <a:p>
            <a:pPr marL="514350" indent="-514350"/>
            <a:r>
              <a:rPr lang="en-US" dirty="0" smtClean="0"/>
              <a:t>Poorly. </a:t>
            </a:r>
          </a:p>
          <a:p>
            <a:pPr marL="914400" lvl="1" indent="-514350"/>
            <a:r>
              <a:rPr lang="en-US" dirty="0" smtClean="0"/>
              <a:t>What went wrong?</a:t>
            </a:r>
          </a:p>
          <a:p>
            <a:pPr marL="914400" lvl="1" indent="-514350"/>
            <a:r>
              <a:rPr lang="en-US" dirty="0" smtClean="0"/>
              <a:t>Can we fix it?</a:t>
            </a:r>
          </a:p>
          <a:p>
            <a:pPr marL="914400" lvl="1" indent="-514350"/>
            <a:r>
              <a:rPr lang="en-US" dirty="0" smtClean="0"/>
              <a:t>If not, what can we do?</a:t>
            </a:r>
          </a:p>
          <a:p>
            <a:pPr marL="514350" indent="-514350"/>
            <a:r>
              <a:rPr lang="en-US" dirty="0" smtClean="0"/>
              <a:t>Ok.  Some tweaks might be needed.</a:t>
            </a:r>
          </a:p>
          <a:p>
            <a:pPr marL="514350" indent="-514350">
              <a:buNone/>
            </a:pPr>
            <a:endParaRPr lang="en-US" dirty="0" smtClean="0"/>
          </a:p>
          <a:p>
            <a:pPr marL="514350" indent="-514350"/>
            <a:r>
              <a:rPr lang="en-US" dirty="0" smtClean="0"/>
              <a:t>What can we learn?</a:t>
            </a:r>
          </a:p>
        </p:txBody>
      </p:sp>
      <p:sp>
        <p:nvSpPr>
          <p:cNvPr id="4" name="Footer Placeholder 3"/>
          <p:cNvSpPr>
            <a:spLocks noGrp="1"/>
          </p:cNvSpPr>
          <p:nvPr>
            <p:ph type="ftr" sz="quarter" idx="10"/>
          </p:nvPr>
        </p:nvSpPr>
        <p:spPr/>
        <p:txBody>
          <a:bodyPr/>
          <a:lstStyle/>
          <a:p>
            <a:r>
              <a:rPr lang="en-US" smtClean="0"/>
              <a:t>Assessing TMP Performance</a:t>
            </a:r>
            <a:endParaRPr lang="en-US"/>
          </a:p>
        </p:txBody>
      </p:sp>
      <p:sp>
        <p:nvSpPr>
          <p:cNvPr id="5" name="Slide Number Placeholder 4"/>
          <p:cNvSpPr>
            <a:spLocks noGrp="1"/>
          </p:cNvSpPr>
          <p:nvPr>
            <p:ph type="sldNum" sz="quarter" idx="11"/>
          </p:nvPr>
        </p:nvSpPr>
        <p:spPr/>
        <p:txBody>
          <a:bodyPr/>
          <a:lstStyle/>
          <a:p>
            <a:fld id="{7AE8D7B7-0409-437F-8EEB-F0D873CC4AF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072544D7-BE4A-464D-B59D-FEE3525E54AC}" type="slidenum">
              <a:rPr lang="en-US"/>
              <a:pPr/>
              <a:t>2</a:t>
            </a:fld>
            <a:endParaRPr lang="en-US"/>
          </a:p>
        </p:txBody>
      </p:sp>
      <p:sp>
        <p:nvSpPr>
          <p:cNvPr id="78850" name="Rectangle 2"/>
          <p:cNvSpPr>
            <a:spLocks noGrp="1" noChangeArrowheads="1"/>
          </p:cNvSpPr>
          <p:nvPr>
            <p:ph type="title"/>
          </p:nvPr>
        </p:nvSpPr>
        <p:spPr>
          <a:xfrm>
            <a:off x="533400" y="533400"/>
            <a:ext cx="8382000" cy="914400"/>
          </a:xfrm>
        </p:spPr>
        <p:txBody>
          <a:bodyPr/>
          <a:lstStyle/>
          <a:p>
            <a:r>
              <a:rPr lang="en-US" sz="4000" dirty="0" smtClean="0"/>
              <a:t>TMPs During </a:t>
            </a:r>
            <a:r>
              <a:rPr lang="en-US" sz="4000" dirty="0"/>
              <a:t>Construction</a:t>
            </a:r>
          </a:p>
        </p:txBody>
      </p:sp>
      <p:pic>
        <p:nvPicPr>
          <p:cNvPr id="78851" name="Picture 3"/>
          <p:cNvPicPr>
            <a:picLocks noGrp="1" noChangeAspect="1" noChangeArrowheads="1"/>
          </p:cNvPicPr>
          <p:nvPr>
            <p:ph type="body" idx="1"/>
          </p:nvPr>
        </p:nvPicPr>
        <p:blipFill>
          <a:blip r:embed="rId3" cstate="print"/>
          <a:srcRect/>
          <a:stretch>
            <a:fillRect/>
          </a:stretch>
        </p:blipFill>
        <p:spPr>
          <a:xfrm>
            <a:off x="381001" y="1752599"/>
            <a:ext cx="8458200" cy="4149631"/>
          </a:xfrm>
          <a:noFill/>
          <a:ln/>
        </p:spPr>
      </p:pic>
      <p:sp>
        <p:nvSpPr>
          <p:cNvPr id="7" name="Oval 6"/>
          <p:cNvSpPr/>
          <p:nvPr/>
        </p:nvSpPr>
        <p:spPr bwMode="auto">
          <a:xfrm>
            <a:off x="2438400" y="3352800"/>
            <a:ext cx="4495800" cy="2514600"/>
          </a:xfrm>
          <a:prstGeom prst="ellipse">
            <a:avLst/>
          </a:prstGeom>
          <a:noFill/>
          <a:ln w="254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63E58E45-E539-4E71-A040-0E64FDF70B33}" type="slidenum">
              <a:rPr lang="en-US"/>
              <a:pPr/>
              <a:t>20</a:t>
            </a:fld>
            <a:endParaRPr lang="en-US"/>
          </a:p>
        </p:txBody>
      </p:sp>
      <p:sp>
        <p:nvSpPr>
          <p:cNvPr id="64514" name="Rectangle 2"/>
          <p:cNvSpPr>
            <a:spLocks noGrp="1" noChangeArrowheads="1"/>
          </p:cNvSpPr>
          <p:nvPr>
            <p:ph type="title"/>
          </p:nvPr>
        </p:nvSpPr>
        <p:spPr>
          <a:xfrm>
            <a:off x="304800" y="381000"/>
            <a:ext cx="8686800" cy="914400"/>
          </a:xfrm>
        </p:spPr>
        <p:txBody>
          <a:bodyPr/>
          <a:lstStyle/>
          <a:p>
            <a:r>
              <a:rPr lang="en-US" sz="4000" dirty="0"/>
              <a:t>Monitoring </a:t>
            </a:r>
            <a:r>
              <a:rPr lang="en-US" sz="4000" dirty="0" smtClean="0"/>
              <a:t>TMPs </a:t>
            </a:r>
            <a:r>
              <a:rPr lang="en-US" sz="4000" dirty="0"/>
              <a:t>During Construction</a:t>
            </a:r>
          </a:p>
        </p:txBody>
      </p:sp>
      <p:sp>
        <p:nvSpPr>
          <p:cNvPr id="64515" name="Rectangle 3"/>
          <p:cNvSpPr>
            <a:spLocks noGrp="1" noChangeArrowheads="1"/>
          </p:cNvSpPr>
          <p:nvPr>
            <p:ph type="body" idx="1"/>
          </p:nvPr>
        </p:nvSpPr>
        <p:spPr>
          <a:xfrm>
            <a:off x="457200" y="1371600"/>
            <a:ext cx="8229600" cy="4724400"/>
          </a:xfrm>
        </p:spPr>
        <p:txBody>
          <a:bodyPr/>
          <a:lstStyle/>
          <a:p>
            <a:pPr>
              <a:lnSpc>
                <a:spcPct val="90000"/>
              </a:lnSpc>
            </a:pPr>
            <a:r>
              <a:rPr lang="en-US" sz="2800" dirty="0"/>
              <a:t>Monitoring </a:t>
            </a:r>
            <a:r>
              <a:rPr lang="en-US" sz="2800" dirty="0" smtClean="0"/>
              <a:t>WZ and TMP performance during construction are </a:t>
            </a:r>
            <a:r>
              <a:rPr lang="en-US" sz="2800" dirty="0"/>
              <a:t>important to see if:</a:t>
            </a:r>
          </a:p>
          <a:p>
            <a:pPr lvl="1">
              <a:lnSpc>
                <a:spcPct val="90000"/>
              </a:lnSpc>
            </a:pPr>
            <a:r>
              <a:rPr lang="en-US" sz="2400" dirty="0" smtClean="0"/>
              <a:t>Field conditions are </a:t>
            </a:r>
            <a:r>
              <a:rPr lang="en-US" sz="2400" dirty="0"/>
              <a:t>similar to </a:t>
            </a:r>
            <a:r>
              <a:rPr lang="en-US" sz="2400" dirty="0" smtClean="0"/>
              <a:t>predicted </a:t>
            </a:r>
            <a:r>
              <a:rPr lang="en-US" sz="2400" dirty="0"/>
              <a:t>impacts used in planning and design</a:t>
            </a:r>
          </a:p>
          <a:p>
            <a:pPr lvl="1">
              <a:lnSpc>
                <a:spcPct val="90000"/>
              </a:lnSpc>
            </a:pPr>
            <a:r>
              <a:rPr lang="en-US" sz="2400" dirty="0" smtClean="0"/>
              <a:t>TMP strategies are </a:t>
            </a:r>
            <a:r>
              <a:rPr lang="en-US" sz="2400" dirty="0"/>
              <a:t>effective in managing impacts</a:t>
            </a:r>
          </a:p>
          <a:p>
            <a:pPr>
              <a:lnSpc>
                <a:spcPct val="90000"/>
              </a:lnSpc>
              <a:spcBef>
                <a:spcPts val="1800"/>
              </a:spcBef>
            </a:pPr>
            <a:r>
              <a:rPr lang="en-US" sz="2800" dirty="0"/>
              <a:t>If performance requirements are not met, what can be changed to improve performance? </a:t>
            </a:r>
          </a:p>
          <a:p>
            <a:pPr lvl="1">
              <a:lnSpc>
                <a:spcPct val="90000"/>
              </a:lnSpc>
            </a:pPr>
            <a:r>
              <a:rPr lang="en-US" sz="2400" dirty="0"/>
              <a:t>DOT and/or contractor should revisit the TMP and consider alternate strategies and/or approach(</a:t>
            </a:r>
            <a:r>
              <a:rPr lang="en-US" sz="2400" dirty="0" err="1"/>
              <a:t>es</a:t>
            </a:r>
            <a:r>
              <a:rPr lang="en-US" sz="2400" dirty="0"/>
              <a:t>)</a:t>
            </a:r>
          </a:p>
          <a:p>
            <a:pPr lvl="1">
              <a:lnSpc>
                <a:spcPct val="90000"/>
              </a:lnSpc>
            </a:pPr>
            <a:r>
              <a:rPr lang="en-US" sz="2400" dirty="0"/>
              <a:t>TMP changes must be approved by the DOT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anim calcmode="lin" valueType="num">
                                      <p:cBhvr additive="base">
                                        <p:cTn id="7"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515">
                                            <p:txEl>
                                              <p:pRg st="4" end="4"/>
                                            </p:txEl>
                                          </p:spTgt>
                                        </p:tgtEl>
                                        <p:attrNameLst>
                                          <p:attrName>style.visibility</p:attrName>
                                        </p:attrNameLst>
                                      </p:cBhvr>
                                      <p:to>
                                        <p:strVal val="visible"/>
                                      </p:to>
                                    </p:set>
                                    <p:anim calcmode="lin" valueType="num">
                                      <p:cBhvr additive="base">
                                        <p:cTn id="11"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1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515">
                                            <p:txEl>
                                              <p:pRg st="5" end="5"/>
                                            </p:txEl>
                                          </p:spTgt>
                                        </p:tgtEl>
                                        <p:attrNameLst>
                                          <p:attrName>style.visibility</p:attrName>
                                        </p:attrNameLst>
                                      </p:cBhvr>
                                      <p:to>
                                        <p:strVal val="visible"/>
                                      </p:to>
                                    </p:set>
                                    <p:anim calcmode="lin" valueType="num">
                                      <p:cBhvr additive="base">
                                        <p:cTn id="15"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C5D54698-42F4-4E3D-91DC-DA11D7F48426}" type="slidenum">
              <a:rPr lang="en-US"/>
              <a:pPr/>
              <a:t>21</a:t>
            </a:fld>
            <a:endParaRPr lang="en-US"/>
          </a:p>
        </p:txBody>
      </p:sp>
      <p:sp>
        <p:nvSpPr>
          <p:cNvPr id="103426" name="Rectangle 2"/>
          <p:cNvSpPr>
            <a:spLocks noGrp="1" noChangeArrowheads="1"/>
          </p:cNvSpPr>
          <p:nvPr>
            <p:ph type="title"/>
          </p:nvPr>
        </p:nvSpPr>
        <p:spPr>
          <a:xfrm>
            <a:off x="457200" y="304800"/>
            <a:ext cx="8229600" cy="914400"/>
          </a:xfrm>
        </p:spPr>
        <p:txBody>
          <a:bodyPr/>
          <a:lstStyle/>
          <a:p>
            <a:r>
              <a:rPr lang="en-US" dirty="0"/>
              <a:t>What to Expect</a:t>
            </a:r>
          </a:p>
        </p:txBody>
      </p:sp>
      <p:sp>
        <p:nvSpPr>
          <p:cNvPr id="103427" name="Rectangle 3"/>
          <p:cNvSpPr>
            <a:spLocks noGrp="1" noChangeArrowheads="1"/>
          </p:cNvSpPr>
          <p:nvPr>
            <p:ph type="body" idx="1"/>
          </p:nvPr>
        </p:nvSpPr>
        <p:spPr>
          <a:xfrm>
            <a:off x="457200" y="1371600"/>
            <a:ext cx="8229600" cy="4953000"/>
          </a:xfrm>
        </p:spPr>
        <p:txBody>
          <a:bodyPr/>
          <a:lstStyle/>
          <a:p>
            <a:pPr>
              <a:lnSpc>
                <a:spcPct val="80000"/>
              </a:lnSpc>
            </a:pPr>
            <a:r>
              <a:rPr lang="en-US" sz="2800" dirty="0" smtClean="0"/>
              <a:t>TMP monitoring is </a:t>
            </a:r>
            <a:r>
              <a:rPr lang="en-US" sz="2800" dirty="0"/>
              <a:t>challenging</a:t>
            </a:r>
          </a:p>
          <a:p>
            <a:pPr lvl="1">
              <a:lnSpc>
                <a:spcPct val="80000"/>
              </a:lnSpc>
            </a:pPr>
            <a:r>
              <a:rPr lang="en-US" sz="2400" dirty="0"/>
              <a:t>Tight budgets and staffing constraints</a:t>
            </a:r>
          </a:p>
          <a:p>
            <a:pPr>
              <a:lnSpc>
                <a:spcPct val="80000"/>
              </a:lnSpc>
            </a:pPr>
            <a:r>
              <a:rPr lang="en-US" sz="2800" dirty="0" smtClean="0"/>
              <a:t>Agencies see importance/worth of </a:t>
            </a:r>
            <a:r>
              <a:rPr lang="en-US" sz="2800" dirty="0"/>
              <a:t>monitoring TMPs and </a:t>
            </a:r>
            <a:r>
              <a:rPr lang="en-US" sz="2800" dirty="0" smtClean="0"/>
              <a:t>do it</a:t>
            </a:r>
          </a:p>
          <a:p>
            <a:pPr>
              <a:lnSpc>
                <a:spcPct val="80000"/>
              </a:lnSpc>
            </a:pPr>
            <a:r>
              <a:rPr lang="en-US" sz="2800" dirty="0" smtClean="0"/>
              <a:t>Use of monitoring results</a:t>
            </a:r>
            <a:endParaRPr lang="en-US" sz="2800" dirty="0"/>
          </a:p>
          <a:p>
            <a:pPr lvl="1">
              <a:lnSpc>
                <a:spcPct val="80000"/>
              </a:lnSpc>
            </a:pPr>
            <a:r>
              <a:rPr lang="en-US" sz="2400" dirty="0" smtClean="0"/>
              <a:t>Current projects</a:t>
            </a:r>
          </a:p>
          <a:p>
            <a:pPr lvl="2">
              <a:lnSpc>
                <a:spcPct val="80000"/>
              </a:lnSpc>
            </a:pPr>
            <a:r>
              <a:rPr lang="en-US" sz="2000" dirty="0" smtClean="0"/>
              <a:t>Assess/adjust work hours</a:t>
            </a:r>
          </a:p>
          <a:p>
            <a:pPr lvl="2">
              <a:lnSpc>
                <a:spcPct val="80000"/>
              </a:lnSpc>
            </a:pPr>
            <a:r>
              <a:rPr lang="en-US" sz="2000" dirty="0" smtClean="0"/>
              <a:t>Adjustments to public information, signal timing, other TMP strategies</a:t>
            </a:r>
          </a:p>
          <a:p>
            <a:pPr lvl="1">
              <a:lnSpc>
                <a:spcPct val="80000"/>
              </a:lnSpc>
            </a:pPr>
            <a:r>
              <a:rPr lang="en-US" sz="2400" dirty="0" smtClean="0"/>
              <a:t>Improve accuracy of future impacts assessments</a:t>
            </a:r>
          </a:p>
          <a:p>
            <a:pPr lvl="2">
              <a:lnSpc>
                <a:spcPct val="80000"/>
              </a:lnSpc>
            </a:pPr>
            <a:r>
              <a:rPr lang="en-US" sz="2000" dirty="0" smtClean="0"/>
              <a:t>Capacity, diversion</a:t>
            </a:r>
          </a:p>
          <a:p>
            <a:pPr lvl="1">
              <a:lnSpc>
                <a:spcPct val="80000"/>
              </a:lnSpc>
            </a:pPr>
            <a:r>
              <a:rPr lang="en-US" sz="2400" dirty="0" smtClean="0"/>
              <a:t>Increased effectiveness of future TMPs and designs</a:t>
            </a:r>
            <a:endParaRPr lang="en-US" sz="2400" dirty="0"/>
          </a:p>
          <a:p>
            <a:pPr lvl="1">
              <a:lnSpc>
                <a:spcPct val="80000"/>
              </a:lnSpc>
            </a:pPr>
            <a:r>
              <a:rPr lang="en-US" sz="2400" dirty="0" smtClean="0"/>
              <a:t>Potential savings </a:t>
            </a:r>
            <a:r>
              <a:rPr lang="en-US" sz="2400" dirty="0"/>
              <a:t>on future </a:t>
            </a:r>
            <a:r>
              <a:rPr lang="en-US" sz="2400" dirty="0" smtClean="0"/>
              <a:t>costs</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C5D54698-42F4-4E3D-91DC-DA11D7F48426}" type="slidenum">
              <a:rPr lang="en-US"/>
              <a:pPr/>
              <a:t>22</a:t>
            </a:fld>
            <a:endParaRPr lang="en-US"/>
          </a:p>
        </p:txBody>
      </p:sp>
      <p:sp>
        <p:nvSpPr>
          <p:cNvPr id="103426" name="Rectangle 2"/>
          <p:cNvSpPr>
            <a:spLocks noGrp="1" noChangeArrowheads="1"/>
          </p:cNvSpPr>
          <p:nvPr>
            <p:ph type="title"/>
          </p:nvPr>
        </p:nvSpPr>
        <p:spPr>
          <a:xfrm>
            <a:off x="457200" y="304800"/>
            <a:ext cx="8229600" cy="914400"/>
          </a:xfrm>
        </p:spPr>
        <p:txBody>
          <a:bodyPr/>
          <a:lstStyle/>
          <a:p>
            <a:r>
              <a:rPr lang="en-US" dirty="0"/>
              <a:t>What to Expect</a:t>
            </a:r>
          </a:p>
        </p:txBody>
      </p:sp>
      <p:sp>
        <p:nvSpPr>
          <p:cNvPr id="103427" name="Rectangle 3"/>
          <p:cNvSpPr>
            <a:spLocks noGrp="1" noChangeArrowheads="1"/>
          </p:cNvSpPr>
          <p:nvPr>
            <p:ph type="body" idx="1"/>
          </p:nvPr>
        </p:nvSpPr>
        <p:spPr>
          <a:xfrm>
            <a:off x="457200" y="1371600"/>
            <a:ext cx="8001000" cy="4953000"/>
          </a:xfrm>
        </p:spPr>
        <p:txBody>
          <a:bodyPr/>
          <a:lstStyle/>
          <a:p>
            <a:pPr>
              <a:lnSpc>
                <a:spcPct val="80000"/>
              </a:lnSpc>
            </a:pPr>
            <a:r>
              <a:rPr lang="en-US" dirty="0" smtClean="0"/>
              <a:t>Variety </a:t>
            </a:r>
            <a:r>
              <a:rPr lang="en-US" dirty="0"/>
              <a:t>of strategies </a:t>
            </a:r>
            <a:r>
              <a:rPr lang="en-US" dirty="0" smtClean="0"/>
              <a:t>- simple </a:t>
            </a:r>
            <a:r>
              <a:rPr lang="en-US" dirty="0"/>
              <a:t>to complex</a:t>
            </a:r>
          </a:p>
          <a:p>
            <a:pPr lvl="1">
              <a:lnSpc>
                <a:spcPct val="80000"/>
              </a:lnSpc>
            </a:pPr>
            <a:r>
              <a:rPr lang="en-US" sz="3200" dirty="0" smtClean="0"/>
              <a:t> Documenting </a:t>
            </a:r>
            <a:r>
              <a:rPr lang="en-US" sz="3200" dirty="0"/>
              <a:t>observations from </a:t>
            </a:r>
            <a:r>
              <a:rPr lang="en-US" sz="3200" dirty="0" smtClean="0"/>
              <a:t>REs</a:t>
            </a:r>
          </a:p>
          <a:p>
            <a:pPr lvl="1">
              <a:lnSpc>
                <a:spcPct val="80000"/>
              </a:lnSpc>
            </a:pPr>
            <a:r>
              <a:rPr lang="en-US" sz="3200" dirty="0" smtClean="0"/>
              <a:t> Sampling</a:t>
            </a:r>
          </a:p>
          <a:p>
            <a:pPr lvl="2">
              <a:lnSpc>
                <a:spcPct val="80000"/>
              </a:lnSpc>
            </a:pPr>
            <a:r>
              <a:rPr lang="en-US" sz="2800" dirty="0" smtClean="0"/>
              <a:t>Travel time runs, queue monitoring, surveys</a:t>
            </a:r>
          </a:p>
          <a:p>
            <a:pPr lvl="1">
              <a:lnSpc>
                <a:spcPct val="80000"/>
              </a:lnSpc>
            </a:pPr>
            <a:r>
              <a:rPr lang="en-US" sz="3200" dirty="0" smtClean="0"/>
              <a:t> Collecting police/crash reports</a:t>
            </a:r>
          </a:p>
          <a:p>
            <a:pPr lvl="1">
              <a:lnSpc>
                <a:spcPct val="80000"/>
              </a:lnSpc>
            </a:pPr>
            <a:r>
              <a:rPr lang="en-US" sz="3200" dirty="0" smtClean="0"/>
              <a:t> Deploying </a:t>
            </a:r>
            <a:r>
              <a:rPr lang="en-US" sz="3200" dirty="0"/>
              <a:t>mobile trailers with sensors</a:t>
            </a:r>
          </a:p>
          <a:p>
            <a:pPr lvl="1">
              <a:lnSpc>
                <a:spcPct val="80000"/>
              </a:lnSpc>
            </a:pPr>
            <a:r>
              <a:rPr lang="en-US" sz="3200" dirty="0" smtClean="0"/>
              <a:t> Using ITS (existing or new)</a:t>
            </a:r>
          </a:p>
          <a:p>
            <a:pPr lvl="1">
              <a:lnSpc>
                <a:spcPct val="80000"/>
              </a:lnSpc>
            </a:pPr>
            <a:r>
              <a:rPr lang="en-US" sz="3200" dirty="0" smtClean="0"/>
              <a:t> Using TMCs</a:t>
            </a:r>
          </a:p>
          <a:p>
            <a:pPr lvl="1">
              <a:lnSpc>
                <a:spcPct val="80000"/>
              </a:lnSpc>
            </a:pPr>
            <a:r>
              <a:rPr lang="en-US" sz="3200" dirty="0" smtClean="0"/>
              <a:t> Buying </a:t>
            </a:r>
            <a:r>
              <a:rPr lang="en-US" sz="3200" dirty="0"/>
              <a:t>data from a 3</a:t>
            </a:r>
            <a:r>
              <a:rPr lang="en-US" sz="3200" baseline="30000" dirty="0"/>
              <a:t>rd</a:t>
            </a:r>
            <a:r>
              <a:rPr lang="en-US" sz="3200" dirty="0"/>
              <a:t> </a:t>
            </a:r>
            <a:r>
              <a:rPr lang="en-US" sz="3200" dirty="0" smtClean="0"/>
              <a:t>party vendor</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400" b="0" smtClean="0"/>
              <a:t>Possible Sources of Data</a:t>
            </a:r>
          </a:p>
        </p:txBody>
      </p:sp>
      <p:sp>
        <p:nvSpPr>
          <p:cNvPr id="3" name="Content Placeholder 2"/>
          <p:cNvSpPr>
            <a:spLocks noGrp="1"/>
          </p:cNvSpPr>
          <p:nvPr>
            <p:ph idx="1"/>
          </p:nvPr>
        </p:nvSpPr>
        <p:spPr>
          <a:xfrm>
            <a:off x="304800" y="1600200"/>
            <a:ext cx="5791200" cy="4759325"/>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t>Project information</a:t>
            </a:r>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r>
              <a:rPr lang="en-US" dirty="0" smtClean="0"/>
              <a:t>Traffic sensor data</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r>
              <a:rPr lang="en-US" dirty="0" smtClean="0"/>
              <a:t>Field personnel documentation</a:t>
            </a:r>
          </a:p>
          <a:p>
            <a:pPr marL="274320" indent="-274320" eaLnBrk="1" fontAlgn="auto" hangingPunct="1">
              <a:spcAft>
                <a:spcPts val="0"/>
              </a:spcAft>
              <a:buClr>
                <a:schemeClr val="accent3"/>
              </a:buClr>
              <a:buFont typeface="Wingdings 2"/>
              <a:buChar char=""/>
              <a:defRPr/>
            </a:pPr>
            <a:endParaRPr lang="en-US" dirty="0" smtClean="0"/>
          </a:p>
        </p:txBody>
      </p:sp>
      <p:pic>
        <p:nvPicPr>
          <p:cNvPr id="15364" name="Picture 1"/>
          <p:cNvPicPr>
            <a:picLocks noChangeAspect="1" noChangeArrowheads="1"/>
          </p:cNvPicPr>
          <p:nvPr/>
        </p:nvPicPr>
        <p:blipFill>
          <a:blip r:embed="rId3" cstate="print"/>
          <a:srcRect/>
          <a:stretch>
            <a:fillRect/>
          </a:stretch>
        </p:blipFill>
        <p:spPr bwMode="auto">
          <a:xfrm>
            <a:off x="6096000" y="1371600"/>
            <a:ext cx="2432227" cy="1600200"/>
          </a:xfrm>
          <a:prstGeom prst="rect">
            <a:avLst/>
          </a:prstGeom>
          <a:noFill/>
          <a:ln w="9525">
            <a:noFill/>
            <a:miter lim="800000"/>
            <a:headEnd/>
            <a:tailEnd/>
          </a:ln>
        </p:spPr>
      </p:pic>
      <p:pic>
        <p:nvPicPr>
          <p:cNvPr id="15365" name="Picture 7" descr="CCTV Camera"/>
          <p:cNvPicPr>
            <a:picLocks noChangeAspect="1" noChangeArrowheads="1"/>
          </p:cNvPicPr>
          <p:nvPr/>
        </p:nvPicPr>
        <p:blipFill>
          <a:blip r:embed="rId4" cstate="print"/>
          <a:srcRect/>
          <a:stretch>
            <a:fillRect/>
          </a:stretch>
        </p:blipFill>
        <p:spPr bwMode="auto">
          <a:xfrm>
            <a:off x="7391400" y="3614738"/>
            <a:ext cx="1184275" cy="1085850"/>
          </a:xfrm>
          <a:prstGeom prst="rect">
            <a:avLst/>
          </a:prstGeom>
          <a:noFill/>
          <a:ln w="9525">
            <a:noFill/>
            <a:miter lim="800000"/>
            <a:headEnd/>
            <a:tailEnd/>
          </a:ln>
        </p:spPr>
      </p:pic>
      <p:pic>
        <p:nvPicPr>
          <p:cNvPr id="15366" name="Picture 13" descr="TransGuide coverage extent"/>
          <p:cNvPicPr>
            <a:picLocks noChangeAspect="1" noChangeArrowheads="1"/>
          </p:cNvPicPr>
          <p:nvPr/>
        </p:nvPicPr>
        <p:blipFill>
          <a:blip r:embed="rId5" cstate="print"/>
          <a:srcRect/>
          <a:stretch>
            <a:fillRect/>
          </a:stretch>
        </p:blipFill>
        <p:spPr bwMode="auto">
          <a:xfrm>
            <a:off x="5105400" y="3297999"/>
            <a:ext cx="2036763" cy="1528001"/>
          </a:xfrm>
          <a:prstGeom prst="rect">
            <a:avLst/>
          </a:prstGeom>
          <a:noFill/>
          <a:ln w="9525">
            <a:noFill/>
            <a:miter lim="800000"/>
            <a:headEnd/>
            <a:tailEnd/>
          </a:ln>
        </p:spPr>
      </p:pic>
      <p:pic>
        <p:nvPicPr>
          <p:cNvPr id="15367" name="Picture 10" descr="I-45_WkZnSplit-07.tif"/>
          <p:cNvPicPr>
            <a:picLocks noChangeAspect="1"/>
          </p:cNvPicPr>
          <p:nvPr/>
        </p:nvPicPr>
        <p:blipFill>
          <a:blip r:embed="rId6" cstate="print"/>
          <a:srcRect/>
          <a:stretch>
            <a:fillRect/>
          </a:stretch>
        </p:blipFill>
        <p:spPr bwMode="auto">
          <a:xfrm>
            <a:off x="6092824" y="5100638"/>
            <a:ext cx="2365375" cy="158570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lstStyle/>
          <a:p>
            <a:r>
              <a:rPr lang="en-US" sz="4200" dirty="0" smtClean="0"/>
              <a:t>Portable Traffic Monitoring Devices</a:t>
            </a:r>
            <a:endParaRPr lang="en-US" sz="4200" dirty="0"/>
          </a:p>
        </p:txBody>
      </p:sp>
      <p:pic>
        <p:nvPicPr>
          <p:cNvPr id="6" name="Content Placeholder 5" descr="PA140148.JPG"/>
          <p:cNvPicPr>
            <a:picLocks noGrp="1" noChangeAspect="1"/>
          </p:cNvPicPr>
          <p:nvPr>
            <p:ph idx="1"/>
          </p:nvPr>
        </p:nvPicPr>
        <p:blipFill>
          <a:blip r:embed="rId3" cstate="print"/>
          <a:stretch>
            <a:fillRect/>
          </a:stretch>
        </p:blipFill>
        <p:spPr>
          <a:xfrm>
            <a:off x="5181600" y="1066800"/>
            <a:ext cx="3962400" cy="5283200"/>
          </a:xfrm>
        </p:spPr>
      </p:pic>
      <p:sp>
        <p:nvSpPr>
          <p:cNvPr id="4" name="Footer Placeholder 3"/>
          <p:cNvSpPr>
            <a:spLocks noGrp="1"/>
          </p:cNvSpPr>
          <p:nvPr>
            <p:ph type="ftr" sz="quarter" idx="10"/>
          </p:nvPr>
        </p:nvSpPr>
        <p:spPr/>
        <p:txBody>
          <a:bodyPr/>
          <a:lstStyle/>
          <a:p>
            <a:r>
              <a:rPr lang="en-US" smtClean="0"/>
              <a:t>Assessing TMP Performance</a:t>
            </a:r>
            <a:endParaRPr lang="en-US"/>
          </a:p>
        </p:txBody>
      </p:sp>
      <p:sp>
        <p:nvSpPr>
          <p:cNvPr id="5" name="Slide Number Placeholder 4"/>
          <p:cNvSpPr>
            <a:spLocks noGrp="1"/>
          </p:cNvSpPr>
          <p:nvPr>
            <p:ph type="sldNum" sz="quarter" idx="11"/>
          </p:nvPr>
        </p:nvSpPr>
        <p:spPr/>
        <p:txBody>
          <a:bodyPr/>
          <a:lstStyle/>
          <a:p>
            <a:fld id="{7AE8D7B7-0409-437F-8EEB-F0D873CC4AF0}" type="slidenum">
              <a:rPr lang="en-US" smtClean="0"/>
              <a:pPr/>
              <a:t>24</a:t>
            </a:fld>
            <a:endParaRPr lang="en-US"/>
          </a:p>
        </p:txBody>
      </p:sp>
      <p:sp>
        <p:nvSpPr>
          <p:cNvPr id="7" name="TextBox 6"/>
          <p:cNvSpPr txBox="1"/>
          <p:nvPr/>
        </p:nvSpPr>
        <p:spPr>
          <a:xfrm>
            <a:off x="304800" y="1066800"/>
            <a:ext cx="4419600" cy="5262979"/>
          </a:xfrm>
          <a:prstGeom prst="rect">
            <a:avLst/>
          </a:prstGeom>
          <a:noFill/>
        </p:spPr>
        <p:txBody>
          <a:bodyPr wrap="square" rtlCol="0">
            <a:spAutoFit/>
          </a:bodyPr>
          <a:lstStyle/>
          <a:p>
            <a:pPr algn="l">
              <a:buFont typeface="Arial" pitchFamily="34" charset="0"/>
              <a:buChar char="•"/>
            </a:pPr>
            <a:r>
              <a:rPr lang="en-US" sz="2800" dirty="0" smtClean="0"/>
              <a:t> Sensors on trailers or in drums</a:t>
            </a:r>
          </a:p>
          <a:p>
            <a:pPr algn="l">
              <a:buFont typeface="Arial" pitchFamily="34" charset="0"/>
              <a:buChar char="•"/>
            </a:pPr>
            <a:r>
              <a:rPr lang="en-US" sz="2800" dirty="0" smtClean="0"/>
              <a:t> Easily deployable and movable</a:t>
            </a:r>
          </a:p>
          <a:p>
            <a:pPr algn="l">
              <a:buFont typeface="Arial" pitchFamily="34" charset="0"/>
              <a:buChar char="•"/>
            </a:pPr>
            <a:r>
              <a:rPr lang="en-US" sz="2800" dirty="0" smtClean="0"/>
              <a:t> Speed or volume data</a:t>
            </a:r>
          </a:p>
          <a:p>
            <a:pPr algn="l">
              <a:buFont typeface="Arial" pitchFamily="34" charset="0"/>
              <a:buChar char="•"/>
            </a:pPr>
            <a:r>
              <a:rPr lang="en-US" sz="2800" dirty="0" smtClean="0"/>
              <a:t> Easier to collect WZ performance data</a:t>
            </a:r>
          </a:p>
          <a:p>
            <a:pPr algn="l">
              <a:buFont typeface="Arial" pitchFamily="34" charset="0"/>
              <a:buChar char="•"/>
            </a:pPr>
            <a:r>
              <a:rPr lang="en-US" sz="2800" dirty="0" smtClean="0"/>
              <a:t> Can be used in short duration situations</a:t>
            </a:r>
          </a:p>
          <a:p>
            <a:pPr algn="l">
              <a:buFont typeface="Arial" pitchFamily="34" charset="0"/>
              <a:buChar char="•"/>
            </a:pPr>
            <a:r>
              <a:rPr lang="en-US" sz="2800" dirty="0" smtClean="0"/>
              <a:t> Can be deployed by a range of personnel</a:t>
            </a:r>
          </a:p>
          <a:p>
            <a:pPr algn="l"/>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dirty="0" smtClean="0"/>
              <a:t>Manual Documentation of Queues</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609600" y="1237116"/>
            <a:ext cx="7772400" cy="547993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ECA0BC9A-4254-42E9-A68E-F12770B47ECF}" type="slidenum">
              <a:rPr lang="en-US"/>
              <a:pPr/>
              <a:t>26</a:t>
            </a:fld>
            <a:endParaRPr lang="en-US"/>
          </a:p>
        </p:txBody>
      </p:sp>
      <p:sp>
        <p:nvSpPr>
          <p:cNvPr id="66562" name="Rectangle 2"/>
          <p:cNvSpPr>
            <a:spLocks noGrp="1" noChangeArrowheads="1"/>
          </p:cNvSpPr>
          <p:nvPr>
            <p:ph type="title"/>
          </p:nvPr>
        </p:nvSpPr>
        <p:spPr>
          <a:xfrm>
            <a:off x="304800" y="381000"/>
            <a:ext cx="8686800" cy="944563"/>
          </a:xfrm>
        </p:spPr>
        <p:txBody>
          <a:bodyPr/>
          <a:lstStyle/>
          <a:p>
            <a:r>
              <a:rPr lang="en-US" dirty="0"/>
              <a:t>Example TMP Monitoring </a:t>
            </a:r>
            <a:r>
              <a:rPr lang="en-US" dirty="0" smtClean="0"/>
              <a:t>Policies</a:t>
            </a:r>
            <a:endParaRPr lang="en-US" dirty="0"/>
          </a:p>
        </p:txBody>
      </p:sp>
      <p:sp>
        <p:nvSpPr>
          <p:cNvPr id="66565" name="Rectangle 5"/>
          <p:cNvSpPr>
            <a:spLocks noGrp="1" noChangeArrowheads="1"/>
          </p:cNvSpPr>
          <p:nvPr>
            <p:ph type="body" idx="1"/>
          </p:nvPr>
        </p:nvSpPr>
        <p:spPr>
          <a:xfrm>
            <a:off x="381000" y="1371600"/>
            <a:ext cx="8305800" cy="5105400"/>
          </a:xfrm>
        </p:spPr>
        <p:txBody>
          <a:bodyPr/>
          <a:lstStyle/>
          <a:p>
            <a:pPr>
              <a:lnSpc>
                <a:spcPct val="80000"/>
              </a:lnSpc>
            </a:pPr>
            <a:r>
              <a:rPr lang="en-US" sz="2800" dirty="0"/>
              <a:t>Construction </a:t>
            </a:r>
            <a:r>
              <a:rPr lang="en-US" sz="2800" dirty="0" smtClean="0"/>
              <a:t>staff</a:t>
            </a:r>
          </a:p>
          <a:p>
            <a:pPr lvl="1">
              <a:lnSpc>
                <a:spcPct val="80000"/>
              </a:lnSpc>
            </a:pPr>
            <a:r>
              <a:rPr lang="en-US" sz="2400" dirty="0" smtClean="0"/>
              <a:t>Monitor </a:t>
            </a:r>
            <a:r>
              <a:rPr lang="en-US" sz="2400" dirty="0"/>
              <a:t>and collect </a:t>
            </a:r>
            <a:r>
              <a:rPr lang="en-US" sz="2400" dirty="0" smtClean="0"/>
              <a:t>WZ crash data </a:t>
            </a:r>
          </a:p>
          <a:p>
            <a:pPr lvl="1">
              <a:lnSpc>
                <a:spcPct val="80000"/>
              </a:lnSpc>
            </a:pPr>
            <a:r>
              <a:rPr lang="en-US" sz="2400" dirty="0" smtClean="0"/>
              <a:t>Identify </a:t>
            </a:r>
            <a:r>
              <a:rPr lang="en-US" sz="2400" dirty="0"/>
              <a:t>problematic </a:t>
            </a:r>
            <a:r>
              <a:rPr lang="en-US" sz="2400" dirty="0" smtClean="0"/>
              <a:t>trends</a:t>
            </a:r>
          </a:p>
          <a:p>
            <a:pPr lvl="1">
              <a:lnSpc>
                <a:spcPct val="80000"/>
              </a:lnSpc>
            </a:pPr>
            <a:r>
              <a:rPr lang="en-US" sz="2400" dirty="0" smtClean="0"/>
              <a:t>Implement </a:t>
            </a:r>
            <a:r>
              <a:rPr lang="en-US" sz="2400" dirty="0"/>
              <a:t>appropriate adjustments </a:t>
            </a:r>
          </a:p>
          <a:p>
            <a:pPr>
              <a:lnSpc>
                <a:spcPct val="80000"/>
              </a:lnSpc>
            </a:pPr>
            <a:r>
              <a:rPr lang="en-US" sz="2800" dirty="0" smtClean="0"/>
              <a:t>Monitor queue length for </a:t>
            </a:r>
            <a:r>
              <a:rPr lang="en-US" sz="2800" dirty="0"/>
              <a:t>all significant </a:t>
            </a:r>
            <a:r>
              <a:rPr lang="en-US" sz="2800" dirty="0" smtClean="0"/>
              <a:t>projects</a:t>
            </a:r>
          </a:p>
          <a:p>
            <a:pPr lvl="1">
              <a:lnSpc>
                <a:spcPct val="80000"/>
              </a:lnSpc>
            </a:pPr>
            <a:r>
              <a:rPr lang="en-US" sz="2400" dirty="0" smtClean="0"/>
              <a:t>At </a:t>
            </a:r>
            <a:r>
              <a:rPr lang="en-US" sz="2400" dirty="0"/>
              <a:t>beginning, middle, and end of each shift for the first week of every phase change (or during daily TCC inspection</a:t>
            </a:r>
            <a:r>
              <a:rPr lang="en-US" sz="2400" dirty="0" smtClean="0"/>
              <a:t>)</a:t>
            </a:r>
          </a:p>
          <a:p>
            <a:pPr lvl="1">
              <a:lnSpc>
                <a:spcPct val="80000"/>
              </a:lnSpc>
            </a:pPr>
            <a:r>
              <a:rPr lang="en-US" sz="2400" dirty="0" smtClean="0"/>
              <a:t>Compare </a:t>
            </a:r>
            <a:r>
              <a:rPr lang="en-US" sz="2400" dirty="0"/>
              <a:t>to plans</a:t>
            </a:r>
          </a:p>
          <a:p>
            <a:pPr>
              <a:lnSpc>
                <a:spcPct val="80000"/>
              </a:lnSpc>
            </a:pPr>
            <a:r>
              <a:rPr lang="en-US" sz="2800" dirty="0"/>
              <a:t>Project manger </a:t>
            </a:r>
            <a:r>
              <a:rPr lang="en-US" sz="2800" dirty="0" smtClean="0"/>
              <a:t>submit </a:t>
            </a:r>
            <a:r>
              <a:rPr lang="en-US" sz="2800" dirty="0"/>
              <a:t>a quarterly report on:</a:t>
            </a:r>
          </a:p>
          <a:p>
            <a:pPr lvl="1">
              <a:lnSpc>
                <a:spcPct val="80000"/>
              </a:lnSpc>
            </a:pPr>
            <a:r>
              <a:rPr lang="en-US" sz="2400" dirty="0"/>
              <a:t>TO summary</a:t>
            </a:r>
          </a:p>
          <a:p>
            <a:pPr lvl="1">
              <a:lnSpc>
                <a:spcPct val="80000"/>
              </a:lnSpc>
            </a:pPr>
            <a:r>
              <a:rPr lang="en-US" sz="2400" dirty="0"/>
              <a:t>Incident summary</a:t>
            </a:r>
          </a:p>
          <a:p>
            <a:pPr lvl="1">
              <a:lnSpc>
                <a:spcPct val="80000"/>
              </a:lnSpc>
            </a:pPr>
            <a:r>
              <a:rPr lang="en-US" sz="2400" dirty="0"/>
              <a:t>Public comments</a:t>
            </a:r>
          </a:p>
          <a:p>
            <a:pPr lvl="1">
              <a:lnSpc>
                <a:spcPct val="80000"/>
              </a:lnSpc>
            </a:pPr>
            <a:r>
              <a:rPr lang="en-US" sz="2400" dirty="0"/>
              <a:t>Personal observations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5">
                                            <p:txEl>
                                              <p:pRg st="4" end="4"/>
                                            </p:txEl>
                                          </p:spTgt>
                                        </p:tgtEl>
                                        <p:attrNameLst>
                                          <p:attrName>style.visibility</p:attrName>
                                        </p:attrNameLst>
                                      </p:cBhvr>
                                      <p:to>
                                        <p:strVal val="visible"/>
                                      </p:to>
                                    </p:set>
                                    <p:anim calcmode="lin" valueType="num">
                                      <p:cBhvr additive="base">
                                        <p:cTn id="7" dur="500" fill="hold"/>
                                        <p:tgtEl>
                                          <p:spTgt spid="6656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565">
                                            <p:txEl>
                                              <p:pRg st="5" end="5"/>
                                            </p:txEl>
                                          </p:spTgt>
                                        </p:tgtEl>
                                        <p:attrNameLst>
                                          <p:attrName>style.visibility</p:attrName>
                                        </p:attrNameLst>
                                      </p:cBhvr>
                                      <p:to>
                                        <p:strVal val="visible"/>
                                      </p:to>
                                    </p:set>
                                    <p:anim calcmode="lin" valueType="num">
                                      <p:cBhvr additive="base">
                                        <p:cTn id="13" dur="500" fill="hold"/>
                                        <p:tgtEl>
                                          <p:spTgt spid="6656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6565">
                                            <p:txEl>
                                              <p:pRg st="6" end="6"/>
                                            </p:txEl>
                                          </p:spTgt>
                                        </p:tgtEl>
                                        <p:attrNameLst>
                                          <p:attrName>style.visibility</p:attrName>
                                        </p:attrNameLst>
                                      </p:cBhvr>
                                      <p:to>
                                        <p:strVal val="visible"/>
                                      </p:to>
                                    </p:set>
                                    <p:anim calcmode="lin" valueType="num">
                                      <p:cBhvr additive="base">
                                        <p:cTn id="19" dur="500" fill="hold"/>
                                        <p:tgtEl>
                                          <p:spTgt spid="6656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6565">
                                            <p:txEl>
                                              <p:pRg st="7" end="7"/>
                                            </p:txEl>
                                          </p:spTgt>
                                        </p:tgtEl>
                                        <p:attrNameLst>
                                          <p:attrName>style.visibility</p:attrName>
                                        </p:attrNameLst>
                                      </p:cBhvr>
                                      <p:to>
                                        <p:strVal val="visible"/>
                                      </p:to>
                                    </p:set>
                                    <p:anim calcmode="lin" valueType="num">
                                      <p:cBhvr additive="base">
                                        <p:cTn id="25" dur="500" fill="hold"/>
                                        <p:tgtEl>
                                          <p:spTgt spid="6656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6565">
                                            <p:txEl>
                                              <p:pRg st="8" end="8"/>
                                            </p:txEl>
                                          </p:spTgt>
                                        </p:tgtEl>
                                        <p:attrNameLst>
                                          <p:attrName>style.visibility</p:attrName>
                                        </p:attrNameLst>
                                      </p:cBhvr>
                                      <p:to>
                                        <p:strVal val="visible"/>
                                      </p:to>
                                    </p:set>
                                    <p:anim calcmode="lin" valueType="num">
                                      <p:cBhvr additive="base">
                                        <p:cTn id="29" dur="500" fill="hold"/>
                                        <p:tgtEl>
                                          <p:spTgt spid="6656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6565">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6565">
                                            <p:txEl>
                                              <p:pRg st="9" end="9"/>
                                            </p:txEl>
                                          </p:spTgt>
                                        </p:tgtEl>
                                        <p:attrNameLst>
                                          <p:attrName>style.visibility</p:attrName>
                                        </p:attrNameLst>
                                      </p:cBhvr>
                                      <p:to>
                                        <p:strVal val="visible"/>
                                      </p:to>
                                    </p:set>
                                    <p:anim calcmode="lin" valueType="num">
                                      <p:cBhvr additive="base">
                                        <p:cTn id="33" dur="500" fill="hold"/>
                                        <p:tgtEl>
                                          <p:spTgt spid="66565">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6565">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6565">
                                            <p:txEl>
                                              <p:pRg st="10" end="10"/>
                                            </p:txEl>
                                          </p:spTgt>
                                        </p:tgtEl>
                                        <p:attrNameLst>
                                          <p:attrName>style.visibility</p:attrName>
                                        </p:attrNameLst>
                                      </p:cBhvr>
                                      <p:to>
                                        <p:strVal val="visible"/>
                                      </p:to>
                                    </p:set>
                                    <p:anim calcmode="lin" valueType="num">
                                      <p:cBhvr additive="base">
                                        <p:cTn id="37" dur="500" fill="hold"/>
                                        <p:tgtEl>
                                          <p:spTgt spid="6656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5">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6565">
                                            <p:txEl>
                                              <p:pRg st="11" end="11"/>
                                            </p:txEl>
                                          </p:spTgt>
                                        </p:tgtEl>
                                        <p:attrNameLst>
                                          <p:attrName>style.visibility</p:attrName>
                                        </p:attrNameLst>
                                      </p:cBhvr>
                                      <p:to>
                                        <p:strVal val="visible"/>
                                      </p:to>
                                    </p:set>
                                    <p:anim calcmode="lin" valueType="num">
                                      <p:cBhvr additive="base">
                                        <p:cTn id="41" dur="500" fill="hold"/>
                                        <p:tgtEl>
                                          <p:spTgt spid="66565">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656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28F312AA-DA15-425E-A28E-97AFB426F544}" type="slidenum">
              <a:rPr lang="en-US"/>
              <a:pPr/>
              <a:t>27</a:t>
            </a:fld>
            <a:endParaRPr lang="en-US"/>
          </a:p>
        </p:txBody>
      </p:sp>
      <p:sp>
        <p:nvSpPr>
          <p:cNvPr id="104450" name="Rectangle 2"/>
          <p:cNvSpPr>
            <a:spLocks noGrp="1" noChangeArrowheads="1"/>
          </p:cNvSpPr>
          <p:nvPr>
            <p:ph type="title"/>
          </p:nvPr>
        </p:nvSpPr>
        <p:spPr>
          <a:xfrm>
            <a:off x="457200" y="457200"/>
            <a:ext cx="8229600" cy="990600"/>
          </a:xfrm>
        </p:spPr>
        <p:txBody>
          <a:bodyPr/>
          <a:lstStyle/>
          <a:p>
            <a:r>
              <a:rPr lang="en-US"/>
              <a:t>RIDOT Monitoring Example</a:t>
            </a:r>
          </a:p>
        </p:txBody>
      </p:sp>
      <p:sp>
        <p:nvSpPr>
          <p:cNvPr id="104451" name="Rectangle 3"/>
          <p:cNvSpPr>
            <a:spLocks noGrp="1" noChangeArrowheads="1"/>
          </p:cNvSpPr>
          <p:nvPr>
            <p:ph type="body" idx="1"/>
          </p:nvPr>
        </p:nvSpPr>
        <p:spPr>
          <a:xfrm>
            <a:off x="457200" y="1447800"/>
            <a:ext cx="8229600" cy="4724400"/>
          </a:xfrm>
        </p:spPr>
        <p:txBody>
          <a:bodyPr/>
          <a:lstStyle/>
          <a:p>
            <a:pPr>
              <a:lnSpc>
                <a:spcPct val="90000"/>
              </a:lnSpc>
            </a:pPr>
            <a:r>
              <a:rPr lang="en-US" sz="2400" dirty="0"/>
              <a:t>Require construction staff to document all monitoring activities</a:t>
            </a:r>
          </a:p>
          <a:p>
            <a:pPr lvl="1">
              <a:lnSpc>
                <a:spcPct val="90000"/>
              </a:lnSpc>
            </a:pPr>
            <a:r>
              <a:rPr lang="en-US" sz="2000" dirty="0"/>
              <a:t>Made </a:t>
            </a:r>
            <a:r>
              <a:rPr lang="en-US" sz="2000" dirty="0" smtClean="0"/>
              <a:t>clear </a:t>
            </a:r>
            <a:r>
              <a:rPr lang="en-US" sz="2000" dirty="0"/>
              <a:t>during training sessions for construction staff</a:t>
            </a:r>
          </a:p>
          <a:p>
            <a:pPr>
              <a:lnSpc>
                <a:spcPct val="90000"/>
              </a:lnSpc>
            </a:pPr>
            <a:r>
              <a:rPr lang="en-US" sz="2400" dirty="0"/>
              <a:t>Occasionally include a line item in contracts requiring </a:t>
            </a:r>
            <a:r>
              <a:rPr lang="en-US" sz="2400" dirty="0" smtClean="0"/>
              <a:t>contractor </a:t>
            </a:r>
            <a:r>
              <a:rPr lang="en-US" sz="2400" dirty="0"/>
              <a:t>to monitor TMP implementation</a:t>
            </a:r>
          </a:p>
          <a:p>
            <a:pPr>
              <a:lnSpc>
                <a:spcPct val="90000"/>
              </a:lnSpc>
            </a:pPr>
            <a:r>
              <a:rPr lang="en-US" sz="2400" dirty="0"/>
              <a:t>Developed </a:t>
            </a:r>
            <a:r>
              <a:rPr lang="en-US" sz="2400" dirty="0" smtClean="0"/>
              <a:t>set </a:t>
            </a:r>
            <a:r>
              <a:rPr lang="en-US" sz="2400" dirty="0"/>
              <a:t>of </a:t>
            </a:r>
            <a:r>
              <a:rPr lang="en-US" sz="2400" dirty="0" smtClean="0"/>
              <a:t>performance </a:t>
            </a:r>
            <a:r>
              <a:rPr lang="en-US" sz="2400" dirty="0"/>
              <a:t>monitoring TMP strategies</a:t>
            </a:r>
          </a:p>
          <a:p>
            <a:pPr>
              <a:lnSpc>
                <a:spcPct val="90000"/>
              </a:lnSpc>
            </a:pPr>
            <a:r>
              <a:rPr lang="en-US" sz="2400" dirty="0"/>
              <a:t>Include </a:t>
            </a:r>
            <a:r>
              <a:rPr lang="en-US" sz="2400" dirty="0" smtClean="0"/>
              <a:t>post-construction </a:t>
            </a:r>
            <a:r>
              <a:rPr lang="en-US" sz="2400" dirty="0"/>
              <a:t>WZ performance assessment section in their TMP template</a:t>
            </a:r>
          </a:p>
          <a:p>
            <a:pPr lvl="1">
              <a:lnSpc>
                <a:spcPct val="90000"/>
              </a:lnSpc>
            </a:pPr>
            <a:r>
              <a:rPr lang="en-US" sz="2000" dirty="0"/>
              <a:t>Completed by </a:t>
            </a:r>
            <a:r>
              <a:rPr lang="en-US" sz="2000" dirty="0" smtClean="0"/>
              <a:t>RIDOT </a:t>
            </a:r>
            <a:r>
              <a:rPr lang="en-US" sz="2000" dirty="0"/>
              <a:t>TMP Implementation Manager</a:t>
            </a:r>
          </a:p>
          <a:p>
            <a:pPr lvl="1">
              <a:lnSpc>
                <a:spcPct val="90000"/>
              </a:lnSpc>
            </a:pPr>
            <a:r>
              <a:rPr lang="en-US" sz="2000" dirty="0" smtClean="0"/>
              <a:t>Document </a:t>
            </a:r>
            <a:r>
              <a:rPr lang="en-US" sz="2000" dirty="0"/>
              <a:t>lessons learned</a:t>
            </a:r>
          </a:p>
          <a:p>
            <a:pPr lvl="1">
              <a:lnSpc>
                <a:spcPct val="90000"/>
              </a:lnSpc>
            </a:pPr>
            <a:r>
              <a:rPr lang="en-US" sz="2000" dirty="0" smtClean="0"/>
              <a:t>Provide </a:t>
            </a:r>
            <a:r>
              <a:rPr lang="en-US" sz="2000" dirty="0"/>
              <a:t>recommendations on how to improve the TMP process and/or modify guidelines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C4FFA474-04E8-4BD5-A2F9-91F1DE6823E8}" type="slidenum">
              <a:rPr lang="en-US"/>
              <a:pPr/>
              <a:t>28</a:t>
            </a:fld>
            <a:endParaRPr lang="en-US"/>
          </a:p>
        </p:txBody>
      </p:sp>
      <p:sp>
        <p:nvSpPr>
          <p:cNvPr id="111618" name="Rectangle 2"/>
          <p:cNvSpPr>
            <a:spLocks noGrp="1" noChangeArrowheads="1"/>
          </p:cNvSpPr>
          <p:nvPr>
            <p:ph type="title"/>
          </p:nvPr>
        </p:nvSpPr>
        <p:spPr>
          <a:xfrm>
            <a:off x="457200" y="457200"/>
            <a:ext cx="8458200" cy="838200"/>
          </a:xfrm>
        </p:spPr>
        <p:txBody>
          <a:bodyPr/>
          <a:lstStyle/>
          <a:p>
            <a:r>
              <a:rPr lang="en-US" dirty="0" smtClean="0"/>
              <a:t>What should I measure?</a:t>
            </a:r>
            <a:endParaRPr lang="en-US" dirty="0"/>
          </a:p>
        </p:txBody>
      </p:sp>
      <p:sp>
        <p:nvSpPr>
          <p:cNvPr id="111619" name="Rectangle 3"/>
          <p:cNvSpPr>
            <a:spLocks noGrp="1" noChangeArrowheads="1"/>
          </p:cNvSpPr>
          <p:nvPr>
            <p:ph type="body" idx="1"/>
          </p:nvPr>
        </p:nvSpPr>
        <p:spPr>
          <a:xfrm>
            <a:off x="457200" y="1524000"/>
            <a:ext cx="8229600" cy="4800600"/>
          </a:xfrm>
        </p:spPr>
        <p:txBody>
          <a:bodyPr/>
          <a:lstStyle/>
          <a:p>
            <a:r>
              <a:rPr lang="en-US" sz="3400" dirty="0" smtClean="0"/>
              <a:t>Based </a:t>
            </a:r>
            <a:r>
              <a:rPr lang="en-US" sz="3400" dirty="0"/>
              <a:t>on agency goals and objectives</a:t>
            </a:r>
          </a:p>
          <a:p>
            <a:r>
              <a:rPr lang="en-US" sz="3400" dirty="0"/>
              <a:t>Reflect “realities” of project constraints</a:t>
            </a:r>
          </a:p>
          <a:p>
            <a:r>
              <a:rPr lang="en-US" sz="3400" dirty="0"/>
              <a:t>Tied to alternatives available and what can be influenced</a:t>
            </a:r>
          </a:p>
          <a:p>
            <a:pPr lvl="1"/>
            <a:r>
              <a:rPr lang="en-US" dirty="0"/>
              <a:t>When work should occur</a:t>
            </a:r>
          </a:p>
          <a:p>
            <a:pPr lvl="1"/>
            <a:r>
              <a:rPr lang="en-US" dirty="0"/>
              <a:t>How much roadway to use</a:t>
            </a:r>
          </a:p>
          <a:p>
            <a:pPr lvl="1"/>
            <a:r>
              <a:rPr lang="en-US" dirty="0"/>
              <a:t>Countermeasure strategies employed</a:t>
            </a:r>
          </a:p>
          <a:p>
            <a:r>
              <a:rPr lang="en-US" sz="3400" dirty="0"/>
              <a:t>Requires a “suite” of measures</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4400" b="0" dirty="0" smtClean="0"/>
              <a:t>Queue Measures Example</a:t>
            </a:r>
          </a:p>
        </p:txBody>
      </p:sp>
      <p:sp>
        <p:nvSpPr>
          <p:cNvPr id="13315" name="Content Placeholder 2"/>
          <p:cNvSpPr>
            <a:spLocks noGrp="1"/>
          </p:cNvSpPr>
          <p:nvPr>
            <p:ph idx="1"/>
          </p:nvPr>
        </p:nvSpPr>
        <p:spPr>
          <a:xfrm>
            <a:off x="457200" y="1676400"/>
            <a:ext cx="4718050" cy="4911725"/>
          </a:xfrm>
        </p:spPr>
        <p:txBody>
          <a:bodyPr/>
          <a:lstStyle/>
          <a:p>
            <a:pPr eaLnBrk="1" hangingPunct="1"/>
            <a:r>
              <a:rPr lang="en-US" dirty="0" smtClean="0"/>
              <a:t>Frequency</a:t>
            </a:r>
          </a:p>
          <a:p>
            <a:pPr eaLnBrk="1" hangingPunct="1"/>
            <a:r>
              <a:rPr lang="en-US" dirty="0" smtClean="0"/>
              <a:t>Duration</a:t>
            </a:r>
          </a:p>
          <a:p>
            <a:pPr eaLnBrk="1" hangingPunct="1"/>
            <a:r>
              <a:rPr lang="en-US" dirty="0" smtClean="0"/>
              <a:t>Averages and maximums </a:t>
            </a:r>
          </a:p>
          <a:p>
            <a:pPr eaLnBrk="1" hangingPunct="1"/>
            <a:r>
              <a:rPr lang="en-US" dirty="0" smtClean="0"/>
              <a:t>% of time queues exceed defined thresholds</a:t>
            </a:r>
          </a:p>
        </p:txBody>
      </p:sp>
      <p:pic>
        <p:nvPicPr>
          <p:cNvPr id="13316" name="Picture 3" descr="DFW lane shift5.JPG"/>
          <p:cNvPicPr>
            <a:picLocks noChangeAspect="1"/>
          </p:cNvPicPr>
          <p:nvPr/>
        </p:nvPicPr>
        <p:blipFill>
          <a:blip r:embed="rId3" cstate="print"/>
          <a:srcRect/>
          <a:stretch>
            <a:fillRect/>
          </a:stretch>
        </p:blipFill>
        <p:spPr bwMode="auto">
          <a:xfrm>
            <a:off x="5481638" y="1981200"/>
            <a:ext cx="3644900" cy="27336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Assessing TMP Performance</a:t>
            </a:r>
          </a:p>
        </p:txBody>
      </p:sp>
      <p:sp>
        <p:nvSpPr>
          <p:cNvPr id="6" name="Slide Number Placeholder 4"/>
          <p:cNvSpPr>
            <a:spLocks noGrp="1"/>
          </p:cNvSpPr>
          <p:nvPr>
            <p:ph type="sldNum" sz="quarter" idx="11"/>
          </p:nvPr>
        </p:nvSpPr>
        <p:spPr/>
        <p:txBody>
          <a:bodyPr/>
          <a:lstStyle/>
          <a:p>
            <a:fld id="{22394B8E-CC93-4A51-8130-2F5CD7BEDA23}" type="slidenum">
              <a:rPr lang="en-US"/>
              <a:pPr/>
              <a:t>3</a:t>
            </a:fld>
            <a:endParaRPr lang="en-US"/>
          </a:p>
        </p:txBody>
      </p:sp>
      <p:sp>
        <p:nvSpPr>
          <p:cNvPr id="33794" name="Rectangle 2"/>
          <p:cNvSpPr>
            <a:spLocks noGrp="1" noChangeArrowheads="1"/>
          </p:cNvSpPr>
          <p:nvPr>
            <p:ph type="title"/>
          </p:nvPr>
        </p:nvSpPr>
        <p:spPr>
          <a:xfrm>
            <a:off x="457200" y="304800"/>
            <a:ext cx="8382000" cy="1143000"/>
          </a:xfrm>
        </p:spPr>
        <p:txBody>
          <a:bodyPr/>
          <a:lstStyle/>
          <a:p>
            <a:r>
              <a:rPr lang="en-US" sz="4000"/>
              <a:t>Objectives During Construction</a:t>
            </a:r>
          </a:p>
        </p:txBody>
      </p:sp>
      <p:sp>
        <p:nvSpPr>
          <p:cNvPr id="33795" name="Rectangle 3"/>
          <p:cNvSpPr>
            <a:spLocks noGrp="1" noChangeArrowheads="1"/>
          </p:cNvSpPr>
          <p:nvPr>
            <p:ph type="body" idx="1"/>
          </p:nvPr>
        </p:nvSpPr>
        <p:spPr>
          <a:xfrm>
            <a:off x="381000" y="1600200"/>
            <a:ext cx="8229600" cy="4525963"/>
          </a:xfrm>
        </p:spPr>
        <p:txBody>
          <a:bodyPr/>
          <a:lstStyle/>
          <a:p>
            <a:pPr>
              <a:lnSpc>
                <a:spcPct val="90000"/>
              </a:lnSpc>
            </a:pPr>
            <a:r>
              <a:rPr lang="en-US" sz="2400" dirty="0"/>
              <a:t>R</a:t>
            </a:r>
            <a:r>
              <a:rPr lang="en-US" sz="2400" dirty="0" smtClean="0"/>
              <a:t>esolve </a:t>
            </a:r>
            <a:r>
              <a:rPr lang="en-US" sz="2400" dirty="0"/>
              <a:t>any pre-construction coordination issues</a:t>
            </a:r>
          </a:p>
          <a:p>
            <a:pPr>
              <a:lnSpc>
                <a:spcPct val="90000"/>
              </a:lnSpc>
            </a:pPr>
            <a:r>
              <a:rPr lang="en-US" sz="2400" dirty="0"/>
              <a:t>Assess </a:t>
            </a:r>
            <a:r>
              <a:rPr lang="en-US" sz="2400" dirty="0" smtClean="0"/>
              <a:t>impact </a:t>
            </a:r>
            <a:r>
              <a:rPr lang="en-US" sz="2400" dirty="0"/>
              <a:t>of any proposed </a:t>
            </a:r>
            <a:r>
              <a:rPr lang="en-US" sz="2400" dirty="0" smtClean="0"/>
              <a:t>MOT changes </a:t>
            </a:r>
            <a:r>
              <a:rPr lang="en-US" sz="2400" dirty="0"/>
              <a:t>prior to </a:t>
            </a:r>
            <a:r>
              <a:rPr lang="en-US" sz="2400" dirty="0" smtClean="0"/>
              <a:t>start </a:t>
            </a:r>
            <a:r>
              <a:rPr lang="en-US" sz="2400" dirty="0"/>
              <a:t>of work</a:t>
            </a:r>
          </a:p>
          <a:p>
            <a:pPr>
              <a:lnSpc>
                <a:spcPct val="90000"/>
              </a:lnSpc>
            </a:pPr>
            <a:r>
              <a:rPr lang="en-US" sz="2400" dirty="0"/>
              <a:t>Update TMP (if needed)</a:t>
            </a:r>
          </a:p>
          <a:p>
            <a:pPr>
              <a:lnSpc>
                <a:spcPct val="90000"/>
              </a:lnSpc>
            </a:pPr>
            <a:r>
              <a:rPr lang="en-US" sz="2400" dirty="0"/>
              <a:t>Implement the TMP</a:t>
            </a:r>
          </a:p>
          <a:p>
            <a:pPr>
              <a:lnSpc>
                <a:spcPct val="90000"/>
              </a:lnSpc>
            </a:pPr>
            <a:r>
              <a:rPr lang="en-US" sz="2400" dirty="0"/>
              <a:t>Actively monitor and manage WZ impacts during construction</a:t>
            </a:r>
          </a:p>
          <a:p>
            <a:pPr>
              <a:lnSpc>
                <a:spcPct val="90000"/>
              </a:lnSpc>
            </a:pPr>
            <a:r>
              <a:rPr lang="en-US" sz="2400" dirty="0"/>
              <a:t>Revise </a:t>
            </a:r>
            <a:r>
              <a:rPr lang="en-US" sz="2400" dirty="0" smtClean="0"/>
              <a:t>TMP </a:t>
            </a:r>
            <a:r>
              <a:rPr lang="en-US" sz="2400" dirty="0"/>
              <a:t>and implement appropriate revisions, </a:t>
            </a:r>
            <a:r>
              <a:rPr lang="en-US" sz="2400" dirty="0" smtClean="0"/>
              <a:t>as needed </a:t>
            </a:r>
            <a:endParaRPr lang="en-US" sz="2400" dirty="0"/>
          </a:p>
          <a:p>
            <a:pPr>
              <a:lnSpc>
                <a:spcPct val="90000"/>
              </a:lnSpc>
            </a:pPr>
            <a:r>
              <a:rPr lang="en-US" sz="2400" dirty="0"/>
              <a:t>Document any findings, lessons for use in performance assessments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3795">
                                            <p:txEl>
                                              <p:pRg st="4" end="4"/>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33795">
                                            <p:txEl>
                                              <p:pRg st="5" end="5"/>
                                            </p:txEl>
                                          </p:spTgt>
                                        </p:tgtEl>
                                        <p:attrNameLst>
                                          <p:attrName>style.color</p:attrName>
                                        </p:attrNameLst>
                                      </p:cBhvr>
                                      <p:to>
                                        <a:schemeClr val="accent2"/>
                                      </p:to>
                                    </p:animClr>
                                  </p:childTnLst>
                                </p:cTn>
                              </p:par>
                            </p:childTnLst>
                          </p:cTn>
                        </p:par>
                        <p:par>
                          <p:cTn id="9" fill="hold">
                            <p:stCondLst>
                              <p:cond delay="2000"/>
                            </p:stCondLst>
                            <p:childTnLst>
                              <p:par>
                                <p:cTn id="10" presetID="3" presetClass="emph" presetSubtype="2" fill="hold" nodeType="afterEffect">
                                  <p:stCondLst>
                                    <p:cond delay="0"/>
                                  </p:stCondLst>
                                  <p:childTnLst>
                                    <p:animClr clrSpc="rgb" dir="cw">
                                      <p:cBhvr override="childStyle">
                                        <p:cTn id="11" dur="2000" fill="hold"/>
                                        <p:tgtEl>
                                          <p:spTgt spid="33795">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0569D834-E338-4933-BE3C-1717040776B9}" type="slidenum">
              <a:rPr lang="en-US"/>
              <a:pPr/>
              <a:t>30</a:t>
            </a:fld>
            <a:endParaRPr lang="en-US"/>
          </a:p>
        </p:txBody>
      </p:sp>
      <p:sp>
        <p:nvSpPr>
          <p:cNvPr id="54274" name="Rectangle 2"/>
          <p:cNvSpPr>
            <a:spLocks noGrp="1" noChangeArrowheads="1"/>
          </p:cNvSpPr>
          <p:nvPr>
            <p:ph type="title"/>
          </p:nvPr>
        </p:nvSpPr>
        <p:spPr>
          <a:xfrm>
            <a:off x="304800" y="304800"/>
            <a:ext cx="8458200" cy="1143000"/>
          </a:xfrm>
        </p:spPr>
        <p:txBody>
          <a:bodyPr/>
          <a:lstStyle/>
          <a:p>
            <a:r>
              <a:rPr lang="en-US"/>
              <a:t>Project-Level Performance </a:t>
            </a:r>
          </a:p>
        </p:txBody>
      </p:sp>
      <p:sp>
        <p:nvSpPr>
          <p:cNvPr id="54275" name="Rectangle 3"/>
          <p:cNvSpPr>
            <a:spLocks noGrp="1" noChangeArrowheads="1"/>
          </p:cNvSpPr>
          <p:nvPr>
            <p:ph type="body" idx="1"/>
          </p:nvPr>
        </p:nvSpPr>
        <p:spPr>
          <a:xfrm>
            <a:off x="457200" y="1447800"/>
            <a:ext cx="8229600" cy="5105400"/>
          </a:xfrm>
        </p:spPr>
        <p:txBody>
          <a:bodyPr/>
          <a:lstStyle/>
          <a:p>
            <a:pPr>
              <a:lnSpc>
                <a:spcPct val="90000"/>
              </a:lnSpc>
            </a:pPr>
            <a:r>
              <a:rPr lang="en-US"/>
              <a:t>Example Measures:</a:t>
            </a:r>
          </a:p>
          <a:p>
            <a:pPr lvl="1">
              <a:lnSpc>
                <a:spcPct val="90000"/>
              </a:lnSpc>
            </a:pPr>
            <a:r>
              <a:rPr lang="en-US"/>
              <a:t>WZ Safety Performance</a:t>
            </a:r>
          </a:p>
          <a:p>
            <a:pPr lvl="2">
              <a:lnSpc>
                <a:spcPct val="90000"/>
              </a:lnSpc>
            </a:pPr>
            <a:r>
              <a:rPr lang="en-US"/>
              <a:t>Traffic crash statistics </a:t>
            </a:r>
          </a:p>
          <a:p>
            <a:pPr lvl="2">
              <a:lnSpc>
                <a:spcPct val="90000"/>
              </a:lnSpc>
            </a:pPr>
            <a:r>
              <a:rPr lang="en-US"/>
              <a:t>Worker fatalities and injuries</a:t>
            </a:r>
          </a:p>
          <a:p>
            <a:pPr lvl="2">
              <a:lnSpc>
                <a:spcPct val="90000"/>
              </a:lnSpc>
            </a:pPr>
            <a:r>
              <a:rPr lang="en-US"/>
              <a:t>Speed/speed variance</a:t>
            </a:r>
            <a:r>
              <a:rPr lang="en-US" sz="2000"/>
              <a:t> </a:t>
            </a:r>
          </a:p>
          <a:p>
            <a:pPr lvl="1">
              <a:lnSpc>
                <a:spcPct val="90000"/>
              </a:lnSpc>
            </a:pPr>
            <a:r>
              <a:rPr lang="en-US"/>
              <a:t>WZ Mobility Performance</a:t>
            </a:r>
            <a:r>
              <a:rPr lang="en-US" sz="2400"/>
              <a:t> </a:t>
            </a:r>
          </a:p>
          <a:p>
            <a:pPr lvl="2">
              <a:lnSpc>
                <a:spcPct val="90000"/>
              </a:lnSpc>
            </a:pPr>
            <a:r>
              <a:rPr lang="en-US"/>
              <a:t>Delay </a:t>
            </a:r>
          </a:p>
          <a:p>
            <a:pPr lvl="2">
              <a:lnSpc>
                <a:spcPct val="90000"/>
              </a:lnSpc>
            </a:pPr>
            <a:r>
              <a:rPr lang="en-US"/>
              <a:t>Speed </a:t>
            </a:r>
          </a:p>
          <a:p>
            <a:pPr lvl="2">
              <a:lnSpc>
                <a:spcPct val="90000"/>
              </a:lnSpc>
            </a:pPr>
            <a:r>
              <a:rPr lang="en-US"/>
              <a:t>Travel time </a:t>
            </a:r>
          </a:p>
          <a:p>
            <a:pPr lvl="2">
              <a:lnSpc>
                <a:spcPct val="90000"/>
              </a:lnSpc>
            </a:pPr>
            <a:r>
              <a:rPr lang="en-US"/>
              <a:t>Queue length </a:t>
            </a:r>
          </a:p>
          <a:p>
            <a:pPr lvl="1">
              <a:lnSpc>
                <a:spcPct val="90000"/>
              </a:lnSpc>
            </a:pPr>
            <a:r>
              <a:rPr lang="en-US"/>
              <a:t>Exposure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C74DEC22-A821-4887-A69E-E3C94BF7EF59}" type="slidenum">
              <a:rPr lang="en-US"/>
              <a:pPr/>
              <a:t>31</a:t>
            </a:fld>
            <a:endParaRPr lang="en-US"/>
          </a:p>
        </p:txBody>
      </p:sp>
      <p:sp>
        <p:nvSpPr>
          <p:cNvPr id="56322" name="Rectangle 2"/>
          <p:cNvSpPr>
            <a:spLocks noGrp="1" noChangeArrowheads="1"/>
          </p:cNvSpPr>
          <p:nvPr>
            <p:ph type="title"/>
          </p:nvPr>
        </p:nvSpPr>
        <p:spPr>
          <a:xfrm>
            <a:off x="228600" y="304800"/>
            <a:ext cx="8610600" cy="838200"/>
          </a:xfrm>
        </p:spPr>
        <p:txBody>
          <a:bodyPr/>
          <a:lstStyle/>
          <a:p>
            <a:r>
              <a:rPr lang="en-US" sz="4000"/>
              <a:t>Project-Level Performance </a:t>
            </a:r>
            <a:r>
              <a:rPr lang="en-US" sz="3600"/>
              <a:t>(cont.)</a:t>
            </a:r>
          </a:p>
        </p:txBody>
      </p:sp>
      <p:sp>
        <p:nvSpPr>
          <p:cNvPr id="56323" name="Rectangle 3"/>
          <p:cNvSpPr>
            <a:spLocks noGrp="1" noChangeArrowheads="1"/>
          </p:cNvSpPr>
          <p:nvPr>
            <p:ph type="body" idx="1"/>
          </p:nvPr>
        </p:nvSpPr>
        <p:spPr>
          <a:xfrm>
            <a:off x="457200" y="1371600"/>
            <a:ext cx="8229600" cy="4800600"/>
          </a:xfrm>
        </p:spPr>
        <p:txBody>
          <a:bodyPr/>
          <a:lstStyle/>
          <a:p>
            <a:pPr>
              <a:lnSpc>
                <a:spcPct val="90000"/>
              </a:lnSpc>
            </a:pPr>
            <a:r>
              <a:rPr lang="en-US"/>
              <a:t>Example Measures:</a:t>
            </a:r>
          </a:p>
          <a:p>
            <a:pPr lvl="1">
              <a:lnSpc>
                <a:spcPct val="90000"/>
              </a:lnSpc>
            </a:pPr>
            <a:r>
              <a:rPr lang="en-US"/>
              <a:t>Construction Efficiency and Effectiveness</a:t>
            </a:r>
            <a:r>
              <a:rPr lang="en-US" sz="2400"/>
              <a:t> </a:t>
            </a:r>
          </a:p>
          <a:p>
            <a:pPr lvl="2">
              <a:lnSpc>
                <a:spcPct val="90000"/>
              </a:lnSpc>
            </a:pPr>
            <a:r>
              <a:rPr lang="en-US"/>
              <a:t>On-time completion </a:t>
            </a:r>
          </a:p>
          <a:p>
            <a:pPr lvl="2">
              <a:lnSpc>
                <a:spcPct val="90000"/>
              </a:lnSpc>
            </a:pPr>
            <a:r>
              <a:rPr lang="en-US"/>
              <a:t>Cost-efficiency/effectiveness </a:t>
            </a:r>
          </a:p>
          <a:p>
            <a:pPr lvl="2">
              <a:lnSpc>
                <a:spcPct val="90000"/>
              </a:lnSpc>
            </a:pPr>
            <a:r>
              <a:rPr lang="en-US"/>
              <a:t>Quality of work</a:t>
            </a:r>
            <a:r>
              <a:rPr lang="en-US" sz="2000"/>
              <a:t> </a:t>
            </a:r>
          </a:p>
          <a:p>
            <a:pPr lvl="1">
              <a:lnSpc>
                <a:spcPct val="90000"/>
              </a:lnSpc>
            </a:pPr>
            <a:r>
              <a:rPr lang="en-US"/>
              <a:t>Efforts made to address impacts</a:t>
            </a:r>
            <a:endParaRPr lang="en-US" sz="2400"/>
          </a:p>
          <a:p>
            <a:pPr lvl="1">
              <a:lnSpc>
                <a:spcPct val="90000"/>
              </a:lnSpc>
            </a:pPr>
            <a:r>
              <a:rPr lang="en-US"/>
              <a:t>Public Perception</a:t>
            </a:r>
            <a:r>
              <a:rPr lang="en-US" sz="2400"/>
              <a:t> </a:t>
            </a:r>
          </a:p>
          <a:p>
            <a:pPr lvl="2">
              <a:lnSpc>
                <a:spcPct val="90000"/>
              </a:lnSpc>
            </a:pPr>
            <a:r>
              <a:rPr lang="en-US"/>
              <a:t>Calls/comments received – pro and con </a:t>
            </a:r>
          </a:p>
          <a:p>
            <a:pPr lvl="2">
              <a:lnSpc>
                <a:spcPct val="90000"/>
              </a:lnSpc>
            </a:pPr>
            <a:r>
              <a:rPr lang="en-US"/>
              <a:t>Customer satisfaction indexes </a:t>
            </a:r>
          </a:p>
          <a:p>
            <a:pPr lvl="2">
              <a:lnSpc>
                <a:spcPct val="90000"/>
              </a:lnSpc>
            </a:pPr>
            <a:r>
              <a:rPr lang="en-US"/>
              <a:t>User perceptions about the safety and mobility of the work zone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p:txBody>
          <a:bodyPr/>
          <a:lstStyle/>
          <a:p>
            <a:r>
              <a:rPr lang="en-US">
                <a:solidFill>
                  <a:schemeClr val="bg1"/>
                </a:solidFill>
              </a:rPr>
              <a:t>What to Consider When TMP Changes are Proposed </a:t>
            </a:r>
            <a:br>
              <a:rPr lang="en-US">
                <a:solidFill>
                  <a:schemeClr val="bg1"/>
                </a:solidFill>
              </a:rPr>
            </a:br>
            <a:r>
              <a:rPr lang="en-US">
                <a:solidFill>
                  <a:schemeClr val="bg1"/>
                </a:solidFill>
              </a:rPr>
              <a:t>During Construction</a:t>
            </a:r>
          </a:p>
        </p:txBody>
      </p:sp>
      <p:sp>
        <p:nvSpPr>
          <p:cNvPr id="114691" name="Rectangle 3"/>
          <p:cNvSpPr>
            <a:spLocks noGrp="1" noChangeArrowheads="1"/>
          </p:cNvSpPr>
          <p:nvPr>
            <p:ph type="subTitle" idx="1"/>
          </p:nvPr>
        </p:nvSpPr>
        <p:spPr>
          <a:xfrm>
            <a:off x="1447800" y="4419600"/>
            <a:ext cx="6400800" cy="990600"/>
          </a:xfrm>
        </p:spPr>
        <p:txBody>
          <a:bodyPr/>
          <a:lstStyle/>
          <a:p>
            <a:pPr>
              <a:lnSpc>
                <a:spcPct val="90000"/>
              </a:lnSpc>
            </a:pPr>
            <a:r>
              <a:rPr lang="en-US">
                <a:solidFill>
                  <a:schemeClr val="accent1"/>
                </a:solidFill>
              </a:rPr>
              <a:t>Much has happened prior to now...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Assessing TMP Performance</a:t>
            </a:r>
          </a:p>
        </p:txBody>
      </p:sp>
      <p:sp>
        <p:nvSpPr>
          <p:cNvPr id="4" name="Slide Number Placeholder 3"/>
          <p:cNvSpPr>
            <a:spLocks noGrp="1"/>
          </p:cNvSpPr>
          <p:nvPr>
            <p:ph type="sldNum" sz="quarter" idx="11"/>
          </p:nvPr>
        </p:nvSpPr>
        <p:spPr/>
        <p:txBody>
          <a:bodyPr/>
          <a:lstStyle/>
          <a:p>
            <a:fld id="{71EF7546-43D3-4D73-808E-11229507FE40}" type="slidenum">
              <a:rPr lang="en-US"/>
              <a:pPr/>
              <a:t>33</a:t>
            </a:fld>
            <a:endParaRPr lang="en-US"/>
          </a:p>
        </p:txBody>
      </p:sp>
      <p:sp>
        <p:nvSpPr>
          <p:cNvPr id="137221" name="Rectangle 5"/>
          <p:cNvSpPr>
            <a:spLocks noChangeArrowheads="1"/>
          </p:cNvSpPr>
          <p:nvPr/>
        </p:nvSpPr>
        <p:spPr bwMode="auto">
          <a:xfrm>
            <a:off x="457200" y="565150"/>
            <a:ext cx="8229600" cy="5653088"/>
          </a:xfrm>
          <a:prstGeom prst="rect">
            <a:avLst/>
          </a:prstGeom>
          <a:solidFill>
            <a:srgbClr val="000080"/>
          </a:solidFill>
          <a:ln w="9525">
            <a:solidFill>
              <a:schemeClr val="tx1"/>
            </a:solidFill>
            <a:miter lim="800000"/>
            <a:headEnd/>
            <a:tailEnd/>
          </a:ln>
          <a:effectLst/>
        </p:spPr>
        <p:txBody>
          <a:bodyPr anchor="ctr">
            <a:spAutoFit/>
          </a:bodyPr>
          <a:lstStyle/>
          <a:p>
            <a:pPr algn="l"/>
            <a:r>
              <a:rPr lang="en-US" sz="2800">
                <a:solidFill>
                  <a:schemeClr val="bg1"/>
                </a:solidFill>
              </a:rPr>
              <a:t>“The benefit of the TMP shines when ODOT can use the document to respond to requests made by contractors to modify the original traffic control plan in some way during construction.  </a:t>
            </a:r>
          </a:p>
          <a:p>
            <a:pPr algn="l"/>
            <a:endParaRPr lang="en-US" sz="2800">
              <a:solidFill>
                <a:schemeClr val="bg1"/>
              </a:solidFill>
            </a:endParaRPr>
          </a:p>
          <a:p>
            <a:pPr algn="l"/>
            <a:r>
              <a:rPr lang="en-US" sz="2800">
                <a:solidFill>
                  <a:schemeClr val="bg1"/>
                </a:solidFill>
              </a:rPr>
              <a:t>“ODOT can use the information and decisions recorded in the TMP to determine if the integrity of the TCP, promises made to stakeholders, traffic safety and operation can all be maintained if the contractor’s request is implemented.”</a:t>
            </a:r>
          </a:p>
          <a:p>
            <a:pPr algn="l"/>
            <a:endParaRPr lang="en-US" sz="2800">
              <a:solidFill>
                <a:schemeClr val="bg1"/>
              </a:solidFill>
            </a:endParaRPr>
          </a:p>
          <a:p>
            <a:pPr algn="l"/>
            <a:r>
              <a:rPr lang="en-US" sz="2800">
                <a:solidFill>
                  <a:schemeClr val="bg1"/>
                </a:solidFill>
              </a:rPr>
              <a:t> –Oregon DOT State Traffic Control Plans Engineer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Assessing TMP Performance</a:t>
            </a:r>
          </a:p>
        </p:txBody>
      </p:sp>
      <p:sp>
        <p:nvSpPr>
          <p:cNvPr id="6" name="Slide Number Placeholder 4"/>
          <p:cNvSpPr>
            <a:spLocks noGrp="1"/>
          </p:cNvSpPr>
          <p:nvPr>
            <p:ph type="sldNum" sz="quarter" idx="11"/>
          </p:nvPr>
        </p:nvSpPr>
        <p:spPr/>
        <p:txBody>
          <a:bodyPr/>
          <a:lstStyle/>
          <a:p>
            <a:fld id="{342B8D71-23C3-4D12-B5E4-33E114E1B9EF}" type="slidenum">
              <a:rPr lang="en-US"/>
              <a:pPr/>
              <a:t>34</a:t>
            </a:fld>
            <a:endParaRPr lang="en-US"/>
          </a:p>
        </p:txBody>
      </p:sp>
      <p:sp>
        <p:nvSpPr>
          <p:cNvPr id="118786" name="Rectangle 2"/>
          <p:cNvSpPr>
            <a:spLocks noGrp="1" noChangeArrowheads="1"/>
          </p:cNvSpPr>
          <p:nvPr>
            <p:ph type="title"/>
          </p:nvPr>
        </p:nvSpPr>
        <p:spPr>
          <a:xfrm>
            <a:off x="457200" y="457200"/>
            <a:ext cx="8229600" cy="1066800"/>
          </a:xfrm>
        </p:spPr>
        <p:txBody>
          <a:bodyPr/>
          <a:lstStyle/>
          <a:p>
            <a:r>
              <a:rPr lang="en-US"/>
              <a:t>Changes to a TMP Can...</a:t>
            </a:r>
          </a:p>
        </p:txBody>
      </p:sp>
      <p:sp>
        <p:nvSpPr>
          <p:cNvPr id="118787" name="Rectangle 3"/>
          <p:cNvSpPr>
            <a:spLocks noGrp="1" noChangeArrowheads="1"/>
          </p:cNvSpPr>
          <p:nvPr>
            <p:ph type="body" idx="1"/>
          </p:nvPr>
        </p:nvSpPr>
        <p:spPr>
          <a:xfrm>
            <a:off x="533400" y="1600200"/>
            <a:ext cx="8229600" cy="4114800"/>
          </a:xfrm>
        </p:spPr>
        <p:txBody>
          <a:bodyPr/>
          <a:lstStyle/>
          <a:p>
            <a:r>
              <a:rPr lang="en-US"/>
              <a:t>Affect the MOT decisions made by the DOT during project development</a:t>
            </a:r>
          </a:p>
          <a:p>
            <a:r>
              <a:rPr lang="en-US"/>
              <a:t>Increase work zone impacts</a:t>
            </a:r>
          </a:p>
          <a:p>
            <a:pPr lvl="1"/>
            <a:r>
              <a:rPr lang="en-US"/>
              <a:t>Queues &amp; delays</a:t>
            </a:r>
          </a:p>
          <a:p>
            <a:pPr lvl="1"/>
            <a:r>
              <a:rPr lang="en-US"/>
              <a:t>Potential for crashes</a:t>
            </a:r>
          </a:p>
          <a:p>
            <a:r>
              <a:rPr lang="en-US"/>
              <a:t>Reduce the effectiveness of the TMP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Assessing TMP Performance</a:t>
            </a:r>
          </a:p>
        </p:txBody>
      </p:sp>
      <p:sp>
        <p:nvSpPr>
          <p:cNvPr id="5" name="Slide Number Placeholder 2"/>
          <p:cNvSpPr>
            <a:spLocks noGrp="1"/>
          </p:cNvSpPr>
          <p:nvPr>
            <p:ph type="sldNum" sz="quarter" idx="11"/>
          </p:nvPr>
        </p:nvSpPr>
        <p:spPr/>
        <p:txBody>
          <a:bodyPr/>
          <a:lstStyle/>
          <a:p>
            <a:fld id="{87E315DB-EA67-4108-9FF7-C2170EA5B765}" type="slidenum">
              <a:rPr lang="en-US"/>
              <a:pPr/>
              <a:t>35</a:t>
            </a:fld>
            <a:endParaRPr lang="en-US"/>
          </a:p>
        </p:txBody>
      </p:sp>
      <p:sp>
        <p:nvSpPr>
          <p:cNvPr id="120834" name="Rectangle 2"/>
          <p:cNvSpPr>
            <a:spLocks noGrp="1" noChangeArrowheads="1"/>
          </p:cNvSpPr>
          <p:nvPr>
            <p:ph type="title" idx="4294967295"/>
          </p:nvPr>
        </p:nvSpPr>
        <p:spPr>
          <a:xfrm>
            <a:off x="457200" y="457200"/>
            <a:ext cx="8229600" cy="1189038"/>
          </a:xfrm>
        </p:spPr>
        <p:txBody>
          <a:bodyPr/>
          <a:lstStyle/>
          <a:p>
            <a:r>
              <a:rPr lang="en-US"/>
              <a:t>If changes are proposed... </a:t>
            </a:r>
          </a:p>
        </p:txBody>
      </p:sp>
      <p:sp>
        <p:nvSpPr>
          <p:cNvPr id="120835" name="Rectangle 3"/>
          <p:cNvSpPr>
            <a:spLocks noGrp="1" noChangeArrowheads="1"/>
          </p:cNvSpPr>
          <p:nvPr>
            <p:ph type="body" idx="4294967295"/>
          </p:nvPr>
        </p:nvSpPr>
        <p:spPr>
          <a:xfrm>
            <a:off x="457200" y="1524000"/>
            <a:ext cx="8229600" cy="4800600"/>
          </a:xfrm>
        </p:spPr>
        <p:txBody>
          <a:bodyPr/>
          <a:lstStyle/>
          <a:p>
            <a:pPr>
              <a:lnSpc>
                <a:spcPct val="80000"/>
              </a:lnSpc>
            </a:pPr>
            <a:r>
              <a:rPr lang="en-US" sz="2800"/>
              <a:t>How will revised impacts be assessed?</a:t>
            </a:r>
          </a:p>
          <a:p>
            <a:pPr>
              <a:lnSpc>
                <a:spcPct val="80000"/>
              </a:lnSpc>
            </a:pPr>
            <a:r>
              <a:rPr lang="en-US" sz="2800"/>
              <a:t>Who will update the impacts assessment?</a:t>
            </a:r>
          </a:p>
          <a:p>
            <a:pPr>
              <a:lnSpc>
                <a:spcPct val="80000"/>
              </a:lnSpc>
            </a:pPr>
            <a:r>
              <a:rPr lang="en-US" sz="2800"/>
              <a:t>Are any increased impacts acceptable? </a:t>
            </a:r>
          </a:p>
          <a:p>
            <a:pPr>
              <a:lnSpc>
                <a:spcPct val="80000"/>
              </a:lnSpc>
            </a:pPr>
            <a:r>
              <a:rPr lang="en-US" sz="2800"/>
              <a:t>What are the critical issues to address in the TMP?  e.g.,</a:t>
            </a:r>
          </a:p>
          <a:p>
            <a:pPr lvl="1">
              <a:lnSpc>
                <a:spcPct val="80000"/>
              </a:lnSpc>
            </a:pPr>
            <a:r>
              <a:rPr lang="en-US" sz="2400"/>
              <a:t>Alternate route availability</a:t>
            </a:r>
          </a:p>
          <a:p>
            <a:pPr lvl="1">
              <a:lnSpc>
                <a:spcPct val="80000"/>
              </a:lnSpc>
            </a:pPr>
            <a:r>
              <a:rPr lang="en-US" sz="2400"/>
              <a:t>Effects on businesses and residents</a:t>
            </a:r>
          </a:p>
          <a:p>
            <a:pPr lvl="1">
              <a:lnSpc>
                <a:spcPct val="80000"/>
              </a:lnSpc>
            </a:pPr>
            <a:r>
              <a:rPr lang="en-US" sz="2400"/>
              <a:t>Changes to lane closures</a:t>
            </a:r>
          </a:p>
          <a:p>
            <a:pPr>
              <a:lnSpc>
                <a:spcPct val="80000"/>
              </a:lnSpc>
            </a:pPr>
            <a:r>
              <a:rPr lang="en-US" sz="2800"/>
              <a:t>Who will update the TMP, as needed?</a:t>
            </a:r>
          </a:p>
          <a:p>
            <a:pPr>
              <a:lnSpc>
                <a:spcPct val="80000"/>
              </a:lnSpc>
            </a:pPr>
            <a:r>
              <a:rPr lang="en-US" sz="2800"/>
              <a:t>Who will pay for these activities?</a:t>
            </a:r>
          </a:p>
          <a:p>
            <a:pPr>
              <a:lnSpc>
                <a:spcPct val="80000"/>
              </a:lnSpc>
            </a:pPr>
            <a:r>
              <a:rPr lang="en-US" sz="2800"/>
              <a:t>Who will pay for any changes in cost to TMP implementation?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Assessing TMP Performance</a:t>
            </a:r>
          </a:p>
        </p:txBody>
      </p:sp>
      <p:sp>
        <p:nvSpPr>
          <p:cNvPr id="7" name="Slide Number Placeholder 4"/>
          <p:cNvSpPr>
            <a:spLocks noGrp="1"/>
          </p:cNvSpPr>
          <p:nvPr>
            <p:ph type="sldNum" sz="quarter" idx="11"/>
          </p:nvPr>
        </p:nvSpPr>
        <p:spPr/>
        <p:txBody>
          <a:bodyPr/>
          <a:lstStyle/>
          <a:p>
            <a:fld id="{8F5AFE13-34D2-4A35-AFDF-372F545ECB9D}" type="slidenum">
              <a:rPr lang="en-US"/>
              <a:pPr/>
              <a:t>36</a:t>
            </a:fld>
            <a:endParaRPr lang="en-US"/>
          </a:p>
        </p:txBody>
      </p:sp>
      <p:sp>
        <p:nvSpPr>
          <p:cNvPr id="122882" name="Rectangle 2"/>
          <p:cNvSpPr>
            <a:spLocks noGrp="1" noChangeArrowheads="1"/>
          </p:cNvSpPr>
          <p:nvPr>
            <p:ph type="title"/>
          </p:nvPr>
        </p:nvSpPr>
        <p:spPr>
          <a:xfrm>
            <a:off x="609600" y="304800"/>
            <a:ext cx="7772400" cy="914400"/>
          </a:xfrm>
          <a:noFill/>
        </p:spPr>
        <p:txBody>
          <a:bodyPr/>
          <a:lstStyle/>
          <a:p>
            <a:r>
              <a:rPr lang="en-US"/>
              <a:t>Responsible Persons</a:t>
            </a:r>
          </a:p>
        </p:txBody>
      </p:sp>
      <p:sp>
        <p:nvSpPr>
          <p:cNvPr id="122883" name="Rectangle 3"/>
          <p:cNvSpPr>
            <a:spLocks noGrp="1" noChangeArrowheads="1"/>
          </p:cNvSpPr>
          <p:nvPr>
            <p:ph type="body" idx="1"/>
          </p:nvPr>
        </p:nvSpPr>
        <p:spPr>
          <a:xfrm>
            <a:off x="685800" y="1295400"/>
            <a:ext cx="7772400" cy="4830763"/>
          </a:xfrm>
          <a:noFill/>
        </p:spPr>
        <p:txBody>
          <a:bodyPr/>
          <a:lstStyle/>
          <a:p>
            <a:r>
              <a:rPr lang="en-US" dirty="0"/>
              <a:t>Both </a:t>
            </a:r>
            <a:r>
              <a:rPr lang="en-US" dirty="0" smtClean="0"/>
              <a:t>DOT </a:t>
            </a:r>
            <a:r>
              <a:rPr lang="en-US" dirty="0"/>
              <a:t>and the contractor must designate a responsible person:</a:t>
            </a:r>
          </a:p>
          <a:p>
            <a:pPr lvl="1"/>
            <a:r>
              <a:rPr lang="en-US" dirty="0"/>
              <a:t>At the project-level</a:t>
            </a:r>
          </a:p>
          <a:p>
            <a:pPr lvl="1"/>
            <a:r>
              <a:rPr lang="en-US" dirty="0"/>
              <a:t>Who is appropriately trained</a:t>
            </a:r>
          </a:p>
          <a:p>
            <a:pPr lvl="1"/>
            <a:r>
              <a:rPr lang="en-US" dirty="0"/>
              <a:t>Who has primary responsibility and sufficient authority for implementing the TMP and other safety and mobility aspects of the project</a:t>
            </a:r>
          </a:p>
          <a:p>
            <a:r>
              <a:rPr lang="en-US" dirty="0"/>
              <a:t>They need to review TMP changes</a:t>
            </a:r>
          </a:p>
        </p:txBody>
      </p:sp>
      <p:sp>
        <p:nvSpPr>
          <p:cNvPr id="122884" name="Rectangle 4"/>
          <p:cNvSpPr>
            <a:spLocks noChangeArrowheads="1"/>
          </p:cNvSpPr>
          <p:nvPr/>
        </p:nvSpPr>
        <p:spPr bwMode="auto">
          <a:xfrm>
            <a:off x="838200" y="762000"/>
            <a:ext cx="7772400" cy="960438"/>
          </a:xfrm>
          <a:prstGeom prst="rect">
            <a:avLst/>
          </a:prstGeom>
          <a:noFill/>
          <a:ln w="9525">
            <a:noFill/>
            <a:miter lim="800000"/>
            <a:headEnd/>
            <a:tailEnd/>
          </a:ln>
          <a:effectLst/>
        </p:spPr>
        <p:txBody>
          <a:bodyPr anchor="ctr"/>
          <a:lstStyle/>
          <a:p>
            <a:pPr algn="l"/>
            <a:endParaRPr lang="en-US" sz="4400" b="1"/>
          </a:p>
        </p:txBody>
      </p:sp>
      <p:sp>
        <p:nvSpPr>
          <p:cNvPr id="122885" name="Rectangle 5"/>
          <p:cNvSpPr>
            <a:spLocks noChangeArrowheads="1"/>
          </p:cNvSpPr>
          <p:nvPr/>
        </p:nvSpPr>
        <p:spPr bwMode="auto">
          <a:xfrm>
            <a:off x="838200" y="1905000"/>
            <a:ext cx="7772400" cy="4373563"/>
          </a:xfrm>
          <a:prstGeom prst="rect">
            <a:avLst/>
          </a:prstGeom>
          <a:noFill/>
          <a:ln w="9525">
            <a:noFill/>
            <a:miter lim="800000"/>
            <a:headEnd/>
            <a:tailEnd/>
          </a:ln>
          <a:effectLst/>
        </p:spPr>
        <p:txBody>
          <a:bodyPr/>
          <a:lstStyle/>
          <a:p>
            <a:pPr marL="342900" indent="-342900" algn="l">
              <a:spcBef>
                <a:spcPct val="20000"/>
              </a:spcBef>
              <a:buClr>
                <a:schemeClr val="bg2"/>
              </a:buClr>
              <a:buSzPct val="75000"/>
              <a:buFont typeface="Wingdings" pitchFamily="2" charset="2"/>
              <a:buChar char="n"/>
            </a:pPr>
            <a:endParaRPr lang="en-US" sz="32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75F6DDDB-490A-416C-8D9E-684F656D37CC}" type="slidenum">
              <a:rPr lang="en-US"/>
              <a:pPr/>
              <a:t>37</a:t>
            </a:fld>
            <a:endParaRPr lang="en-US"/>
          </a:p>
        </p:txBody>
      </p:sp>
      <p:sp>
        <p:nvSpPr>
          <p:cNvPr id="73730" name="Rectangle 2"/>
          <p:cNvSpPr>
            <a:spLocks noGrp="1" noChangeArrowheads="1"/>
          </p:cNvSpPr>
          <p:nvPr>
            <p:ph type="title"/>
          </p:nvPr>
        </p:nvSpPr>
        <p:spPr/>
        <p:txBody>
          <a:bodyPr/>
          <a:lstStyle/>
          <a:p>
            <a:r>
              <a:rPr lang="en-US"/>
              <a:t>Performance Assessment</a:t>
            </a:r>
            <a:r>
              <a:rPr lang="en-US" sz="4000"/>
              <a:t/>
            </a:r>
            <a:br>
              <a:rPr lang="en-US" sz="4000"/>
            </a:br>
            <a:r>
              <a:rPr lang="en-US" sz="4000"/>
              <a:t>Post-Construction</a:t>
            </a:r>
          </a:p>
        </p:txBody>
      </p:sp>
      <p:pic>
        <p:nvPicPr>
          <p:cNvPr id="73731" name="Picture 3"/>
          <p:cNvPicPr>
            <a:picLocks noGrp="1" noChangeAspect="1" noChangeArrowheads="1"/>
          </p:cNvPicPr>
          <p:nvPr>
            <p:ph type="body" idx="1"/>
          </p:nvPr>
        </p:nvPicPr>
        <p:blipFill>
          <a:blip r:embed="rId3" cstate="print"/>
          <a:srcRect/>
          <a:stretch>
            <a:fillRect/>
          </a:stretch>
        </p:blipFill>
        <p:spPr>
          <a:xfrm>
            <a:off x="304800" y="2438400"/>
            <a:ext cx="8458200" cy="1635125"/>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1B531DAA-2896-45BA-A2CC-8AB385AA3D6A}" type="slidenum">
              <a:rPr lang="en-US"/>
              <a:pPr/>
              <a:t>38</a:t>
            </a:fld>
            <a:endParaRPr lang="en-US"/>
          </a:p>
        </p:txBody>
      </p:sp>
      <p:sp>
        <p:nvSpPr>
          <p:cNvPr id="68610" name="Rectangle 2"/>
          <p:cNvSpPr>
            <a:spLocks noGrp="1" noChangeArrowheads="1"/>
          </p:cNvSpPr>
          <p:nvPr>
            <p:ph type="title"/>
          </p:nvPr>
        </p:nvSpPr>
        <p:spPr>
          <a:xfrm>
            <a:off x="457200" y="457200"/>
            <a:ext cx="8229600" cy="1143000"/>
          </a:xfrm>
        </p:spPr>
        <p:txBody>
          <a:bodyPr/>
          <a:lstStyle/>
          <a:p>
            <a:r>
              <a:rPr lang="en-US"/>
              <a:t>Objectives Post-Construction</a:t>
            </a:r>
          </a:p>
        </p:txBody>
      </p:sp>
      <p:sp>
        <p:nvSpPr>
          <p:cNvPr id="68611" name="Rectangle 3"/>
          <p:cNvSpPr>
            <a:spLocks noGrp="1" noChangeArrowheads="1"/>
          </p:cNvSpPr>
          <p:nvPr>
            <p:ph type="body" idx="1"/>
          </p:nvPr>
        </p:nvSpPr>
        <p:spPr>
          <a:xfrm>
            <a:off x="304800" y="1524000"/>
            <a:ext cx="8229600" cy="4297363"/>
          </a:xfrm>
        </p:spPr>
        <p:txBody>
          <a:bodyPr/>
          <a:lstStyle/>
          <a:p>
            <a:r>
              <a:rPr lang="en-US" dirty="0"/>
              <a:t>Finish documentation of </a:t>
            </a:r>
            <a:r>
              <a:rPr lang="en-US" dirty="0" smtClean="0"/>
              <a:t>project results </a:t>
            </a:r>
            <a:r>
              <a:rPr lang="en-US" dirty="0"/>
              <a:t>and lessons learned </a:t>
            </a:r>
          </a:p>
          <a:p>
            <a:r>
              <a:rPr lang="en-US" dirty="0"/>
              <a:t>Review findings</a:t>
            </a:r>
          </a:p>
          <a:p>
            <a:r>
              <a:rPr lang="en-US" dirty="0"/>
              <a:t>Consider findings in light of findings from other projects</a:t>
            </a:r>
          </a:p>
          <a:p>
            <a:r>
              <a:rPr lang="en-US" dirty="0" smtClean="0"/>
              <a:t>Identify improvements to TMP </a:t>
            </a:r>
            <a:r>
              <a:rPr lang="en-US" dirty="0"/>
              <a:t>process and/or modify guidelines/specs for future projects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B7D80C86-5589-4310-8B52-EBC00F1C23EA}" type="slidenum">
              <a:rPr lang="en-US"/>
              <a:pPr/>
              <a:t>39</a:t>
            </a:fld>
            <a:endParaRPr lang="en-US"/>
          </a:p>
        </p:txBody>
      </p:sp>
      <p:sp>
        <p:nvSpPr>
          <p:cNvPr id="41986" name="Rectangle 2"/>
          <p:cNvSpPr>
            <a:spLocks noGrp="1" noChangeArrowheads="1"/>
          </p:cNvSpPr>
          <p:nvPr>
            <p:ph type="title"/>
          </p:nvPr>
        </p:nvSpPr>
        <p:spPr>
          <a:xfrm>
            <a:off x="304800" y="304800"/>
            <a:ext cx="8839200" cy="1143000"/>
          </a:xfrm>
        </p:spPr>
        <p:txBody>
          <a:bodyPr/>
          <a:lstStyle/>
          <a:p>
            <a:r>
              <a:rPr lang="en-US" dirty="0"/>
              <a:t>Document </a:t>
            </a:r>
            <a:r>
              <a:rPr lang="en-US" dirty="0" smtClean="0"/>
              <a:t>Performance </a:t>
            </a:r>
            <a:r>
              <a:rPr lang="en-US" dirty="0"/>
              <a:t>Findings </a:t>
            </a:r>
          </a:p>
        </p:txBody>
      </p:sp>
      <p:sp>
        <p:nvSpPr>
          <p:cNvPr id="41987" name="Rectangle 3"/>
          <p:cNvSpPr>
            <a:spLocks noGrp="1" noChangeArrowheads="1"/>
          </p:cNvSpPr>
          <p:nvPr>
            <p:ph type="body" idx="1"/>
          </p:nvPr>
        </p:nvSpPr>
        <p:spPr>
          <a:xfrm>
            <a:off x="304800" y="1447800"/>
            <a:ext cx="8229600" cy="4525963"/>
          </a:xfrm>
        </p:spPr>
        <p:txBody>
          <a:bodyPr/>
          <a:lstStyle/>
          <a:p>
            <a:r>
              <a:rPr lang="en-US" sz="2800"/>
              <a:t>Summary of the following information:</a:t>
            </a:r>
          </a:p>
          <a:p>
            <a:pPr lvl="1"/>
            <a:r>
              <a:rPr lang="en-US" sz="2400"/>
              <a:t>Observed and/or measured impacts </a:t>
            </a:r>
          </a:p>
          <a:p>
            <a:pPr lvl="1"/>
            <a:r>
              <a:rPr lang="en-US" sz="2400"/>
              <a:t>Compare actual impacts versus the impacts </a:t>
            </a:r>
          </a:p>
          <a:p>
            <a:pPr lvl="1"/>
            <a:r>
              <a:rPr lang="en-US" sz="2400"/>
              <a:t>Effectiveness of TMP and management strategies </a:t>
            </a:r>
          </a:p>
          <a:p>
            <a:pPr lvl="1"/>
            <a:r>
              <a:rPr lang="en-US" sz="2400"/>
              <a:t>Best practices </a:t>
            </a:r>
          </a:p>
          <a:p>
            <a:pPr lvl="1"/>
            <a:r>
              <a:rPr lang="en-US" sz="2400"/>
              <a:t>Innovative approaches/techniques/technologies used</a:t>
            </a:r>
          </a:p>
          <a:p>
            <a:pPr lvl="1"/>
            <a:r>
              <a:rPr lang="en-US" sz="2400"/>
              <a:t>Lessons learned </a:t>
            </a:r>
          </a:p>
          <a:p>
            <a:pPr lvl="1"/>
            <a:r>
              <a:rPr lang="en-US" sz="2400"/>
              <a:t>Recommendations for policy or procedural change</a:t>
            </a:r>
            <a:r>
              <a:rPr lang="en-US" sz="2400">
                <a:solidFill>
                  <a:srgbClr val="FFFF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00915251-AE14-4565-A6A6-FC32119C04D4}" type="slidenum">
              <a:rPr lang="en-US"/>
              <a:pPr/>
              <a:t>4</a:t>
            </a:fld>
            <a:endParaRPr lang="en-US"/>
          </a:p>
        </p:txBody>
      </p:sp>
      <p:sp>
        <p:nvSpPr>
          <p:cNvPr id="36866" name="Rectangle 2"/>
          <p:cNvSpPr>
            <a:spLocks noGrp="1" noChangeArrowheads="1"/>
          </p:cNvSpPr>
          <p:nvPr>
            <p:ph type="title"/>
          </p:nvPr>
        </p:nvSpPr>
        <p:spPr>
          <a:xfrm>
            <a:off x="457200" y="457200"/>
            <a:ext cx="8229600" cy="914400"/>
          </a:xfrm>
        </p:spPr>
        <p:txBody>
          <a:bodyPr/>
          <a:lstStyle/>
          <a:p>
            <a:r>
              <a:rPr lang="en-US" dirty="0" smtClean="0"/>
              <a:t>During Construction</a:t>
            </a:r>
            <a:endParaRPr lang="en-US" dirty="0"/>
          </a:p>
        </p:txBody>
      </p:sp>
      <p:sp>
        <p:nvSpPr>
          <p:cNvPr id="36867" name="Rectangle 3"/>
          <p:cNvSpPr>
            <a:spLocks noGrp="1" noChangeArrowheads="1"/>
          </p:cNvSpPr>
          <p:nvPr>
            <p:ph type="body" idx="1"/>
          </p:nvPr>
        </p:nvSpPr>
        <p:spPr>
          <a:xfrm>
            <a:off x="457200" y="1600200"/>
            <a:ext cx="8229600" cy="4678363"/>
          </a:xfrm>
        </p:spPr>
        <p:txBody>
          <a:bodyPr/>
          <a:lstStyle/>
          <a:p>
            <a:pPr>
              <a:lnSpc>
                <a:spcPct val="80000"/>
              </a:lnSpc>
              <a:spcAft>
                <a:spcPts val="1800"/>
              </a:spcAft>
            </a:pPr>
            <a:r>
              <a:rPr lang="en-US" sz="2800" dirty="0" smtClean="0"/>
              <a:t>Install TMP components (TTC, TO, and PI)</a:t>
            </a:r>
          </a:p>
          <a:p>
            <a:pPr>
              <a:lnSpc>
                <a:spcPct val="80000"/>
              </a:lnSpc>
              <a:spcAft>
                <a:spcPts val="1800"/>
              </a:spcAft>
            </a:pPr>
            <a:r>
              <a:rPr lang="en-US" sz="2800" dirty="0" smtClean="0"/>
              <a:t>Inspection </a:t>
            </a:r>
            <a:r>
              <a:rPr lang="en-US" sz="2800" dirty="0"/>
              <a:t>of TTC </a:t>
            </a:r>
            <a:r>
              <a:rPr lang="en-US" sz="2800" dirty="0" smtClean="0"/>
              <a:t>component</a:t>
            </a:r>
          </a:p>
          <a:p>
            <a:pPr>
              <a:lnSpc>
                <a:spcPct val="80000"/>
              </a:lnSpc>
            </a:pPr>
            <a:r>
              <a:rPr lang="en-US" sz="2800" dirty="0" smtClean="0"/>
              <a:t>Observation/Measurement of </a:t>
            </a:r>
            <a:r>
              <a:rPr lang="en-US" sz="2800" dirty="0"/>
              <a:t>TO </a:t>
            </a:r>
            <a:r>
              <a:rPr lang="en-US" sz="2800" dirty="0" smtClean="0"/>
              <a:t>component</a:t>
            </a:r>
            <a:endParaRPr lang="en-US" sz="2800" dirty="0"/>
          </a:p>
          <a:p>
            <a:pPr>
              <a:lnSpc>
                <a:spcPct val="80000"/>
              </a:lnSpc>
              <a:spcBef>
                <a:spcPts val="1800"/>
              </a:spcBef>
            </a:pPr>
            <a:r>
              <a:rPr lang="en-US" sz="2800" dirty="0" smtClean="0"/>
              <a:t>Communication </a:t>
            </a:r>
            <a:r>
              <a:rPr lang="en-US" sz="2800" dirty="0"/>
              <a:t>with </a:t>
            </a:r>
            <a:r>
              <a:rPr lang="en-US" sz="2800" dirty="0" smtClean="0"/>
              <a:t>public  (PI component) </a:t>
            </a:r>
            <a:endParaRPr lang="en-US" sz="2800" dirty="0"/>
          </a:p>
          <a:p>
            <a:pPr lvl="1">
              <a:lnSpc>
                <a:spcPct val="80000"/>
              </a:lnSpc>
            </a:pPr>
            <a:r>
              <a:rPr lang="en-US" sz="2400" dirty="0"/>
              <a:t>Construction staff may have </a:t>
            </a:r>
            <a:r>
              <a:rPr lang="en-US" sz="2400" dirty="0" smtClean="0"/>
              <a:t>lead </a:t>
            </a:r>
            <a:r>
              <a:rPr lang="en-US" sz="2400" dirty="0"/>
              <a:t>in coordination and implementation of PI </a:t>
            </a:r>
            <a:r>
              <a:rPr lang="en-US" sz="2400" dirty="0" smtClean="0"/>
              <a:t>strategies</a:t>
            </a:r>
          </a:p>
          <a:p>
            <a:pPr>
              <a:lnSpc>
                <a:spcPct val="80000"/>
              </a:lnSpc>
              <a:spcBef>
                <a:spcPts val="1800"/>
              </a:spcBef>
            </a:pPr>
            <a:r>
              <a:rPr lang="en-US" sz="2800" dirty="0" smtClean="0"/>
              <a:t>Consult with stakeholders to:</a:t>
            </a:r>
          </a:p>
          <a:p>
            <a:pPr lvl="1">
              <a:lnSpc>
                <a:spcPct val="80000"/>
              </a:lnSpc>
            </a:pPr>
            <a:r>
              <a:rPr lang="en-US" sz="2400" dirty="0" smtClean="0"/>
              <a:t>Keep stakeholders informed </a:t>
            </a:r>
          </a:p>
          <a:p>
            <a:pPr lvl="1">
              <a:lnSpc>
                <a:spcPct val="80000"/>
              </a:lnSpc>
            </a:pPr>
            <a:r>
              <a:rPr lang="en-US" sz="2400" dirty="0" smtClean="0"/>
              <a:t>Seek input on and knowledge of regional issues </a:t>
            </a:r>
          </a:p>
          <a:p>
            <a:pPr lvl="1">
              <a:lnSpc>
                <a:spcPct val="80000"/>
              </a:lnSpc>
            </a:pPr>
            <a:r>
              <a:rPr lang="en-US" sz="2400" dirty="0" smtClean="0"/>
              <a:t>Improve inter-agency and intra-agency coordination and response to WZ issues 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0E9B2423-935D-4A31-AA58-61A9A23EF09C}" type="slidenum">
              <a:rPr lang="en-US"/>
              <a:pPr/>
              <a:t>40</a:t>
            </a:fld>
            <a:endParaRPr lang="en-US"/>
          </a:p>
        </p:txBody>
      </p:sp>
      <p:sp>
        <p:nvSpPr>
          <p:cNvPr id="72706" name="Rectangle 2"/>
          <p:cNvSpPr>
            <a:spLocks noGrp="1" noChangeArrowheads="1"/>
          </p:cNvSpPr>
          <p:nvPr>
            <p:ph type="title"/>
          </p:nvPr>
        </p:nvSpPr>
        <p:spPr>
          <a:xfrm>
            <a:off x="457200" y="457200"/>
            <a:ext cx="8229600" cy="1041400"/>
          </a:xfrm>
        </p:spPr>
        <p:txBody>
          <a:bodyPr/>
          <a:lstStyle/>
          <a:p>
            <a:r>
              <a:rPr lang="en-US" sz="4000"/>
              <a:t>Example Post Construction Conditions/Policies</a:t>
            </a:r>
          </a:p>
        </p:txBody>
      </p:sp>
      <p:sp>
        <p:nvSpPr>
          <p:cNvPr id="72707" name="Rectangle 3"/>
          <p:cNvSpPr>
            <a:spLocks noGrp="1" noChangeArrowheads="1"/>
          </p:cNvSpPr>
          <p:nvPr>
            <p:ph type="body" idx="1"/>
          </p:nvPr>
        </p:nvSpPr>
        <p:spPr>
          <a:xfrm>
            <a:off x="457200" y="2057400"/>
            <a:ext cx="8229600" cy="4297363"/>
          </a:xfrm>
        </p:spPr>
        <p:txBody>
          <a:bodyPr/>
          <a:lstStyle/>
          <a:p>
            <a:pPr>
              <a:lnSpc>
                <a:spcPct val="90000"/>
              </a:lnSpc>
            </a:pPr>
            <a:r>
              <a:rPr lang="en-US" dirty="0" smtClean="0"/>
              <a:t>Report required for each significant project (and </a:t>
            </a:r>
            <a:r>
              <a:rPr lang="en-US" dirty="0"/>
              <a:t>others as </a:t>
            </a:r>
            <a:r>
              <a:rPr lang="en-US" dirty="0" smtClean="0"/>
              <a:t>appropriate) </a:t>
            </a:r>
            <a:r>
              <a:rPr lang="en-US" dirty="0"/>
              <a:t>identifying TMP successes and failures</a:t>
            </a:r>
          </a:p>
          <a:p>
            <a:pPr>
              <a:lnSpc>
                <a:spcPct val="90000"/>
              </a:lnSpc>
              <a:spcBef>
                <a:spcPts val="1800"/>
              </a:spcBef>
            </a:pPr>
            <a:r>
              <a:rPr lang="en-US" dirty="0"/>
              <a:t>General rating of </a:t>
            </a:r>
            <a:r>
              <a:rPr lang="en-US" dirty="0" smtClean="0"/>
              <a:t>TMP </a:t>
            </a:r>
            <a:r>
              <a:rPr lang="en-US" dirty="0"/>
              <a:t>by field personnel</a:t>
            </a:r>
          </a:p>
          <a:p>
            <a:pPr lvl="1">
              <a:lnSpc>
                <a:spcPct val="90000"/>
              </a:lnSpc>
            </a:pPr>
            <a:r>
              <a:rPr lang="en-US" dirty="0"/>
              <a:t>Revisions required</a:t>
            </a:r>
          </a:p>
          <a:p>
            <a:pPr lvl="1">
              <a:lnSpc>
                <a:spcPct val="90000"/>
              </a:lnSpc>
            </a:pPr>
            <a:r>
              <a:rPr lang="en-US" dirty="0"/>
              <a:t>Comparison of actual conditions to predicted</a:t>
            </a:r>
          </a:p>
          <a:p>
            <a:pPr lvl="1">
              <a:lnSpc>
                <a:spcPct val="90000"/>
              </a:lnSpc>
            </a:pPr>
            <a:r>
              <a:rPr lang="en-US" dirty="0"/>
              <a:t>Cost to implement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466B7CAF-5D65-4206-BFDF-9498788D28E3}" type="slidenum">
              <a:rPr lang="en-US"/>
              <a:pPr/>
              <a:t>41</a:t>
            </a:fld>
            <a:endParaRPr lang="en-US"/>
          </a:p>
        </p:txBody>
      </p:sp>
      <p:sp>
        <p:nvSpPr>
          <p:cNvPr id="58370" name="Rectangle 2"/>
          <p:cNvSpPr>
            <a:spLocks noGrp="1" noChangeArrowheads="1"/>
          </p:cNvSpPr>
          <p:nvPr>
            <p:ph type="title"/>
          </p:nvPr>
        </p:nvSpPr>
        <p:spPr>
          <a:xfrm>
            <a:off x="381000" y="457200"/>
            <a:ext cx="8229600" cy="838200"/>
          </a:xfrm>
        </p:spPr>
        <p:txBody>
          <a:bodyPr/>
          <a:lstStyle/>
          <a:p>
            <a:r>
              <a:rPr lang="en-US" dirty="0" smtClean="0"/>
              <a:t>Program-Level </a:t>
            </a:r>
            <a:r>
              <a:rPr lang="en-US" dirty="0"/>
              <a:t>Assessment </a:t>
            </a:r>
          </a:p>
        </p:txBody>
      </p:sp>
      <p:sp>
        <p:nvSpPr>
          <p:cNvPr id="58371" name="Rectangle 3"/>
          <p:cNvSpPr>
            <a:spLocks noGrp="1" noChangeArrowheads="1"/>
          </p:cNvSpPr>
          <p:nvPr>
            <p:ph type="body" idx="1"/>
          </p:nvPr>
        </p:nvSpPr>
        <p:spPr>
          <a:xfrm>
            <a:off x="381000" y="1676400"/>
            <a:ext cx="8229600" cy="4648200"/>
          </a:xfrm>
        </p:spPr>
        <p:txBody>
          <a:bodyPr/>
          <a:lstStyle/>
          <a:p>
            <a:r>
              <a:rPr lang="en-US" sz="2800" dirty="0" smtClean="0"/>
              <a:t>Looking at multiple projects together</a:t>
            </a:r>
          </a:p>
          <a:p>
            <a:r>
              <a:rPr lang="en-US" sz="2800" dirty="0" smtClean="0"/>
              <a:t>Combination </a:t>
            </a:r>
            <a:r>
              <a:rPr lang="en-US" sz="2800" dirty="0"/>
              <a:t>of existing/available </a:t>
            </a:r>
            <a:r>
              <a:rPr lang="en-US" sz="2800" dirty="0" smtClean="0"/>
              <a:t>data sources</a:t>
            </a:r>
            <a:endParaRPr lang="en-US" sz="2800" dirty="0"/>
          </a:p>
          <a:p>
            <a:pPr lvl="1"/>
            <a:r>
              <a:rPr lang="en-US" sz="2400" dirty="0"/>
              <a:t>R</a:t>
            </a:r>
            <a:r>
              <a:rPr lang="en-US" sz="2400" dirty="0" smtClean="0"/>
              <a:t>esults </a:t>
            </a:r>
            <a:r>
              <a:rPr lang="en-US" sz="2400" dirty="0"/>
              <a:t>of impacts assessment and any travel planning and forecasting models</a:t>
            </a:r>
          </a:p>
          <a:p>
            <a:pPr lvl="1"/>
            <a:r>
              <a:rPr lang="en-US" sz="2400" dirty="0"/>
              <a:t>Field observations</a:t>
            </a:r>
          </a:p>
          <a:p>
            <a:pPr lvl="1"/>
            <a:r>
              <a:rPr lang="en-US" sz="2400" dirty="0"/>
              <a:t>Crash records </a:t>
            </a:r>
          </a:p>
          <a:p>
            <a:pPr lvl="1"/>
            <a:r>
              <a:rPr lang="en-US" sz="2400" dirty="0"/>
              <a:t>TMP and TMP evaluation findings</a:t>
            </a:r>
          </a:p>
          <a:p>
            <a:pPr lvl="1"/>
            <a:r>
              <a:rPr lang="en-US" sz="2400" dirty="0"/>
              <a:t>Interviews</a:t>
            </a:r>
          </a:p>
          <a:p>
            <a:pPr lvl="1"/>
            <a:r>
              <a:rPr lang="en-US" sz="2400" dirty="0"/>
              <a:t>Surveys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BC9B62CD-5953-4D69-89A8-BCD4510C18AA}" type="slidenum">
              <a:rPr lang="en-US"/>
              <a:pPr/>
              <a:t>42</a:t>
            </a:fld>
            <a:endParaRPr lang="en-US"/>
          </a:p>
        </p:txBody>
      </p:sp>
      <p:sp>
        <p:nvSpPr>
          <p:cNvPr id="108546" name="Rectangle 2"/>
          <p:cNvSpPr>
            <a:spLocks noGrp="1" noChangeArrowheads="1"/>
          </p:cNvSpPr>
          <p:nvPr>
            <p:ph type="title"/>
          </p:nvPr>
        </p:nvSpPr>
        <p:spPr>
          <a:xfrm>
            <a:off x="457200" y="457200"/>
            <a:ext cx="8229600" cy="838200"/>
          </a:xfrm>
        </p:spPr>
        <p:txBody>
          <a:bodyPr/>
          <a:lstStyle/>
          <a:p>
            <a:r>
              <a:rPr lang="en-US" dirty="0" smtClean="0"/>
              <a:t>Project to Program – WI DOT</a:t>
            </a:r>
            <a:endParaRPr lang="en-US" dirty="0"/>
          </a:p>
        </p:txBody>
      </p:sp>
      <p:sp>
        <p:nvSpPr>
          <p:cNvPr id="108547" name="Rectangle 3"/>
          <p:cNvSpPr>
            <a:spLocks noGrp="1" noChangeArrowheads="1"/>
          </p:cNvSpPr>
          <p:nvPr>
            <p:ph type="body" idx="1"/>
          </p:nvPr>
        </p:nvSpPr>
        <p:spPr>
          <a:xfrm>
            <a:off x="457200" y="1600200"/>
            <a:ext cx="8229600" cy="4419600"/>
          </a:xfrm>
        </p:spPr>
        <p:txBody>
          <a:bodyPr/>
          <a:lstStyle/>
          <a:p>
            <a:pPr>
              <a:lnSpc>
                <a:spcPct val="90000"/>
              </a:lnSpc>
              <a:spcAft>
                <a:spcPts val="1200"/>
              </a:spcAft>
            </a:pPr>
            <a:r>
              <a:rPr lang="en-US" sz="2400" dirty="0"/>
              <a:t>Collect TMP best practices </a:t>
            </a:r>
            <a:r>
              <a:rPr lang="en-US" sz="2400" dirty="0" smtClean="0"/>
              <a:t>throughout </a:t>
            </a:r>
            <a:r>
              <a:rPr lang="en-US" sz="2400" dirty="0"/>
              <a:t>State</a:t>
            </a:r>
          </a:p>
          <a:p>
            <a:pPr>
              <a:lnSpc>
                <a:spcPct val="90000"/>
              </a:lnSpc>
              <a:spcAft>
                <a:spcPts val="1200"/>
              </a:spcAft>
            </a:pPr>
            <a:r>
              <a:rPr lang="en-US" sz="2400" dirty="0" smtClean="0"/>
              <a:t>Share </a:t>
            </a:r>
            <a:r>
              <a:rPr lang="en-US" sz="2400" dirty="0"/>
              <a:t>these for use on future projects</a:t>
            </a:r>
          </a:p>
          <a:p>
            <a:pPr>
              <a:lnSpc>
                <a:spcPct val="90000"/>
              </a:lnSpc>
              <a:spcAft>
                <a:spcPts val="1200"/>
              </a:spcAft>
            </a:pPr>
            <a:r>
              <a:rPr lang="en-US" sz="2400" dirty="0"/>
              <a:t>Statewide review team looks at </a:t>
            </a:r>
            <a:r>
              <a:rPr lang="en-US" sz="2400" dirty="0" smtClean="0"/>
              <a:t>selection </a:t>
            </a:r>
            <a:r>
              <a:rPr lang="en-US" sz="2400" dirty="0"/>
              <a:t>of projects and reports findings on TMP practices annually at conferences and training sessions</a:t>
            </a:r>
          </a:p>
          <a:p>
            <a:pPr>
              <a:lnSpc>
                <a:spcPct val="90000"/>
              </a:lnSpc>
            </a:pPr>
            <a:r>
              <a:rPr lang="en-US" sz="2400" dirty="0" smtClean="0"/>
              <a:t>Annual meeting to </a:t>
            </a:r>
            <a:r>
              <a:rPr lang="en-US" sz="2400" dirty="0"/>
              <a:t>review upcoming projects </a:t>
            </a:r>
            <a:r>
              <a:rPr lang="en-US" sz="2400" dirty="0" smtClean="0"/>
              <a:t>of next </a:t>
            </a:r>
            <a:r>
              <a:rPr lang="en-US" sz="2400" dirty="0"/>
              <a:t>2 </a:t>
            </a:r>
            <a:r>
              <a:rPr lang="en-US" sz="2400" dirty="0" smtClean="0"/>
              <a:t>years</a:t>
            </a:r>
          </a:p>
          <a:p>
            <a:pPr lvl="1">
              <a:lnSpc>
                <a:spcPct val="90000"/>
              </a:lnSpc>
            </a:pPr>
            <a:r>
              <a:rPr lang="en-US" sz="2000" dirty="0" smtClean="0"/>
              <a:t>Regions share TMP best practices and lessons learned</a:t>
            </a:r>
          </a:p>
          <a:p>
            <a:pPr lvl="1">
              <a:lnSpc>
                <a:spcPct val="90000"/>
              </a:lnSpc>
            </a:pPr>
            <a:r>
              <a:rPr lang="en-US" sz="2000" dirty="0" smtClean="0"/>
              <a:t>Discuss how </a:t>
            </a:r>
            <a:r>
              <a:rPr lang="en-US" sz="2000" dirty="0"/>
              <a:t>to best coordinate </a:t>
            </a:r>
            <a:r>
              <a:rPr lang="en-US" sz="2000" dirty="0" smtClean="0"/>
              <a:t>projects</a:t>
            </a: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08CC1411-ACDB-4411-AD65-EBB519655928}" type="slidenum">
              <a:rPr lang="en-US"/>
              <a:pPr/>
              <a:t>43</a:t>
            </a:fld>
            <a:endParaRPr lang="en-US"/>
          </a:p>
        </p:txBody>
      </p:sp>
      <p:sp>
        <p:nvSpPr>
          <p:cNvPr id="77826" name="Rectangle 2"/>
          <p:cNvSpPr>
            <a:spLocks noGrp="1" noChangeArrowheads="1"/>
          </p:cNvSpPr>
          <p:nvPr>
            <p:ph type="title"/>
          </p:nvPr>
        </p:nvSpPr>
        <p:spPr>
          <a:xfrm>
            <a:off x="533400" y="457200"/>
            <a:ext cx="8229600" cy="990600"/>
          </a:xfrm>
        </p:spPr>
        <p:txBody>
          <a:bodyPr/>
          <a:lstStyle/>
          <a:p>
            <a:r>
              <a:rPr lang="en-US" dirty="0" smtClean="0"/>
              <a:t>Program Assessment - Process </a:t>
            </a:r>
            <a:r>
              <a:rPr lang="en-US" dirty="0"/>
              <a:t>Reviews</a:t>
            </a:r>
          </a:p>
        </p:txBody>
      </p:sp>
      <p:sp>
        <p:nvSpPr>
          <p:cNvPr id="77827" name="Rectangle 3"/>
          <p:cNvSpPr>
            <a:spLocks noGrp="1" noChangeArrowheads="1"/>
          </p:cNvSpPr>
          <p:nvPr>
            <p:ph type="body" idx="1"/>
          </p:nvPr>
        </p:nvSpPr>
        <p:spPr>
          <a:xfrm>
            <a:off x="457200" y="1676400"/>
            <a:ext cx="8229600" cy="4648200"/>
          </a:xfrm>
        </p:spPr>
        <p:txBody>
          <a:bodyPr/>
          <a:lstStyle/>
          <a:p>
            <a:r>
              <a:rPr lang="en-US" dirty="0"/>
              <a:t>Required at least every 2 years</a:t>
            </a:r>
          </a:p>
          <a:p>
            <a:r>
              <a:rPr lang="en-US" dirty="0"/>
              <a:t>Multi-disciplinary team</a:t>
            </a:r>
          </a:p>
          <a:p>
            <a:r>
              <a:rPr lang="en-US" dirty="0"/>
              <a:t>In depth review of complete process or specific problem areas</a:t>
            </a:r>
          </a:p>
          <a:p>
            <a:pPr lvl="1"/>
            <a:r>
              <a:rPr lang="en-US" dirty="0"/>
              <a:t>Different than Traffic Control Reviews</a:t>
            </a:r>
          </a:p>
          <a:p>
            <a:r>
              <a:rPr lang="en-US" dirty="0"/>
              <a:t>Results used to improve processes or procedures</a:t>
            </a:r>
          </a:p>
          <a:p>
            <a:r>
              <a:rPr lang="en-US" dirty="0" smtClean="0"/>
              <a:t>TMPs </a:t>
            </a:r>
            <a:r>
              <a:rPr lang="en-US" dirty="0"/>
              <a:t>should be </a:t>
            </a:r>
            <a:r>
              <a:rPr lang="en-US" dirty="0" smtClean="0"/>
              <a:t>part of review</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a:t>Assessing TMP Performance</a:t>
            </a:r>
          </a:p>
        </p:txBody>
      </p:sp>
      <p:sp>
        <p:nvSpPr>
          <p:cNvPr id="15" name="Slide Number Placeholder 4"/>
          <p:cNvSpPr>
            <a:spLocks noGrp="1"/>
          </p:cNvSpPr>
          <p:nvPr>
            <p:ph type="sldNum" sz="quarter" idx="11"/>
          </p:nvPr>
        </p:nvSpPr>
        <p:spPr/>
        <p:txBody>
          <a:bodyPr/>
          <a:lstStyle/>
          <a:p>
            <a:fld id="{FF658475-5A8A-4E31-AC59-DEEF7C94E2A7}" type="slidenum">
              <a:rPr lang="en-US"/>
              <a:pPr/>
              <a:t>44</a:t>
            </a:fld>
            <a:endParaRPr lang="en-US"/>
          </a:p>
        </p:txBody>
      </p:sp>
      <p:sp>
        <p:nvSpPr>
          <p:cNvPr id="74754" name="Rectangle 2"/>
          <p:cNvSpPr>
            <a:spLocks noGrp="1" noChangeArrowheads="1"/>
          </p:cNvSpPr>
          <p:nvPr>
            <p:ph type="title"/>
          </p:nvPr>
        </p:nvSpPr>
        <p:spPr>
          <a:xfrm>
            <a:off x="457200" y="304800"/>
            <a:ext cx="8229600" cy="801688"/>
          </a:xfrm>
        </p:spPr>
        <p:txBody>
          <a:bodyPr/>
          <a:lstStyle/>
          <a:p>
            <a:r>
              <a:rPr lang="en-US"/>
              <a:t>Feedback Process</a:t>
            </a:r>
          </a:p>
        </p:txBody>
      </p:sp>
      <p:grpSp>
        <p:nvGrpSpPr>
          <p:cNvPr id="74755" name="Group 3"/>
          <p:cNvGrpSpPr>
            <a:grpSpLocks/>
          </p:cNvGrpSpPr>
          <p:nvPr/>
        </p:nvGrpSpPr>
        <p:grpSpPr bwMode="auto">
          <a:xfrm>
            <a:off x="609600" y="1219200"/>
            <a:ext cx="7924800" cy="4584700"/>
            <a:chOff x="287" y="700"/>
            <a:chExt cx="5319" cy="3224"/>
          </a:xfrm>
        </p:grpSpPr>
        <p:sp>
          <p:nvSpPr>
            <p:cNvPr id="74756" name="AutoShape 4"/>
            <p:cNvSpPr>
              <a:spLocks noChangeArrowheads="1"/>
            </p:cNvSpPr>
            <p:nvPr/>
          </p:nvSpPr>
          <p:spPr bwMode="auto">
            <a:xfrm rot="5400000">
              <a:off x="5004" y="2156"/>
              <a:ext cx="781" cy="3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6600">
                    <a:gamma/>
                    <a:shade val="46275"/>
                    <a:invGamma/>
                  </a:srgbClr>
                </a:gs>
                <a:gs pos="100000">
                  <a:srgbClr val="FF6600"/>
                </a:gs>
              </a:gsLst>
              <a:lin ang="5400000" scaled="1"/>
            </a:gradFill>
            <a:ln w="9525">
              <a:solidFill>
                <a:schemeClr val="tx1"/>
              </a:solidFill>
              <a:miter lim="800000"/>
              <a:headEnd/>
              <a:tailEnd/>
            </a:ln>
            <a:effectLst/>
          </p:spPr>
          <p:txBody>
            <a:bodyPr wrap="none" anchor="ctr"/>
            <a:lstStyle/>
            <a:p>
              <a:endParaRPr lang="en-US"/>
            </a:p>
          </p:txBody>
        </p:sp>
        <p:sp>
          <p:nvSpPr>
            <p:cNvPr id="74757" name="AutoShape 5"/>
            <p:cNvSpPr>
              <a:spLocks noChangeArrowheads="1"/>
            </p:cNvSpPr>
            <p:nvPr/>
          </p:nvSpPr>
          <p:spPr bwMode="auto">
            <a:xfrm rot="5400000">
              <a:off x="4644" y="1095"/>
              <a:ext cx="692" cy="3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6600">
                    <a:gamma/>
                    <a:shade val="46275"/>
                    <a:invGamma/>
                  </a:srgbClr>
                </a:gs>
                <a:gs pos="100000">
                  <a:srgbClr val="FF6600"/>
                </a:gs>
              </a:gsLst>
              <a:lin ang="5400000" scaled="1"/>
            </a:gradFill>
            <a:ln w="9525">
              <a:solidFill>
                <a:schemeClr val="tx1"/>
              </a:solidFill>
              <a:miter lim="800000"/>
              <a:headEnd/>
              <a:tailEnd/>
            </a:ln>
            <a:effectLst/>
          </p:spPr>
          <p:txBody>
            <a:bodyPr wrap="none" anchor="ctr"/>
            <a:lstStyle/>
            <a:p>
              <a:endParaRPr lang="en-US"/>
            </a:p>
          </p:txBody>
        </p:sp>
        <p:sp>
          <p:nvSpPr>
            <p:cNvPr id="74758" name="Text Box 6"/>
            <p:cNvSpPr txBox="1">
              <a:spLocks noChangeArrowheads="1"/>
            </p:cNvSpPr>
            <p:nvPr/>
          </p:nvSpPr>
          <p:spPr bwMode="auto">
            <a:xfrm>
              <a:off x="1488" y="2742"/>
              <a:ext cx="4118" cy="1182"/>
            </a:xfrm>
            <a:prstGeom prst="rect">
              <a:avLst/>
            </a:prstGeom>
            <a:gradFill rotWithShape="1">
              <a:gsLst>
                <a:gs pos="0">
                  <a:srgbClr val="008080">
                    <a:gamma/>
                    <a:shade val="46275"/>
                    <a:invGamma/>
                  </a:srgbClr>
                </a:gs>
                <a:gs pos="50000">
                  <a:srgbClr val="008080"/>
                </a:gs>
                <a:gs pos="100000">
                  <a:srgbClr val="008080">
                    <a:gamma/>
                    <a:shade val="46275"/>
                    <a:invGamma/>
                  </a:srgbClr>
                </a:gs>
              </a:gsLst>
              <a:lin ang="5400000" scaled="1"/>
            </a:gradFill>
            <a:ln w="38100">
              <a:solidFill>
                <a:srgbClr val="003366"/>
              </a:solidFill>
              <a:miter lim="800000"/>
              <a:headEnd/>
              <a:tailEnd/>
            </a:ln>
            <a:effectLst/>
          </p:spPr>
          <p:txBody>
            <a:bodyPr rIns="0" anchor="ctr"/>
            <a:lstStyle/>
            <a:p>
              <a:r>
                <a:rPr lang="en-US" sz="2400" b="1" i="1">
                  <a:solidFill>
                    <a:schemeClr val="bg1"/>
                  </a:solidFill>
                  <a:effectLst>
                    <a:outerShdw blurRad="38100" dist="38100" dir="2700000" algn="tl">
                      <a:srgbClr val="000000"/>
                    </a:outerShdw>
                  </a:effectLst>
                  <a:latin typeface="Arial Narrow" pitchFamily="34" charset="0"/>
                </a:rPr>
                <a:t>Project-Level Procedures to Assess and Manage Impacts on Individual Projects</a:t>
              </a:r>
            </a:p>
          </p:txBody>
        </p:sp>
        <p:sp>
          <p:nvSpPr>
            <p:cNvPr id="74759" name="Text Box 7"/>
            <p:cNvSpPr txBox="1">
              <a:spLocks noChangeArrowheads="1"/>
            </p:cNvSpPr>
            <p:nvPr/>
          </p:nvSpPr>
          <p:spPr bwMode="auto">
            <a:xfrm>
              <a:off x="574" y="700"/>
              <a:ext cx="4225" cy="793"/>
            </a:xfrm>
            <a:prstGeom prst="rect">
              <a:avLst/>
            </a:prstGeom>
            <a:gradFill rotWithShape="1">
              <a:gsLst>
                <a:gs pos="0">
                  <a:srgbClr val="008080">
                    <a:gamma/>
                    <a:shade val="46275"/>
                    <a:invGamma/>
                  </a:srgbClr>
                </a:gs>
                <a:gs pos="50000">
                  <a:srgbClr val="008080"/>
                </a:gs>
                <a:gs pos="100000">
                  <a:srgbClr val="008080">
                    <a:gamma/>
                    <a:shade val="46275"/>
                    <a:invGamma/>
                  </a:srgbClr>
                </a:gs>
              </a:gsLst>
              <a:lin ang="5400000" scaled="1"/>
            </a:gradFill>
            <a:ln w="38100">
              <a:solidFill>
                <a:srgbClr val="003366"/>
              </a:solidFill>
              <a:miter lim="800000"/>
              <a:headEnd/>
              <a:tailEnd/>
            </a:ln>
            <a:effectLst/>
          </p:spPr>
          <p:txBody>
            <a:bodyPr rIns="0" anchor="ctr"/>
            <a:lstStyle/>
            <a:p>
              <a:r>
                <a:rPr lang="en-US" sz="2400" b="1" i="1">
                  <a:solidFill>
                    <a:schemeClr val="bg1"/>
                  </a:solidFill>
                  <a:effectLst>
                    <a:outerShdw blurRad="38100" dist="38100" dir="2700000" algn="tl">
                      <a:srgbClr val="000000"/>
                    </a:outerShdw>
                  </a:effectLst>
                  <a:latin typeface="Arial Narrow" pitchFamily="34" charset="0"/>
                </a:rPr>
                <a:t>Agency implemented policy for the systematic consideration and management of WZ impacts</a:t>
              </a:r>
            </a:p>
          </p:txBody>
        </p:sp>
        <p:sp>
          <p:nvSpPr>
            <p:cNvPr id="74760" name="AutoShape 8"/>
            <p:cNvSpPr>
              <a:spLocks noChangeArrowheads="1"/>
            </p:cNvSpPr>
            <p:nvPr/>
          </p:nvSpPr>
          <p:spPr bwMode="auto">
            <a:xfrm rot="5400000" flipH="1" flipV="1">
              <a:off x="119" y="1641"/>
              <a:ext cx="710" cy="3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6600">
                    <a:gamma/>
                    <a:shade val="46275"/>
                    <a:invGamma/>
                  </a:srgbClr>
                </a:gs>
                <a:gs pos="100000">
                  <a:srgbClr val="FF6600"/>
                </a:gs>
              </a:gsLst>
              <a:lin ang="5400000" scaled="1"/>
            </a:gradFill>
            <a:ln w="9525">
              <a:solidFill>
                <a:schemeClr val="tx1"/>
              </a:solidFill>
              <a:miter lim="800000"/>
              <a:headEnd/>
              <a:tailEnd/>
            </a:ln>
            <a:effectLst/>
          </p:spPr>
          <p:txBody>
            <a:bodyPr wrap="none" anchor="ctr"/>
            <a:lstStyle/>
            <a:p>
              <a:endParaRPr lang="en-US"/>
            </a:p>
          </p:txBody>
        </p:sp>
        <p:sp>
          <p:nvSpPr>
            <p:cNvPr id="74761" name="Text Box 9"/>
            <p:cNvSpPr txBox="1">
              <a:spLocks noChangeArrowheads="1"/>
            </p:cNvSpPr>
            <p:nvPr/>
          </p:nvSpPr>
          <p:spPr bwMode="auto">
            <a:xfrm>
              <a:off x="936" y="1628"/>
              <a:ext cx="4269" cy="970"/>
            </a:xfrm>
            <a:prstGeom prst="rect">
              <a:avLst/>
            </a:prstGeom>
            <a:gradFill rotWithShape="1">
              <a:gsLst>
                <a:gs pos="0">
                  <a:srgbClr val="008080">
                    <a:gamma/>
                    <a:shade val="46275"/>
                    <a:invGamma/>
                  </a:srgbClr>
                </a:gs>
                <a:gs pos="50000">
                  <a:srgbClr val="008080"/>
                </a:gs>
                <a:gs pos="100000">
                  <a:srgbClr val="008080">
                    <a:gamma/>
                    <a:shade val="46275"/>
                    <a:invGamma/>
                  </a:srgbClr>
                </a:gs>
              </a:gsLst>
              <a:lin ang="5400000" scaled="1"/>
            </a:gradFill>
            <a:ln w="38100">
              <a:solidFill>
                <a:srgbClr val="003366"/>
              </a:solidFill>
              <a:miter lim="800000"/>
              <a:headEnd/>
              <a:tailEnd/>
            </a:ln>
            <a:effectLst/>
          </p:spPr>
          <p:txBody>
            <a:bodyPr rIns="0" anchor="ctr"/>
            <a:lstStyle/>
            <a:p>
              <a:r>
                <a:rPr lang="en-US" sz="2400" b="1" i="1">
                  <a:solidFill>
                    <a:schemeClr val="bg1"/>
                  </a:solidFill>
                  <a:effectLst>
                    <a:outerShdw blurRad="38100" dist="38100" dir="2700000" algn="tl">
                      <a:srgbClr val="000000"/>
                    </a:outerShdw>
                  </a:effectLst>
                  <a:latin typeface="Arial Narrow" pitchFamily="34" charset="0"/>
                </a:rPr>
                <a:t>Processes and procedures to implement and sustain WZ policy</a:t>
              </a:r>
            </a:p>
          </p:txBody>
        </p:sp>
        <p:sp>
          <p:nvSpPr>
            <p:cNvPr id="74762" name="WordArt 10"/>
            <p:cNvSpPr>
              <a:spLocks noChangeArrowheads="1" noChangeShapeType="1" noTextEdit="1"/>
            </p:cNvSpPr>
            <p:nvPr/>
          </p:nvSpPr>
          <p:spPr bwMode="auto">
            <a:xfrm rot="5400000">
              <a:off x="26" y="969"/>
              <a:ext cx="737" cy="216"/>
            </a:xfrm>
            <a:prstGeom prst="rect">
              <a:avLst/>
            </a:prstGeom>
          </p:spPr>
          <p:txBody>
            <a:bodyPr vert="wordArtVert" wrap="none" fromWordArt="1">
              <a:prstTxWarp prst="textPlain">
                <a:avLst>
                  <a:gd name="adj" fmla="val 50000"/>
                </a:avLst>
              </a:prstTxWarp>
            </a:bodyPr>
            <a:lstStyle/>
            <a:p>
              <a:pPr fontAlgn="auto"/>
              <a:r>
                <a:rPr lang="en-US" sz="2400" b="1" kern="10">
                  <a:ln w="12700">
                    <a:solidFill>
                      <a:srgbClr val="C4B596"/>
                    </a:solidFill>
                    <a:round/>
                    <a:headEnd/>
                    <a:tailEnd/>
                  </a:ln>
                  <a:gradFill rotWithShape="1">
                    <a:gsLst>
                      <a:gs pos="0">
                        <a:srgbClr val="FF6600"/>
                      </a:gs>
                      <a:gs pos="100000">
                        <a:srgbClr val="FF6600">
                          <a:gamma/>
                          <a:shade val="46275"/>
                          <a:invGamma/>
                        </a:srgbClr>
                      </a:gs>
                    </a:gsLst>
                    <a:lin ang="5400000" scaled="1"/>
                  </a:gradFill>
                  <a:effectLst>
                    <a:outerShdw dist="53882" dir="2700000" algn="ctr" rotWithShape="0">
                      <a:srgbClr val="CBCBCB">
                        <a:alpha val="80000"/>
                      </a:srgbClr>
                    </a:outerShdw>
                  </a:effectLst>
                  <a:latin typeface="Book Antiqua"/>
                </a:rPr>
                <a:t>Policy</a:t>
              </a:r>
            </a:p>
          </p:txBody>
        </p:sp>
        <p:sp>
          <p:nvSpPr>
            <p:cNvPr id="74763" name="WordArt 11"/>
            <p:cNvSpPr>
              <a:spLocks noChangeArrowheads="1" noChangeShapeType="1" noTextEdit="1"/>
            </p:cNvSpPr>
            <p:nvPr/>
          </p:nvSpPr>
          <p:spPr bwMode="auto">
            <a:xfrm rot="5400000">
              <a:off x="303" y="1990"/>
              <a:ext cx="941" cy="216"/>
            </a:xfrm>
            <a:prstGeom prst="rect">
              <a:avLst/>
            </a:prstGeom>
          </p:spPr>
          <p:txBody>
            <a:bodyPr vert="wordArtVert" wrap="none" fromWordArt="1">
              <a:prstTxWarp prst="textPlain">
                <a:avLst>
                  <a:gd name="adj" fmla="val 50000"/>
                </a:avLst>
              </a:prstTxWarp>
            </a:bodyPr>
            <a:lstStyle/>
            <a:p>
              <a:pPr fontAlgn="auto"/>
              <a:r>
                <a:rPr lang="en-US" sz="2400" b="1" kern="10">
                  <a:ln w="12700">
                    <a:solidFill>
                      <a:srgbClr val="C4B596"/>
                    </a:solidFill>
                    <a:round/>
                    <a:headEnd/>
                    <a:tailEnd/>
                  </a:ln>
                  <a:gradFill rotWithShape="1">
                    <a:gsLst>
                      <a:gs pos="0">
                        <a:srgbClr val="FF6600"/>
                      </a:gs>
                      <a:gs pos="100000">
                        <a:srgbClr val="FF6600">
                          <a:gamma/>
                          <a:shade val="46275"/>
                          <a:invGamma/>
                        </a:srgbClr>
                      </a:gs>
                    </a:gsLst>
                    <a:lin ang="5400000" scaled="1"/>
                  </a:gradFill>
                  <a:effectLst>
                    <a:outerShdw dist="53882" dir="2700000" algn="ctr" rotWithShape="0">
                      <a:srgbClr val="CBCBCB">
                        <a:alpha val="80000"/>
                      </a:srgbClr>
                    </a:outerShdw>
                  </a:effectLst>
                  <a:latin typeface="Book Antiqua"/>
                </a:rPr>
                <a:t>Process</a:t>
              </a:r>
            </a:p>
          </p:txBody>
        </p:sp>
        <p:sp>
          <p:nvSpPr>
            <p:cNvPr id="74764" name="WordArt 12"/>
            <p:cNvSpPr>
              <a:spLocks noChangeArrowheads="1" noChangeShapeType="1" noTextEdit="1"/>
            </p:cNvSpPr>
            <p:nvPr/>
          </p:nvSpPr>
          <p:spPr bwMode="auto">
            <a:xfrm rot="5400000">
              <a:off x="754" y="3206"/>
              <a:ext cx="1163" cy="216"/>
            </a:xfrm>
            <a:prstGeom prst="rect">
              <a:avLst/>
            </a:prstGeom>
          </p:spPr>
          <p:txBody>
            <a:bodyPr vert="wordArtVert" wrap="none" fromWordArt="1">
              <a:prstTxWarp prst="textPlain">
                <a:avLst>
                  <a:gd name="adj" fmla="val 50000"/>
                </a:avLst>
              </a:prstTxWarp>
            </a:bodyPr>
            <a:lstStyle/>
            <a:p>
              <a:pPr fontAlgn="auto"/>
              <a:r>
                <a:rPr lang="en-US" sz="2400" b="1" kern="10">
                  <a:ln w="12700">
                    <a:solidFill>
                      <a:srgbClr val="C4B596"/>
                    </a:solidFill>
                    <a:round/>
                    <a:headEnd/>
                    <a:tailEnd/>
                  </a:ln>
                  <a:gradFill rotWithShape="1">
                    <a:gsLst>
                      <a:gs pos="0">
                        <a:srgbClr val="FF6600"/>
                      </a:gs>
                      <a:gs pos="100000">
                        <a:srgbClr val="FF6600">
                          <a:gamma/>
                          <a:shade val="46275"/>
                          <a:invGamma/>
                        </a:srgbClr>
                      </a:gs>
                    </a:gsLst>
                    <a:lin ang="5400000" scaled="1"/>
                  </a:gradFill>
                  <a:effectLst>
                    <a:outerShdw dist="53882" dir="2700000" algn="ctr" rotWithShape="0">
                      <a:srgbClr val="CBCBCB">
                        <a:alpha val="80000"/>
                      </a:srgbClr>
                    </a:outerShdw>
                  </a:effectLst>
                  <a:latin typeface="Book Antiqua"/>
                </a:rPr>
                <a:t>Project</a:t>
              </a:r>
            </a:p>
          </p:txBody>
        </p:sp>
        <p:sp>
          <p:nvSpPr>
            <p:cNvPr id="74765" name="AutoShape 13"/>
            <p:cNvSpPr>
              <a:spLocks noChangeArrowheads="1"/>
            </p:cNvSpPr>
            <p:nvPr/>
          </p:nvSpPr>
          <p:spPr bwMode="auto">
            <a:xfrm rot="5400000" flipH="1" flipV="1">
              <a:off x="520" y="2734"/>
              <a:ext cx="816" cy="62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6600">
                    <a:gamma/>
                    <a:shade val="46275"/>
                    <a:invGamma/>
                  </a:srgbClr>
                </a:gs>
                <a:gs pos="100000">
                  <a:srgbClr val="FF6600"/>
                </a:gs>
              </a:gsLst>
              <a:lin ang="5400000" scaled="1"/>
            </a:gradFill>
            <a:ln w="9525">
              <a:solidFill>
                <a:schemeClr val="tx1"/>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C4E42892-8528-41CA-A98C-4BD9B8195192}" type="slidenum">
              <a:rPr lang="en-US"/>
              <a:pPr/>
              <a:t>45</a:t>
            </a:fld>
            <a:endParaRPr lang="en-US" dirty="0"/>
          </a:p>
        </p:txBody>
      </p:sp>
      <p:sp>
        <p:nvSpPr>
          <p:cNvPr id="76802" name="Rectangle 2"/>
          <p:cNvSpPr>
            <a:spLocks noGrp="1" noChangeArrowheads="1"/>
          </p:cNvSpPr>
          <p:nvPr>
            <p:ph type="title"/>
          </p:nvPr>
        </p:nvSpPr>
        <p:spPr>
          <a:xfrm>
            <a:off x="457200" y="676275"/>
            <a:ext cx="8229600" cy="771525"/>
          </a:xfrm>
        </p:spPr>
        <p:txBody>
          <a:bodyPr/>
          <a:lstStyle/>
          <a:p>
            <a:r>
              <a:rPr lang="en-US"/>
              <a:t>Feedback Process</a:t>
            </a:r>
          </a:p>
        </p:txBody>
      </p:sp>
      <p:sp>
        <p:nvSpPr>
          <p:cNvPr id="76803" name="Rectangle 3"/>
          <p:cNvSpPr>
            <a:spLocks noGrp="1" noChangeArrowheads="1"/>
          </p:cNvSpPr>
          <p:nvPr>
            <p:ph type="body" idx="1"/>
          </p:nvPr>
        </p:nvSpPr>
        <p:spPr>
          <a:xfrm>
            <a:off x="457200" y="1524000"/>
            <a:ext cx="8229600" cy="4800600"/>
          </a:xfrm>
        </p:spPr>
        <p:txBody>
          <a:bodyPr/>
          <a:lstStyle/>
          <a:p>
            <a:r>
              <a:rPr lang="en-US" dirty="0"/>
              <a:t>Areas of concern	</a:t>
            </a:r>
          </a:p>
          <a:p>
            <a:pPr lvl="1"/>
            <a:r>
              <a:rPr lang="en-US" dirty="0"/>
              <a:t>Project specific?</a:t>
            </a:r>
          </a:p>
          <a:p>
            <a:pPr lvl="2"/>
            <a:r>
              <a:rPr lang="en-US" dirty="0"/>
              <a:t>Provide information back to designers for future consideration</a:t>
            </a:r>
          </a:p>
          <a:p>
            <a:pPr lvl="1"/>
            <a:r>
              <a:rPr lang="en-US" dirty="0" smtClean="0"/>
              <a:t>Across the District?</a:t>
            </a:r>
          </a:p>
          <a:p>
            <a:pPr lvl="1"/>
            <a:r>
              <a:rPr lang="en-US" dirty="0" smtClean="0"/>
              <a:t>Statewide</a:t>
            </a:r>
            <a:r>
              <a:rPr lang="en-US" dirty="0"/>
              <a:t>?</a:t>
            </a:r>
          </a:p>
          <a:p>
            <a:pPr lvl="2"/>
            <a:r>
              <a:rPr lang="en-US" dirty="0"/>
              <a:t>Revise </a:t>
            </a:r>
            <a:r>
              <a:rPr lang="en-US" dirty="0" smtClean="0"/>
              <a:t>standards and/or specifications</a:t>
            </a:r>
            <a:endParaRPr lang="en-US" dirty="0"/>
          </a:p>
          <a:p>
            <a:pPr lvl="2"/>
            <a:r>
              <a:rPr lang="en-US" dirty="0"/>
              <a:t>Revise </a:t>
            </a:r>
            <a:r>
              <a:rPr lang="en-US" dirty="0" smtClean="0"/>
              <a:t>WZ </a:t>
            </a:r>
            <a:r>
              <a:rPr lang="en-US" dirty="0"/>
              <a:t>Policy </a:t>
            </a:r>
            <a:endParaRPr lang="en-US" dirty="0" smtClean="0"/>
          </a:p>
          <a:p>
            <a:pPr lvl="2"/>
            <a:r>
              <a:rPr lang="en-US" dirty="0" smtClean="0"/>
              <a:t>Share best practices/lessons learned</a:t>
            </a:r>
          </a:p>
          <a:p>
            <a:pPr lvl="2"/>
            <a:r>
              <a:rPr lang="en-US" dirty="0" smtClean="0"/>
              <a:t>Add to training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956B73A5-804F-4714-B4EE-5BFFF7713405}" type="slidenum">
              <a:rPr lang="en-US"/>
              <a:pPr/>
              <a:t>46</a:t>
            </a:fld>
            <a:endParaRPr lang="en-US"/>
          </a:p>
        </p:txBody>
      </p:sp>
      <p:sp>
        <p:nvSpPr>
          <p:cNvPr id="46082" name="Rectangle 2"/>
          <p:cNvSpPr>
            <a:spLocks noGrp="1" noChangeArrowheads="1"/>
          </p:cNvSpPr>
          <p:nvPr>
            <p:ph type="title"/>
          </p:nvPr>
        </p:nvSpPr>
        <p:spPr>
          <a:xfrm>
            <a:off x="457200" y="457200"/>
            <a:ext cx="8382000" cy="1143000"/>
          </a:xfrm>
        </p:spPr>
        <p:txBody>
          <a:bodyPr/>
          <a:lstStyle/>
          <a:p>
            <a:r>
              <a:rPr lang="en-US" dirty="0"/>
              <a:t>Performance </a:t>
            </a:r>
            <a:r>
              <a:rPr lang="en-US" dirty="0" smtClean="0"/>
              <a:t>Assessment Recap </a:t>
            </a:r>
            <a:endParaRPr lang="en-US" dirty="0"/>
          </a:p>
        </p:txBody>
      </p:sp>
      <p:sp>
        <p:nvSpPr>
          <p:cNvPr id="46083" name="Rectangle 3"/>
          <p:cNvSpPr>
            <a:spLocks noGrp="1" noChangeArrowheads="1"/>
          </p:cNvSpPr>
          <p:nvPr>
            <p:ph type="body" idx="1"/>
          </p:nvPr>
        </p:nvSpPr>
        <p:spPr>
          <a:xfrm>
            <a:off x="457200" y="1752600"/>
            <a:ext cx="8229600" cy="4191000"/>
          </a:xfrm>
        </p:spPr>
        <p:txBody>
          <a:bodyPr/>
          <a:lstStyle/>
          <a:p>
            <a:r>
              <a:rPr lang="en-US" dirty="0" smtClean="0"/>
              <a:t>Identify </a:t>
            </a:r>
            <a:r>
              <a:rPr lang="en-US" dirty="0"/>
              <a:t>measures</a:t>
            </a:r>
          </a:p>
          <a:p>
            <a:r>
              <a:rPr lang="en-US" dirty="0" smtClean="0"/>
              <a:t>Record observations and collect data</a:t>
            </a:r>
            <a:endParaRPr lang="en-US" dirty="0"/>
          </a:p>
          <a:p>
            <a:r>
              <a:rPr lang="en-US" dirty="0" smtClean="0"/>
              <a:t>Synthesize </a:t>
            </a:r>
            <a:r>
              <a:rPr lang="en-US" dirty="0"/>
              <a:t>and </a:t>
            </a:r>
            <a:r>
              <a:rPr lang="en-US" dirty="0" smtClean="0"/>
              <a:t>analyze </a:t>
            </a:r>
            <a:r>
              <a:rPr lang="en-US" dirty="0"/>
              <a:t>data at multiple levels</a:t>
            </a:r>
          </a:p>
          <a:p>
            <a:r>
              <a:rPr lang="en-US" dirty="0" smtClean="0"/>
              <a:t>Apply </a:t>
            </a:r>
            <a:r>
              <a:rPr lang="en-US" dirty="0"/>
              <a:t>analysis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6083">
                                            <p:txEl>
                                              <p:pRg st="0" end="0"/>
                                            </p:txEl>
                                          </p:spTgt>
                                        </p:tgtEl>
                                      </p:cBhvr>
                                      <p:by x="125000" y="125000"/>
                                    </p:animScale>
                                  </p:childTnLst>
                                </p:cTn>
                              </p:par>
                              <p:par>
                                <p:cTn id="7" presetID="3" presetClass="emph" presetSubtype="2" fill="hold" nodeType="withEffect">
                                  <p:stCondLst>
                                    <p:cond delay="0"/>
                                  </p:stCondLst>
                                  <p:childTnLst>
                                    <p:animClr clrSpc="rgb" dir="cw">
                                      <p:cBhvr override="childStyle">
                                        <p:cTn id="8" dur="2000" fill="hold"/>
                                        <p:tgtEl>
                                          <p:spTgt spid="46083">
                                            <p:txEl>
                                              <p:pRg st="0" end="0"/>
                                            </p:txEl>
                                          </p:spTgt>
                                        </p:tgtEl>
                                        <p:attrNameLst>
                                          <p:attrName>style.color</p:attrName>
                                        </p:attrNameLst>
                                      </p:cBhvr>
                                      <p:to>
                                        <a:srgbClr val="0066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Assessing TMP Performance</a:t>
            </a:r>
          </a:p>
        </p:txBody>
      </p:sp>
      <p:sp>
        <p:nvSpPr>
          <p:cNvPr id="5" name="Slide Number Placeholder 4"/>
          <p:cNvSpPr>
            <a:spLocks noGrp="1"/>
          </p:cNvSpPr>
          <p:nvPr>
            <p:ph type="sldNum" sz="quarter" idx="11"/>
          </p:nvPr>
        </p:nvSpPr>
        <p:spPr/>
        <p:txBody>
          <a:bodyPr/>
          <a:lstStyle/>
          <a:p>
            <a:fld id="{2478B6A7-CA9D-4BF9-9599-C906DFF48673}" type="slidenum">
              <a:rPr lang="en-US"/>
              <a:pPr/>
              <a:t>47</a:t>
            </a:fld>
            <a:endParaRPr lang="en-US"/>
          </a:p>
        </p:txBody>
      </p:sp>
      <p:sp>
        <p:nvSpPr>
          <p:cNvPr id="82946" name="Rectangle 2"/>
          <p:cNvSpPr>
            <a:spLocks noGrp="1" noChangeArrowheads="1"/>
          </p:cNvSpPr>
          <p:nvPr>
            <p:ph type="title"/>
          </p:nvPr>
        </p:nvSpPr>
        <p:spPr>
          <a:xfrm>
            <a:off x="457200" y="274638"/>
            <a:ext cx="8382000" cy="944562"/>
          </a:xfrm>
        </p:spPr>
        <p:txBody>
          <a:bodyPr/>
          <a:lstStyle/>
          <a:p>
            <a:r>
              <a:rPr lang="en-US"/>
              <a:t>Why Assess TMP Performance?</a:t>
            </a:r>
          </a:p>
        </p:txBody>
      </p:sp>
      <p:sp>
        <p:nvSpPr>
          <p:cNvPr id="82947" name="Rectangle 3"/>
          <p:cNvSpPr>
            <a:spLocks noGrp="1" noChangeArrowheads="1"/>
          </p:cNvSpPr>
          <p:nvPr>
            <p:ph type="body" idx="1"/>
          </p:nvPr>
        </p:nvSpPr>
        <p:spPr>
          <a:xfrm>
            <a:off x="457200" y="1371600"/>
            <a:ext cx="8382000" cy="4983163"/>
          </a:xfrm>
        </p:spPr>
        <p:txBody>
          <a:bodyPr/>
          <a:lstStyle/>
          <a:p>
            <a:pPr marL="514350" indent="-514350"/>
            <a:r>
              <a:rPr lang="en-US" dirty="0" smtClean="0"/>
              <a:t>Opportunity to learn</a:t>
            </a:r>
          </a:p>
          <a:p>
            <a:pPr marL="514350" indent="-514350"/>
            <a:r>
              <a:rPr lang="en-US" dirty="0" smtClean="0"/>
              <a:t>Know how TMPs are working and what to improve</a:t>
            </a:r>
          </a:p>
          <a:p>
            <a:pPr marL="514350" indent="-514350"/>
            <a:r>
              <a:rPr lang="en-US" dirty="0" smtClean="0"/>
              <a:t>Identify and share best practices</a:t>
            </a:r>
          </a:p>
          <a:p>
            <a:pPr marL="514350" indent="-514350"/>
            <a:r>
              <a:rPr lang="en-US" dirty="0" smtClean="0"/>
              <a:t>Support </a:t>
            </a:r>
            <a:r>
              <a:rPr lang="en-US" dirty="0" err="1" smtClean="0"/>
              <a:t>decisionmaking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143000"/>
          </a:xfrm>
        </p:spPr>
        <p:txBody>
          <a:bodyPr/>
          <a:lstStyle/>
          <a:p>
            <a:pPr marL="838200" indent="-838200" eaLnBrk="1" hangingPunct="1"/>
            <a:r>
              <a:rPr lang="en-US" sz="4000" dirty="0" smtClean="0"/>
              <a:t>Implement TMP</a:t>
            </a:r>
            <a:endParaRPr lang="en-US" dirty="0" smtClean="0"/>
          </a:p>
        </p:txBody>
      </p:sp>
      <p:sp>
        <p:nvSpPr>
          <p:cNvPr id="13315" name="Rectangle 3"/>
          <p:cNvSpPr>
            <a:spLocks noGrp="1" noChangeArrowheads="1"/>
          </p:cNvSpPr>
          <p:nvPr>
            <p:ph idx="1"/>
          </p:nvPr>
        </p:nvSpPr>
        <p:spPr>
          <a:xfrm>
            <a:off x="342900" y="1412631"/>
            <a:ext cx="8458200" cy="5181600"/>
          </a:xfrm>
        </p:spPr>
        <p:txBody>
          <a:bodyPr/>
          <a:lstStyle/>
          <a:p>
            <a:pPr marL="609600" indent="-609600" eaLnBrk="1" hangingPunct="1">
              <a:buFontTx/>
              <a:buNone/>
            </a:pPr>
            <a:r>
              <a:rPr lang="en-US" dirty="0" smtClean="0"/>
              <a:t>	The TCP is implemented – usually by a contractor. </a:t>
            </a:r>
          </a:p>
          <a:p>
            <a:pPr marL="609600" indent="-609600" eaLnBrk="1" hangingPunct="1">
              <a:buFontTx/>
              <a:buNone/>
            </a:pPr>
            <a:r>
              <a:rPr lang="en-US" dirty="0" smtClean="0"/>
              <a:t>	In some cases, components of the TMP may need to be implemented prior to construction (e.g., public relations campaign, improvements to detour routes, etc</a:t>
            </a:r>
            <a:r>
              <a:rPr lang="en-US" dirty="0" smtClean="0"/>
              <a:t>.).</a:t>
            </a:r>
          </a:p>
          <a:p>
            <a:pPr marL="609600" indent="-609600" eaLnBrk="1" hangingPunct="1">
              <a:buFontTx/>
              <a:buNone/>
            </a:pPr>
            <a:r>
              <a:rPr lang="en-US" dirty="0"/>
              <a:t>	</a:t>
            </a:r>
            <a:r>
              <a:rPr lang="en-US" dirty="0" smtClean="0"/>
              <a:t>It is also essential to keep the Transportation Management Center (TMC) informed of changes to the TCP.</a:t>
            </a:r>
          </a:p>
          <a:p>
            <a:pPr marL="609600" indent="-609600" eaLnBrk="1" hangingPunct="1">
              <a:buFontTx/>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457200" y="685800"/>
            <a:ext cx="8229600" cy="1143000"/>
          </a:xfrm>
        </p:spPr>
        <p:txBody>
          <a:bodyPr/>
          <a:lstStyle/>
          <a:p>
            <a:pPr eaLnBrk="1" hangingPunct="1"/>
            <a:r>
              <a:rPr lang="en-US" smtClean="0"/>
              <a:t>Trained personnel</a:t>
            </a:r>
          </a:p>
        </p:txBody>
      </p:sp>
      <p:sp>
        <p:nvSpPr>
          <p:cNvPr id="14339" name="Rectangle 6"/>
          <p:cNvSpPr>
            <a:spLocks noGrp="1" noChangeArrowheads="1"/>
          </p:cNvSpPr>
          <p:nvPr>
            <p:ph idx="1"/>
          </p:nvPr>
        </p:nvSpPr>
        <p:spPr>
          <a:xfrm>
            <a:off x="457200" y="1828800"/>
            <a:ext cx="8229600" cy="4525963"/>
          </a:xfrm>
        </p:spPr>
        <p:txBody>
          <a:bodyPr/>
          <a:lstStyle/>
          <a:p>
            <a:pPr eaLnBrk="1" hangingPunct="1"/>
            <a:r>
              <a:rPr lang="en-US" smtClean="0"/>
              <a:t>Federal WZ Safety and Mobility language - </a:t>
            </a:r>
            <a:r>
              <a:rPr lang="en-US" smtClean="0">
                <a:ea typeface="Arial Unicode MS" pitchFamily="34" charset="-128"/>
                <a:cs typeface="Arial Unicode MS" pitchFamily="34" charset="-128"/>
              </a:rPr>
              <a:t>Requires the agency and the contractor  designate a trained person at the project-level to implement  the TMP and other safety and mobility aspects of the project.</a:t>
            </a:r>
          </a:p>
          <a:p>
            <a:pPr eaLnBrk="1" hangingPunct="1"/>
            <a:r>
              <a:rPr lang="en-US" smtClean="0"/>
              <a:t>Contractor – Certification required?</a:t>
            </a:r>
          </a:p>
          <a:p>
            <a:pPr eaLnBrk="1" hangingPunct="1"/>
            <a:r>
              <a:rPr lang="en-US" smtClean="0"/>
              <a:t>Agency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457200"/>
            <a:ext cx="8229600" cy="1143000"/>
          </a:xfrm>
        </p:spPr>
        <p:txBody>
          <a:bodyPr/>
          <a:lstStyle/>
          <a:p>
            <a:pPr eaLnBrk="1" hangingPunct="1"/>
            <a:r>
              <a:rPr lang="en-US" smtClean="0"/>
              <a:t>Installation of Devices</a:t>
            </a:r>
          </a:p>
        </p:txBody>
      </p:sp>
      <p:sp>
        <p:nvSpPr>
          <p:cNvPr id="18435" name="Rectangle 3"/>
          <p:cNvSpPr>
            <a:spLocks noGrp="1" noChangeArrowheads="1"/>
          </p:cNvSpPr>
          <p:nvPr>
            <p:ph idx="1"/>
          </p:nvPr>
        </p:nvSpPr>
        <p:spPr>
          <a:xfrm>
            <a:off x="381000" y="1600200"/>
            <a:ext cx="8229600" cy="4343400"/>
          </a:xfrm>
        </p:spPr>
        <p:txBody>
          <a:bodyPr/>
          <a:lstStyle/>
          <a:p>
            <a:pPr eaLnBrk="1" hangingPunct="1"/>
            <a:r>
              <a:rPr lang="en-US" smtClean="0"/>
              <a:t>Follow plan sheet layouts</a:t>
            </a:r>
          </a:p>
          <a:p>
            <a:pPr lvl="1" eaLnBrk="1" hangingPunct="1"/>
            <a:r>
              <a:rPr lang="en-US" smtClean="0"/>
              <a:t>Proper types of devices</a:t>
            </a:r>
          </a:p>
          <a:p>
            <a:pPr lvl="1" eaLnBrk="1" hangingPunct="1"/>
            <a:r>
              <a:rPr lang="en-US" smtClean="0"/>
              <a:t>Devices meet specifications</a:t>
            </a:r>
          </a:p>
          <a:p>
            <a:pPr lvl="2" eaLnBrk="1" hangingPunct="1"/>
            <a:r>
              <a:rPr lang="en-US" smtClean="0"/>
              <a:t>Reflective sheeting on signs and channelizing devices</a:t>
            </a:r>
          </a:p>
          <a:p>
            <a:pPr lvl="2" eaLnBrk="1" hangingPunct="1"/>
            <a:r>
              <a:rPr lang="en-US" smtClean="0"/>
              <a:t>Quality of devices</a:t>
            </a:r>
          </a:p>
          <a:p>
            <a:pPr lvl="1" eaLnBrk="1" hangingPunct="1"/>
            <a:r>
              <a:rPr lang="en-US" smtClean="0"/>
              <a:t>Lighting (night work)</a:t>
            </a:r>
          </a:p>
          <a:p>
            <a:pPr lvl="2" eaLnBrk="1" hangingPunct="1"/>
            <a:r>
              <a:rPr lang="en-US" smtClean="0"/>
              <a:t>Adequate for workers</a:t>
            </a:r>
          </a:p>
          <a:p>
            <a:pPr lvl="2" eaLnBrk="1" hangingPunct="1"/>
            <a:r>
              <a:rPr lang="en-US" smtClean="0"/>
              <a:t>Glare for road users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Setup Inspection</a:t>
            </a:r>
          </a:p>
        </p:txBody>
      </p:sp>
      <p:sp>
        <p:nvSpPr>
          <p:cNvPr id="28675" name="Rectangle 3"/>
          <p:cNvSpPr>
            <a:spLocks noGrp="1" noChangeArrowheads="1"/>
          </p:cNvSpPr>
          <p:nvPr>
            <p:ph idx="1"/>
          </p:nvPr>
        </p:nvSpPr>
        <p:spPr/>
        <p:txBody>
          <a:bodyPr/>
          <a:lstStyle/>
          <a:p>
            <a:pPr eaLnBrk="1" hangingPunct="1"/>
            <a:r>
              <a:rPr lang="en-US" sz="2800" smtClean="0"/>
              <a:t>Should be done initially and after each phase change</a:t>
            </a:r>
          </a:p>
          <a:p>
            <a:pPr eaLnBrk="1" hangingPunct="1"/>
            <a:r>
              <a:rPr lang="en-US" sz="2800" smtClean="0"/>
              <a:t>Does plan address site conditions?</a:t>
            </a:r>
          </a:p>
          <a:p>
            <a:pPr lvl="1" eaLnBrk="1" hangingPunct="1"/>
            <a:r>
              <a:rPr lang="en-US" sz="2400" smtClean="0"/>
              <a:t>Adequate sight distance </a:t>
            </a:r>
          </a:p>
          <a:p>
            <a:pPr lvl="2" eaLnBrk="1" hangingPunct="1"/>
            <a:r>
              <a:rPr lang="en-US" sz="2000" smtClean="0"/>
              <a:t>Adjust location of devices</a:t>
            </a:r>
          </a:p>
          <a:p>
            <a:pPr lvl="2" eaLnBrk="1" hangingPunct="1"/>
            <a:r>
              <a:rPr lang="en-US" sz="2000" smtClean="0"/>
              <a:t>Additional measures needed</a:t>
            </a:r>
          </a:p>
          <a:p>
            <a:pPr lvl="1" eaLnBrk="1" hangingPunct="1"/>
            <a:r>
              <a:rPr lang="en-US" sz="2400" smtClean="0"/>
              <a:t>Access provided to residences and businesses</a:t>
            </a:r>
          </a:p>
          <a:p>
            <a:pPr lvl="1" eaLnBrk="1" hangingPunct="1"/>
            <a:r>
              <a:rPr lang="en-US" sz="2400" smtClean="0"/>
              <a:t> Roadside appurtenances</a:t>
            </a:r>
          </a:p>
          <a:p>
            <a:pPr lvl="2" eaLnBrk="1" hangingPunct="1"/>
            <a:r>
              <a:rPr lang="en-US" sz="2000" smtClean="0"/>
              <a:t>Protected</a:t>
            </a:r>
          </a:p>
          <a:p>
            <a:pPr lvl="2" eaLnBrk="1" hangingPunct="1"/>
            <a:r>
              <a:rPr lang="en-US" sz="2000" smtClean="0"/>
              <a:t>Existing Condition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Initial Setup</a:t>
            </a:r>
          </a:p>
        </p:txBody>
      </p:sp>
      <p:sp>
        <p:nvSpPr>
          <p:cNvPr id="29699" name="Rectangle 3"/>
          <p:cNvSpPr>
            <a:spLocks noGrp="1" noChangeArrowheads="1"/>
          </p:cNvSpPr>
          <p:nvPr>
            <p:ph sz="half" idx="1"/>
          </p:nvPr>
        </p:nvSpPr>
        <p:spPr/>
        <p:txBody>
          <a:bodyPr/>
          <a:lstStyle/>
          <a:p>
            <a:pPr eaLnBrk="1" hangingPunct="1"/>
            <a:r>
              <a:rPr lang="en-US" smtClean="0"/>
              <a:t>Drive through</a:t>
            </a:r>
          </a:p>
          <a:p>
            <a:pPr lvl="1" eaLnBrk="1" hangingPunct="1"/>
            <a:r>
              <a:rPr lang="en-US" smtClean="0"/>
              <a:t>Positive guidance provided for unfamiliar user</a:t>
            </a:r>
          </a:p>
          <a:p>
            <a:pPr lvl="1" eaLnBrk="1" hangingPunct="1"/>
            <a:r>
              <a:rPr lang="en-US" smtClean="0"/>
              <a:t>Hazards properly delineated</a:t>
            </a:r>
          </a:p>
          <a:p>
            <a:pPr lvl="1" eaLnBrk="1" hangingPunct="1"/>
            <a:r>
              <a:rPr lang="en-US" smtClean="0"/>
              <a:t>Appropriate sign messages</a:t>
            </a:r>
          </a:p>
          <a:p>
            <a:pPr lvl="1" eaLnBrk="1" hangingPunct="1"/>
            <a:r>
              <a:rPr lang="en-US" smtClean="0"/>
              <a:t>CMS messages reflect current conditions</a:t>
            </a:r>
          </a:p>
          <a:p>
            <a:pPr lvl="1" eaLnBrk="1" hangingPunct="1"/>
            <a:r>
              <a:rPr lang="en-US" smtClean="0"/>
              <a:t>Others?</a:t>
            </a:r>
          </a:p>
        </p:txBody>
      </p:sp>
      <p:sp>
        <p:nvSpPr>
          <p:cNvPr id="29700" name="Content Placeholder 4"/>
          <p:cNvSpPr>
            <a:spLocks noGrp="1"/>
          </p:cNvSpPr>
          <p:nvPr>
            <p:ph sz="half" idx="2"/>
          </p:nvPr>
        </p:nvSpPr>
        <p:spPr/>
        <p:txBody>
          <a:bodyPr/>
          <a:lstStyle/>
          <a:p>
            <a:endParaRPr lang="en-US" smtClean="0"/>
          </a:p>
        </p:txBody>
      </p:sp>
      <p:pic>
        <p:nvPicPr>
          <p:cNvPr id="29701" name="Picture 4"/>
          <p:cNvPicPr>
            <a:picLocks noChangeAspect="1" noChangeArrowheads="1"/>
          </p:cNvPicPr>
          <p:nvPr/>
        </p:nvPicPr>
        <p:blipFill>
          <a:blip r:embed="rId3" cstate="print"/>
          <a:srcRect/>
          <a:stretch>
            <a:fillRect/>
          </a:stretch>
        </p:blipFill>
        <p:spPr bwMode="auto">
          <a:xfrm>
            <a:off x="4492625" y="2362200"/>
            <a:ext cx="4651375" cy="3124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TotalTime>
  <Words>3492</Words>
  <Application>Microsoft Office PowerPoint</Application>
  <PresentationFormat>On-screen Show (4:3)</PresentationFormat>
  <Paragraphs>505</Paragraphs>
  <Slides>47</Slides>
  <Notes>47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 Unicode MS</vt:lpstr>
      <vt:lpstr>Arial</vt:lpstr>
      <vt:lpstr>Arial Black</vt:lpstr>
      <vt:lpstr>Arial Narrow</vt:lpstr>
      <vt:lpstr>Book Antiqua</vt:lpstr>
      <vt:lpstr>Times New Roman</vt:lpstr>
      <vt:lpstr>Wingdings</vt:lpstr>
      <vt:lpstr>Wingdings 2</vt:lpstr>
      <vt:lpstr>1_Custom Design</vt:lpstr>
      <vt:lpstr>Pixel</vt:lpstr>
      <vt:lpstr>TMP Implementation, Monitoring, and Evaluation  </vt:lpstr>
      <vt:lpstr>TMPs During Construction</vt:lpstr>
      <vt:lpstr>Objectives During Construction</vt:lpstr>
      <vt:lpstr>During Construction</vt:lpstr>
      <vt:lpstr>Implement TMP</vt:lpstr>
      <vt:lpstr>Trained personnel</vt:lpstr>
      <vt:lpstr>Installation of Devices</vt:lpstr>
      <vt:lpstr>Setup Inspection</vt:lpstr>
      <vt:lpstr>Initial Setup</vt:lpstr>
      <vt:lpstr>Maintenance of Devices</vt:lpstr>
      <vt:lpstr>Maintenance of Devices</vt:lpstr>
      <vt:lpstr>Maintenance of Devices</vt:lpstr>
      <vt:lpstr>PowerPoint Presentation</vt:lpstr>
      <vt:lpstr>Traffic Operation Implementation </vt:lpstr>
      <vt:lpstr>Traffic Operation Implementation </vt:lpstr>
      <vt:lpstr>Public Information Implementation</vt:lpstr>
      <vt:lpstr>The TMP is implemented.  Now what?</vt:lpstr>
      <vt:lpstr>Did I expect this </vt:lpstr>
      <vt:lpstr>How is the TMP working?</vt:lpstr>
      <vt:lpstr>Monitoring TMPs During Construction</vt:lpstr>
      <vt:lpstr>What to Expect</vt:lpstr>
      <vt:lpstr>What to Expect</vt:lpstr>
      <vt:lpstr>Possible Sources of Data</vt:lpstr>
      <vt:lpstr>Portable Traffic Monitoring Devices</vt:lpstr>
      <vt:lpstr>Manual Documentation of Queues</vt:lpstr>
      <vt:lpstr>Example TMP Monitoring Policies</vt:lpstr>
      <vt:lpstr>RIDOT Monitoring Example</vt:lpstr>
      <vt:lpstr>What should I measure?</vt:lpstr>
      <vt:lpstr>Queue Measures Example</vt:lpstr>
      <vt:lpstr>Project-Level Performance </vt:lpstr>
      <vt:lpstr>Project-Level Performance (cont.)</vt:lpstr>
      <vt:lpstr>What to Consider When TMP Changes are Proposed  During Construction</vt:lpstr>
      <vt:lpstr>PowerPoint Presentation</vt:lpstr>
      <vt:lpstr>Changes to a TMP Can...</vt:lpstr>
      <vt:lpstr>If changes are proposed... </vt:lpstr>
      <vt:lpstr>Responsible Persons</vt:lpstr>
      <vt:lpstr>Performance Assessment Post-Construction</vt:lpstr>
      <vt:lpstr>Objectives Post-Construction</vt:lpstr>
      <vt:lpstr>Document Performance Findings </vt:lpstr>
      <vt:lpstr>Example Post Construction Conditions/Policies</vt:lpstr>
      <vt:lpstr>Program-Level Assessment </vt:lpstr>
      <vt:lpstr>Project to Program – WI DOT</vt:lpstr>
      <vt:lpstr>Program Assessment - Process Reviews</vt:lpstr>
      <vt:lpstr>Feedback Process</vt:lpstr>
      <vt:lpstr>Feedback Process</vt:lpstr>
      <vt:lpstr>Performance Assessment Recap </vt:lpstr>
      <vt:lpstr>Why Assess TMP Performance?</vt:lpstr>
    </vt:vector>
  </TitlesOfParts>
  <Company>FHWA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TScriba</dc:creator>
  <cp:lastModifiedBy>AVERY, NANCY</cp:lastModifiedBy>
  <cp:revision>91</cp:revision>
  <cp:lastPrinted>2012-05-24T23:45:15Z</cp:lastPrinted>
  <dcterms:created xsi:type="dcterms:W3CDTF">2009-03-27T20:07:24Z</dcterms:created>
  <dcterms:modified xsi:type="dcterms:W3CDTF">2016-01-20T13:48:43Z</dcterms:modified>
</cp:coreProperties>
</file>